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 id="2147483672" r:id="rId2"/>
    <p:sldMasterId id="2147483697" r:id="rId3"/>
    <p:sldMasterId id="2147483709" r:id="rId4"/>
  </p:sldMasterIdLst>
  <p:notesMasterIdLst>
    <p:notesMasterId r:id="rId79"/>
  </p:notesMasterIdLst>
  <p:sldIdLst>
    <p:sldId id="293" r:id="rId5"/>
    <p:sldId id="352" r:id="rId6"/>
    <p:sldId id="353" r:id="rId7"/>
    <p:sldId id="354" r:id="rId8"/>
    <p:sldId id="355" r:id="rId9"/>
    <p:sldId id="356" r:id="rId10"/>
    <p:sldId id="331" r:id="rId11"/>
    <p:sldId id="330" r:id="rId12"/>
    <p:sldId id="332" r:id="rId13"/>
    <p:sldId id="259" r:id="rId14"/>
    <p:sldId id="295" r:id="rId15"/>
    <p:sldId id="294" r:id="rId16"/>
    <p:sldId id="338" r:id="rId17"/>
    <p:sldId id="266" r:id="rId18"/>
    <p:sldId id="267" r:id="rId19"/>
    <p:sldId id="296" r:id="rId20"/>
    <p:sldId id="341" r:id="rId21"/>
    <p:sldId id="270" r:id="rId22"/>
    <p:sldId id="268" r:id="rId23"/>
    <p:sldId id="317" r:id="rId24"/>
    <p:sldId id="329" r:id="rId25"/>
    <p:sldId id="272" r:id="rId26"/>
    <p:sldId id="360" r:id="rId27"/>
    <p:sldId id="271" r:id="rId28"/>
    <p:sldId id="264" r:id="rId29"/>
    <p:sldId id="334" r:id="rId30"/>
    <p:sldId id="333" r:id="rId31"/>
    <p:sldId id="326" r:id="rId32"/>
    <p:sldId id="265" r:id="rId33"/>
    <p:sldId id="323" r:id="rId34"/>
    <p:sldId id="324" r:id="rId35"/>
    <p:sldId id="305" r:id="rId36"/>
    <p:sldId id="306" r:id="rId37"/>
    <p:sldId id="307" r:id="rId38"/>
    <p:sldId id="308" r:id="rId39"/>
    <p:sldId id="350" r:id="rId40"/>
    <p:sldId id="273" r:id="rId41"/>
    <p:sldId id="263" r:id="rId42"/>
    <p:sldId id="285" r:id="rId43"/>
    <p:sldId id="274" r:id="rId44"/>
    <p:sldId id="275" r:id="rId45"/>
    <p:sldId id="286" r:id="rId46"/>
    <p:sldId id="287" r:id="rId47"/>
    <p:sldId id="288" r:id="rId48"/>
    <p:sldId id="289" r:id="rId49"/>
    <p:sldId id="261" r:id="rId50"/>
    <p:sldId id="316" r:id="rId51"/>
    <p:sldId id="318" r:id="rId52"/>
    <p:sldId id="319" r:id="rId53"/>
    <p:sldId id="290" r:id="rId54"/>
    <p:sldId id="262" r:id="rId55"/>
    <p:sldId id="291" r:id="rId56"/>
    <p:sldId id="327" r:id="rId57"/>
    <p:sldId id="337" r:id="rId58"/>
    <p:sldId id="292" r:id="rId59"/>
    <p:sldId id="322" r:id="rId60"/>
    <p:sldId id="328" r:id="rId61"/>
    <p:sldId id="342" r:id="rId62"/>
    <p:sldId id="320" r:id="rId63"/>
    <p:sldId id="321" r:id="rId64"/>
    <p:sldId id="314" r:id="rId65"/>
    <p:sldId id="343" r:id="rId66"/>
    <p:sldId id="313" r:id="rId67"/>
    <p:sldId id="325" r:id="rId68"/>
    <p:sldId id="345" r:id="rId69"/>
    <p:sldId id="346" r:id="rId70"/>
    <p:sldId id="347" r:id="rId71"/>
    <p:sldId id="348" r:id="rId72"/>
    <p:sldId id="349" r:id="rId73"/>
    <p:sldId id="312" r:id="rId74"/>
    <p:sldId id="358" r:id="rId75"/>
    <p:sldId id="359" r:id="rId76"/>
    <p:sldId id="339" r:id="rId77"/>
    <p:sldId id="357" r:id="rId78"/>
  </p:sldIdLst>
  <p:sldSz cx="9144000" cy="6858000" type="screen4x3"/>
  <p:notesSz cx="6858000" cy="97234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797" autoAdjust="0"/>
    <p:restoredTop sz="94636" autoAdjust="0"/>
  </p:normalViewPr>
  <p:slideViewPr>
    <p:cSldViewPr>
      <p:cViewPr varScale="1">
        <p:scale>
          <a:sx n="87" d="100"/>
          <a:sy n="87" d="100"/>
        </p:scale>
        <p:origin x="-117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ABCABE-561D-469A-865C-D6B4165CD80B}" type="doc">
      <dgm:prSet loTypeId="urn:microsoft.com/office/officeart/2005/8/layout/lProcess2" loCatId="relationship" qsTypeId="urn:microsoft.com/office/officeart/2005/8/quickstyle/simple1" qsCatId="simple" csTypeId="urn:microsoft.com/office/officeart/2005/8/colors/accent0_3" csCatId="mainScheme" phldr="1"/>
      <dgm:spPr/>
      <dgm:t>
        <a:bodyPr/>
        <a:lstStyle/>
        <a:p>
          <a:endParaRPr lang="en-GB"/>
        </a:p>
      </dgm:t>
    </dgm:pt>
    <dgm:pt modelId="{438598F4-DEEC-4541-AE85-7BD8AC3DE837}">
      <dgm:prSet phldrT="[Text]"/>
      <dgm:spPr>
        <a:solidFill>
          <a:srgbClr val="92D050"/>
        </a:solidFill>
      </dgm:spPr>
      <dgm:t>
        <a:bodyPr/>
        <a:lstStyle/>
        <a:p>
          <a:r>
            <a:rPr lang="en-GB" dirty="0" smtClean="0">
              <a:latin typeface="Lucida Sans" pitchFamily="34" charset="0"/>
            </a:rPr>
            <a:t>Growth</a:t>
          </a:r>
          <a:endParaRPr lang="en-GB" dirty="0">
            <a:latin typeface="Lucida Sans" pitchFamily="34" charset="0"/>
          </a:endParaRPr>
        </a:p>
      </dgm:t>
    </dgm:pt>
    <dgm:pt modelId="{6A7EA29B-2155-483F-BFDA-225A134EE0AD}" type="parTrans" cxnId="{36DAF8A5-B719-4A32-8FD2-EFE8D2B14E07}">
      <dgm:prSet/>
      <dgm:spPr/>
      <dgm:t>
        <a:bodyPr/>
        <a:lstStyle/>
        <a:p>
          <a:endParaRPr lang="en-GB"/>
        </a:p>
      </dgm:t>
    </dgm:pt>
    <dgm:pt modelId="{7BB04269-C1E5-46DB-B048-EF911D30CB9A}" type="sibTrans" cxnId="{36DAF8A5-B719-4A32-8FD2-EFE8D2B14E07}">
      <dgm:prSet/>
      <dgm:spPr/>
      <dgm:t>
        <a:bodyPr/>
        <a:lstStyle/>
        <a:p>
          <a:endParaRPr lang="en-GB"/>
        </a:p>
      </dgm:t>
    </dgm:pt>
    <dgm:pt modelId="{9B0B53F4-0BE4-488D-A0CA-7858E908A3D9}">
      <dgm:prSet phldrT="[Text]"/>
      <dgm:spPr>
        <a:solidFill>
          <a:srgbClr val="00B050"/>
        </a:solidFill>
        <a:ln w="63500">
          <a:solidFill>
            <a:srgbClr val="FFFF00"/>
          </a:solidFill>
        </a:ln>
      </dgm:spPr>
      <dgm:t>
        <a:bodyPr/>
        <a:lstStyle/>
        <a:p>
          <a:r>
            <a:rPr lang="en-GB" dirty="0" smtClean="0"/>
            <a:t>Open</a:t>
          </a:r>
          <a:endParaRPr lang="en-GB" dirty="0"/>
        </a:p>
      </dgm:t>
    </dgm:pt>
    <dgm:pt modelId="{242C1742-3551-4198-92F3-BBCD7A3E32D8}" type="parTrans" cxnId="{F91157E0-D5B2-4C6D-95DB-47FD6BF7C437}">
      <dgm:prSet/>
      <dgm:spPr/>
      <dgm:t>
        <a:bodyPr/>
        <a:lstStyle/>
        <a:p>
          <a:endParaRPr lang="en-GB"/>
        </a:p>
      </dgm:t>
    </dgm:pt>
    <dgm:pt modelId="{82212F8A-9EF5-42F0-A971-7C4BDD01FB94}" type="sibTrans" cxnId="{F91157E0-D5B2-4C6D-95DB-47FD6BF7C437}">
      <dgm:prSet/>
      <dgm:spPr/>
      <dgm:t>
        <a:bodyPr/>
        <a:lstStyle/>
        <a:p>
          <a:endParaRPr lang="en-GB"/>
        </a:p>
      </dgm:t>
    </dgm:pt>
    <dgm:pt modelId="{58D1DDC2-6F82-4E2A-B016-D0B1800C674D}">
      <dgm:prSet phldrT="[Text]"/>
      <dgm:spPr>
        <a:solidFill>
          <a:srgbClr val="00B050"/>
        </a:solidFill>
      </dgm:spPr>
      <dgm:t>
        <a:bodyPr/>
        <a:lstStyle/>
        <a:p>
          <a:r>
            <a:rPr lang="en-GB" dirty="0" smtClean="0"/>
            <a:t>Closed</a:t>
          </a:r>
          <a:endParaRPr lang="en-GB" dirty="0"/>
        </a:p>
      </dgm:t>
    </dgm:pt>
    <dgm:pt modelId="{5E28586D-5DA0-4EA6-B373-1B86F97155B3}" type="parTrans" cxnId="{3F2ED492-C36F-405A-99A6-A402D17AF3FB}">
      <dgm:prSet/>
      <dgm:spPr/>
      <dgm:t>
        <a:bodyPr/>
        <a:lstStyle/>
        <a:p>
          <a:endParaRPr lang="en-GB"/>
        </a:p>
      </dgm:t>
    </dgm:pt>
    <dgm:pt modelId="{C0C6CE6A-2B57-4C05-891A-D6C23251B2C6}" type="sibTrans" cxnId="{3F2ED492-C36F-405A-99A6-A402D17AF3FB}">
      <dgm:prSet/>
      <dgm:spPr/>
      <dgm:t>
        <a:bodyPr/>
        <a:lstStyle/>
        <a:p>
          <a:endParaRPr lang="en-GB"/>
        </a:p>
      </dgm:t>
    </dgm:pt>
    <dgm:pt modelId="{4EEA78E2-8EDF-4161-AFA0-9B966AF5872E}">
      <dgm:prSet phldrT="[Text]"/>
      <dgm:spPr/>
      <dgm:t>
        <a:bodyPr/>
        <a:lstStyle/>
        <a:p>
          <a:r>
            <a:rPr lang="en-GB" dirty="0" smtClean="0">
              <a:latin typeface="Lucida Sans" pitchFamily="34" charset="0"/>
            </a:rPr>
            <a:t>Harvesting</a:t>
          </a:r>
          <a:endParaRPr lang="en-GB" dirty="0">
            <a:latin typeface="Lucida Sans" pitchFamily="34" charset="0"/>
          </a:endParaRPr>
        </a:p>
      </dgm:t>
    </dgm:pt>
    <dgm:pt modelId="{17BA801F-B97E-4E87-AF0F-61A0A62BA187}" type="parTrans" cxnId="{DD9D68DB-597F-43EB-8A7A-7BE1D7D49154}">
      <dgm:prSet/>
      <dgm:spPr/>
      <dgm:t>
        <a:bodyPr/>
        <a:lstStyle/>
        <a:p>
          <a:endParaRPr lang="en-GB"/>
        </a:p>
      </dgm:t>
    </dgm:pt>
    <dgm:pt modelId="{AD2EBEDA-9566-4DF3-98B6-9DB5BD83E723}" type="sibTrans" cxnId="{DD9D68DB-597F-43EB-8A7A-7BE1D7D49154}">
      <dgm:prSet/>
      <dgm:spPr/>
      <dgm:t>
        <a:bodyPr/>
        <a:lstStyle/>
        <a:p>
          <a:endParaRPr lang="en-GB"/>
        </a:p>
      </dgm:t>
    </dgm:pt>
    <dgm:pt modelId="{5A308FFA-8ED4-4819-B607-9079364A806C}">
      <dgm:prSet phldrT="[Text]"/>
      <dgm:spPr/>
      <dgm:t>
        <a:bodyPr/>
        <a:lstStyle/>
        <a:p>
          <a:r>
            <a:rPr lang="en-GB" dirty="0" smtClean="0"/>
            <a:t>Centrifugation</a:t>
          </a:r>
          <a:endParaRPr lang="en-GB" dirty="0"/>
        </a:p>
      </dgm:t>
    </dgm:pt>
    <dgm:pt modelId="{4A075EBC-F5D0-45C8-9576-3E557D516307}" type="parTrans" cxnId="{631B9056-083E-4B41-B721-02D5734C96C3}">
      <dgm:prSet/>
      <dgm:spPr/>
      <dgm:t>
        <a:bodyPr/>
        <a:lstStyle/>
        <a:p>
          <a:endParaRPr lang="en-GB"/>
        </a:p>
      </dgm:t>
    </dgm:pt>
    <dgm:pt modelId="{1F638E6E-3401-40AD-8443-03E264759742}" type="sibTrans" cxnId="{631B9056-083E-4B41-B721-02D5734C96C3}">
      <dgm:prSet/>
      <dgm:spPr/>
      <dgm:t>
        <a:bodyPr/>
        <a:lstStyle/>
        <a:p>
          <a:endParaRPr lang="en-GB"/>
        </a:p>
      </dgm:t>
    </dgm:pt>
    <dgm:pt modelId="{59CF49C8-70AE-4A0F-BC39-B4E5BA7A1F4E}">
      <dgm:prSet phldrT="[Text]"/>
      <dgm:spPr/>
      <dgm:t>
        <a:bodyPr/>
        <a:lstStyle/>
        <a:p>
          <a:r>
            <a:rPr lang="en-GB" dirty="0" smtClean="0"/>
            <a:t>Sedimentation</a:t>
          </a:r>
          <a:endParaRPr lang="en-GB" dirty="0"/>
        </a:p>
      </dgm:t>
    </dgm:pt>
    <dgm:pt modelId="{573264A4-1A76-49B2-BDB2-DBDDF63F2E55}" type="parTrans" cxnId="{10940E56-9272-4059-9A18-A2597071CBF6}">
      <dgm:prSet/>
      <dgm:spPr/>
      <dgm:t>
        <a:bodyPr/>
        <a:lstStyle/>
        <a:p>
          <a:endParaRPr lang="en-GB"/>
        </a:p>
      </dgm:t>
    </dgm:pt>
    <dgm:pt modelId="{27A848CB-CB34-4161-ABD6-12EE37894EA1}" type="sibTrans" cxnId="{10940E56-9272-4059-9A18-A2597071CBF6}">
      <dgm:prSet/>
      <dgm:spPr/>
      <dgm:t>
        <a:bodyPr/>
        <a:lstStyle/>
        <a:p>
          <a:endParaRPr lang="en-GB"/>
        </a:p>
      </dgm:t>
    </dgm:pt>
    <dgm:pt modelId="{186E772F-9DBD-4136-8D4C-504B559DBD8E}">
      <dgm:prSet phldrT="[Text]"/>
      <dgm:spPr>
        <a:solidFill>
          <a:srgbClr val="FF0000"/>
        </a:solidFill>
      </dgm:spPr>
      <dgm:t>
        <a:bodyPr/>
        <a:lstStyle/>
        <a:p>
          <a:r>
            <a:rPr lang="en-GB" dirty="0" smtClean="0">
              <a:latin typeface="Lucida Sans" pitchFamily="34" charset="0"/>
            </a:rPr>
            <a:t>Energy</a:t>
          </a:r>
          <a:r>
            <a:rPr lang="en-GB" dirty="0" smtClean="0"/>
            <a:t> </a:t>
          </a:r>
          <a:endParaRPr lang="en-GB" dirty="0"/>
        </a:p>
      </dgm:t>
    </dgm:pt>
    <dgm:pt modelId="{055C21F6-BC53-42F2-86F5-4C38D4A9F372}" type="parTrans" cxnId="{E3CAFF40-D0D7-456F-AB4B-C32268D1FBF9}">
      <dgm:prSet/>
      <dgm:spPr/>
      <dgm:t>
        <a:bodyPr/>
        <a:lstStyle/>
        <a:p>
          <a:endParaRPr lang="en-GB"/>
        </a:p>
      </dgm:t>
    </dgm:pt>
    <dgm:pt modelId="{0944F9A2-F056-4773-B602-05D042BD0634}" type="sibTrans" cxnId="{E3CAFF40-D0D7-456F-AB4B-C32268D1FBF9}">
      <dgm:prSet/>
      <dgm:spPr/>
      <dgm:t>
        <a:bodyPr/>
        <a:lstStyle/>
        <a:p>
          <a:endParaRPr lang="en-GB"/>
        </a:p>
      </dgm:t>
    </dgm:pt>
    <dgm:pt modelId="{784C104A-222B-40DA-B99A-4BB4835427B3}">
      <dgm:prSet phldrT="[Text]"/>
      <dgm:spPr>
        <a:solidFill>
          <a:srgbClr val="C00000"/>
        </a:solidFill>
        <a:ln w="63500">
          <a:solidFill>
            <a:srgbClr val="FFFF00"/>
          </a:solidFill>
        </a:ln>
      </dgm:spPr>
      <dgm:t>
        <a:bodyPr/>
        <a:lstStyle/>
        <a:p>
          <a:r>
            <a:rPr lang="en-GB" dirty="0" smtClean="0"/>
            <a:t>Anaerobic Digestion</a:t>
          </a:r>
          <a:endParaRPr lang="en-GB" dirty="0"/>
        </a:p>
      </dgm:t>
    </dgm:pt>
    <dgm:pt modelId="{B35C3D7E-EE21-43B8-B5FA-D87A3556B857}" type="parTrans" cxnId="{FE6BD127-C979-4EEC-AA7D-A1907765EFF9}">
      <dgm:prSet/>
      <dgm:spPr/>
      <dgm:t>
        <a:bodyPr/>
        <a:lstStyle/>
        <a:p>
          <a:endParaRPr lang="en-GB"/>
        </a:p>
      </dgm:t>
    </dgm:pt>
    <dgm:pt modelId="{107BB440-63C4-4561-BC79-90DD3B56B02A}" type="sibTrans" cxnId="{FE6BD127-C979-4EEC-AA7D-A1907765EFF9}">
      <dgm:prSet/>
      <dgm:spPr/>
      <dgm:t>
        <a:bodyPr/>
        <a:lstStyle/>
        <a:p>
          <a:endParaRPr lang="en-GB"/>
        </a:p>
      </dgm:t>
    </dgm:pt>
    <dgm:pt modelId="{D3059CE4-352B-4E78-8234-15673DB87A54}">
      <dgm:prSet phldrT="[Text]"/>
      <dgm:spPr>
        <a:solidFill>
          <a:srgbClr val="C00000"/>
        </a:solidFill>
      </dgm:spPr>
      <dgm:t>
        <a:bodyPr/>
        <a:lstStyle/>
        <a:p>
          <a:r>
            <a:rPr lang="en-GB" dirty="0" smtClean="0"/>
            <a:t>Trans-esterification</a:t>
          </a:r>
          <a:endParaRPr lang="en-GB" dirty="0"/>
        </a:p>
      </dgm:t>
    </dgm:pt>
    <dgm:pt modelId="{6359F1D5-8684-4F1F-A0CE-7051F024C10A}" type="parTrans" cxnId="{5FF329D0-661E-401B-85AE-4A7C0EF6500C}">
      <dgm:prSet/>
      <dgm:spPr/>
      <dgm:t>
        <a:bodyPr/>
        <a:lstStyle/>
        <a:p>
          <a:endParaRPr lang="en-GB"/>
        </a:p>
      </dgm:t>
    </dgm:pt>
    <dgm:pt modelId="{8A2A8540-1B29-44A5-B630-383DD94637E6}" type="sibTrans" cxnId="{5FF329D0-661E-401B-85AE-4A7C0EF6500C}">
      <dgm:prSet/>
      <dgm:spPr/>
      <dgm:t>
        <a:bodyPr/>
        <a:lstStyle/>
        <a:p>
          <a:endParaRPr lang="en-GB"/>
        </a:p>
      </dgm:t>
    </dgm:pt>
    <dgm:pt modelId="{D52ADBEE-BE32-48A5-892E-BE6D6DBE1ED6}">
      <dgm:prSet phldrT="[Text]"/>
      <dgm:spPr/>
      <dgm:t>
        <a:bodyPr/>
        <a:lstStyle/>
        <a:p>
          <a:r>
            <a:rPr lang="en-GB" dirty="0" smtClean="0"/>
            <a:t>Flocculation</a:t>
          </a:r>
          <a:endParaRPr lang="en-GB" dirty="0"/>
        </a:p>
      </dgm:t>
    </dgm:pt>
    <dgm:pt modelId="{06387E6D-6151-4AA5-8A35-21887B944CCB}" type="parTrans" cxnId="{E15A797D-DE7A-425B-935F-D2203730B115}">
      <dgm:prSet/>
      <dgm:spPr/>
      <dgm:t>
        <a:bodyPr/>
        <a:lstStyle/>
        <a:p>
          <a:endParaRPr lang="en-GB"/>
        </a:p>
      </dgm:t>
    </dgm:pt>
    <dgm:pt modelId="{7F16358D-5E01-4C82-B36D-67F1D0184184}" type="sibTrans" cxnId="{E15A797D-DE7A-425B-935F-D2203730B115}">
      <dgm:prSet/>
      <dgm:spPr/>
      <dgm:t>
        <a:bodyPr/>
        <a:lstStyle/>
        <a:p>
          <a:endParaRPr lang="en-GB"/>
        </a:p>
      </dgm:t>
    </dgm:pt>
    <dgm:pt modelId="{EDD12396-430B-4BA7-B135-2BA5FD16935F}">
      <dgm:prSet phldrT="[Text]"/>
      <dgm:spPr/>
      <dgm:t>
        <a:bodyPr/>
        <a:lstStyle/>
        <a:p>
          <a:r>
            <a:rPr lang="en-GB" b="1" dirty="0" smtClean="0"/>
            <a:t>Flotation</a:t>
          </a:r>
          <a:endParaRPr lang="en-GB" b="1" dirty="0"/>
        </a:p>
      </dgm:t>
    </dgm:pt>
    <dgm:pt modelId="{96E56138-8BCD-4DD2-87E5-452B06CA5B53}" type="parTrans" cxnId="{383181DB-613F-40DB-A3ED-38B8CCFFF7FD}">
      <dgm:prSet/>
      <dgm:spPr/>
      <dgm:t>
        <a:bodyPr/>
        <a:lstStyle/>
        <a:p>
          <a:endParaRPr lang="en-GB"/>
        </a:p>
      </dgm:t>
    </dgm:pt>
    <dgm:pt modelId="{85A3CC85-C085-49B0-8EF1-AF9FBC24C8BD}" type="sibTrans" cxnId="{383181DB-613F-40DB-A3ED-38B8CCFFF7FD}">
      <dgm:prSet/>
      <dgm:spPr/>
      <dgm:t>
        <a:bodyPr/>
        <a:lstStyle/>
        <a:p>
          <a:endParaRPr lang="en-GB"/>
        </a:p>
      </dgm:t>
    </dgm:pt>
    <dgm:pt modelId="{A3424973-1CA9-404E-A67D-8683DD35B0FD}">
      <dgm:prSet phldrT="[Text]"/>
      <dgm:spPr/>
      <dgm:t>
        <a:bodyPr/>
        <a:lstStyle/>
        <a:p>
          <a:r>
            <a:rPr lang="en-GB" b="1" dirty="0" smtClean="0"/>
            <a:t>Filtration</a:t>
          </a:r>
          <a:endParaRPr lang="en-GB" b="1" dirty="0"/>
        </a:p>
      </dgm:t>
    </dgm:pt>
    <dgm:pt modelId="{52FDEE9D-3ECE-49B3-8595-7B14F1F7FD24}" type="parTrans" cxnId="{FCEB3A71-B414-46B1-AD46-9E8FEC5C223D}">
      <dgm:prSet/>
      <dgm:spPr/>
      <dgm:t>
        <a:bodyPr/>
        <a:lstStyle/>
        <a:p>
          <a:endParaRPr lang="en-GB"/>
        </a:p>
      </dgm:t>
    </dgm:pt>
    <dgm:pt modelId="{67096116-0D0B-4AEB-88F8-4E6BDF54A465}" type="sibTrans" cxnId="{FCEB3A71-B414-46B1-AD46-9E8FEC5C223D}">
      <dgm:prSet/>
      <dgm:spPr/>
      <dgm:t>
        <a:bodyPr/>
        <a:lstStyle/>
        <a:p>
          <a:endParaRPr lang="en-GB"/>
        </a:p>
      </dgm:t>
    </dgm:pt>
    <dgm:pt modelId="{3F899DAC-170F-4FAE-8EA2-2130246B3BC3}">
      <dgm:prSet phldrT="[Text]"/>
      <dgm:spPr/>
      <dgm:t>
        <a:bodyPr/>
        <a:lstStyle/>
        <a:p>
          <a:r>
            <a:rPr lang="en-GB" b="1" dirty="0" smtClean="0"/>
            <a:t>Other</a:t>
          </a:r>
          <a:endParaRPr lang="en-GB" b="1" dirty="0"/>
        </a:p>
      </dgm:t>
    </dgm:pt>
    <dgm:pt modelId="{2C8498AC-5C80-498B-8448-DE95F9EE0CB0}" type="parTrans" cxnId="{2ED207D7-9C4B-42F1-A1CD-FB55E852D50B}">
      <dgm:prSet/>
      <dgm:spPr/>
      <dgm:t>
        <a:bodyPr/>
        <a:lstStyle/>
        <a:p>
          <a:endParaRPr lang="en-GB"/>
        </a:p>
      </dgm:t>
    </dgm:pt>
    <dgm:pt modelId="{83494E63-2534-4A70-94A3-D0D6C2740632}" type="sibTrans" cxnId="{2ED207D7-9C4B-42F1-A1CD-FB55E852D50B}">
      <dgm:prSet/>
      <dgm:spPr/>
      <dgm:t>
        <a:bodyPr/>
        <a:lstStyle/>
        <a:p>
          <a:endParaRPr lang="en-GB"/>
        </a:p>
      </dgm:t>
    </dgm:pt>
    <dgm:pt modelId="{52A29F21-0079-4FE7-ACAB-2CE13A4CB84C}">
      <dgm:prSet phldrT="[Text]"/>
      <dgm:spPr>
        <a:solidFill>
          <a:srgbClr val="C00000"/>
        </a:solidFill>
      </dgm:spPr>
      <dgm:t>
        <a:bodyPr/>
        <a:lstStyle/>
        <a:p>
          <a:r>
            <a:rPr lang="en-GB" dirty="0" smtClean="0"/>
            <a:t>Direct Combustion</a:t>
          </a:r>
          <a:endParaRPr lang="en-GB" dirty="0"/>
        </a:p>
      </dgm:t>
    </dgm:pt>
    <dgm:pt modelId="{FED510CF-EB79-456D-9381-AE53BB97C184}" type="parTrans" cxnId="{3B66C3F2-439B-4BD2-9B5C-453FB84F9EB4}">
      <dgm:prSet/>
      <dgm:spPr/>
      <dgm:t>
        <a:bodyPr/>
        <a:lstStyle/>
        <a:p>
          <a:endParaRPr lang="en-GB"/>
        </a:p>
      </dgm:t>
    </dgm:pt>
    <dgm:pt modelId="{19675D58-9578-4CBD-B966-9A20FADF5B49}" type="sibTrans" cxnId="{3B66C3F2-439B-4BD2-9B5C-453FB84F9EB4}">
      <dgm:prSet/>
      <dgm:spPr/>
      <dgm:t>
        <a:bodyPr/>
        <a:lstStyle/>
        <a:p>
          <a:endParaRPr lang="en-GB"/>
        </a:p>
      </dgm:t>
    </dgm:pt>
    <dgm:pt modelId="{E62A4807-4179-4AD8-B1AD-A7067770C9C3}">
      <dgm:prSet phldrT="[Text]"/>
      <dgm:spPr>
        <a:solidFill>
          <a:srgbClr val="C00000"/>
        </a:solidFill>
      </dgm:spPr>
      <dgm:t>
        <a:bodyPr/>
        <a:lstStyle/>
        <a:p>
          <a:r>
            <a:rPr lang="en-GB" dirty="0" smtClean="0"/>
            <a:t>Fermentation</a:t>
          </a:r>
          <a:endParaRPr lang="en-GB" dirty="0"/>
        </a:p>
      </dgm:t>
    </dgm:pt>
    <dgm:pt modelId="{3ABED2CA-7211-4396-82DF-3941E9B0348F}" type="parTrans" cxnId="{9AE45346-14B5-4CCF-A88D-01C006C0B3BE}">
      <dgm:prSet/>
      <dgm:spPr/>
      <dgm:t>
        <a:bodyPr/>
        <a:lstStyle/>
        <a:p>
          <a:endParaRPr lang="en-GB"/>
        </a:p>
      </dgm:t>
    </dgm:pt>
    <dgm:pt modelId="{30DD6624-83B8-424A-80FA-36626B5370E0}" type="sibTrans" cxnId="{9AE45346-14B5-4CCF-A88D-01C006C0B3BE}">
      <dgm:prSet/>
      <dgm:spPr/>
      <dgm:t>
        <a:bodyPr/>
        <a:lstStyle/>
        <a:p>
          <a:endParaRPr lang="en-GB"/>
        </a:p>
      </dgm:t>
    </dgm:pt>
    <dgm:pt modelId="{5AE4823C-5AB6-4070-94C8-7F3912D9A051}">
      <dgm:prSet phldrT="[Text]"/>
      <dgm:spPr>
        <a:solidFill>
          <a:srgbClr val="C00000"/>
        </a:solidFill>
      </dgm:spPr>
      <dgm:t>
        <a:bodyPr/>
        <a:lstStyle/>
        <a:p>
          <a:r>
            <a:rPr lang="en-GB" dirty="0" smtClean="0"/>
            <a:t>Pyrolysis &amp; Thermal Conversions</a:t>
          </a:r>
          <a:endParaRPr lang="en-GB" dirty="0"/>
        </a:p>
      </dgm:t>
    </dgm:pt>
    <dgm:pt modelId="{3F5A38A8-A090-4CCA-8D07-AF7C743AD589}" type="parTrans" cxnId="{F74279C5-2673-4B76-A0B0-88E81F5EC657}">
      <dgm:prSet/>
      <dgm:spPr/>
      <dgm:t>
        <a:bodyPr/>
        <a:lstStyle/>
        <a:p>
          <a:endParaRPr lang="en-GB"/>
        </a:p>
      </dgm:t>
    </dgm:pt>
    <dgm:pt modelId="{5E25D0B4-9EFF-430A-9E3B-9A490DA095E7}" type="sibTrans" cxnId="{F74279C5-2673-4B76-A0B0-88E81F5EC657}">
      <dgm:prSet/>
      <dgm:spPr/>
      <dgm:t>
        <a:bodyPr/>
        <a:lstStyle/>
        <a:p>
          <a:endParaRPr lang="en-GB"/>
        </a:p>
      </dgm:t>
    </dgm:pt>
    <dgm:pt modelId="{52BEA9C7-9A2F-42BE-B03A-DFFD57CA6E03}">
      <dgm:prSet phldrT="[Text]"/>
      <dgm:spPr>
        <a:solidFill>
          <a:srgbClr val="C00000"/>
        </a:solidFill>
      </dgm:spPr>
      <dgm:t>
        <a:bodyPr/>
        <a:lstStyle/>
        <a:p>
          <a:r>
            <a:rPr lang="en-GB" dirty="0" smtClean="0"/>
            <a:t>Bio-hydrogen</a:t>
          </a:r>
          <a:endParaRPr lang="en-GB" dirty="0"/>
        </a:p>
      </dgm:t>
    </dgm:pt>
    <dgm:pt modelId="{C1DC08AA-AAA6-4394-B165-0713568950B7}" type="parTrans" cxnId="{4C79D20D-38E8-4FA2-8295-ADA45E693765}">
      <dgm:prSet/>
      <dgm:spPr/>
      <dgm:t>
        <a:bodyPr/>
        <a:lstStyle/>
        <a:p>
          <a:endParaRPr lang="en-GB"/>
        </a:p>
      </dgm:t>
    </dgm:pt>
    <dgm:pt modelId="{48FC1ED6-B324-4C93-9B1D-C65D5178544C}" type="sibTrans" cxnId="{4C79D20D-38E8-4FA2-8295-ADA45E693765}">
      <dgm:prSet/>
      <dgm:spPr/>
      <dgm:t>
        <a:bodyPr/>
        <a:lstStyle/>
        <a:p>
          <a:endParaRPr lang="en-GB"/>
        </a:p>
      </dgm:t>
    </dgm:pt>
    <dgm:pt modelId="{2DCF78C2-842E-4C9E-B503-0E4471D893FE}">
      <dgm:prSet phldrT="[Text]"/>
      <dgm:spPr>
        <a:solidFill>
          <a:srgbClr val="C00000"/>
        </a:solidFill>
      </dgm:spPr>
      <dgm:t>
        <a:bodyPr anchor="ctr" anchorCtr="0"/>
        <a:lstStyle/>
        <a:p>
          <a:r>
            <a:rPr lang="en-GB" dirty="0" smtClean="0"/>
            <a:t>Fuel Cells</a:t>
          </a:r>
        </a:p>
        <a:p>
          <a:endParaRPr lang="en-GB" dirty="0"/>
        </a:p>
      </dgm:t>
    </dgm:pt>
    <dgm:pt modelId="{C70D2272-88B7-4DDA-97D4-B84C313C0C30}" type="parTrans" cxnId="{903D65FA-AEAD-42C5-858D-1A5C5C0D4851}">
      <dgm:prSet/>
      <dgm:spPr/>
      <dgm:t>
        <a:bodyPr/>
        <a:lstStyle/>
        <a:p>
          <a:endParaRPr lang="en-GB"/>
        </a:p>
      </dgm:t>
    </dgm:pt>
    <dgm:pt modelId="{6EA7B465-BC63-45B6-94A6-1FCFE879898D}" type="sibTrans" cxnId="{903D65FA-AEAD-42C5-858D-1A5C5C0D4851}">
      <dgm:prSet/>
      <dgm:spPr/>
      <dgm:t>
        <a:bodyPr/>
        <a:lstStyle/>
        <a:p>
          <a:endParaRPr lang="en-GB"/>
        </a:p>
      </dgm:t>
    </dgm:pt>
    <dgm:pt modelId="{250D6FA0-1AC8-4DE4-AD71-41018FE4EEE3}" type="pres">
      <dgm:prSet presAssocID="{4AABCABE-561D-469A-865C-D6B4165CD80B}" presName="theList" presStyleCnt="0">
        <dgm:presLayoutVars>
          <dgm:dir/>
          <dgm:animLvl val="lvl"/>
          <dgm:resizeHandles val="exact"/>
        </dgm:presLayoutVars>
      </dgm:prSet>
      <dgm:spPr/>
      <dgm:t>
        <a:bodyPr/>
        <a:lstStyle/>
        <a:p>
          <a:endParaRPr lang="en-GB"/>
        </a:p>
      </dgm:t>
    </dgm:pt>
    <dgm:pt modelId="{1A5AEF5B-EA2C-4485-9622-C787D555FDFC}" type="pres">
      <dgm:prSet presAssocID="{438598F4-DEEC-4541-AE85-7BD8AC3DE837}" presName="compNode" presStyleCnt="0"/>
      <dgm:spPr/>
    </dgm:pt>
    <dgm:pt modelId="{43443A68-AC0B-4EC0-95F1-A526E2D13888}" type="pres">
      <dgm:prSet presAssocID="{438598F4-DEEC-4541-AE85-7BD8AC3DE837}" presName="aNode" presStyleLbl="bgShp" presStyleIdx="0" presStyleCnt="3"/>
      <dgm:spPr/>
      <dgm:t>
        <a:bodyPr/>
        <a:lstStyle/>
        <a:p>
          <a:endParaRPr lang="en-GB"/>
        </a:p>
      </dgm:t>
    </dgm:pt>
    <dgm:pt modelId="{47C482EE-1E88-4B1C-ADD6-894D6334E0EB}" type="pres">
      <dgm:prSet presAssocID="{438598F4-DEEC-4541-AE85-7BD8AC3DE837}" presName="textNode" presStyleLbl="bgShp" presStyleIdx="0" presStyleCnt="3"/>
      <dgm:spPr/>
      <dgm:t>
        <a:bodyPr/>
        <a:lstStyle/>
        <a:p>
          <a:endParaRPr lang="en-GB"/>
        </a:p>
      </dgm:t>
    </dgm:pt>
    <dgm:pt modelId="{A375A6B5-D56E-485E-9B2C-EB771F79A7FA}" type="pres">
      <dgm:prSet presAssocID="{438598F4-DEEC-4541-AE85-7BD8AC3DE837}" presName="compChildNode" presStyleCnt="0"/>
      <dgm:spPr/>
    </dgm:pt>
    <dgm:pt modelId="{53B67193-A2B5-4680-9912-DBBA64FEBDA6}" type="pres">
      <dgm:prSet presAssocID="{438598F4-DEEC-4541-AE85-7BD8AC3DE837}" presName="theInnerList" presStyleCnt="0"/>
      <dgm:spPr/>
    </dgm:pt>
    <dgm:pt modelId="{033C4869-60CA-4389-852A-F1AE292CC08E}" type="pres">
      <dgm:prSet presAssocID="{9B0B53F4-0BE4-488D-A0CA-7858E908A3D9}" presName="childNode" presStyleLbl="node1" presStyleIdx="0" presStyleCnt="15">
        <dgm:presLayoutVars>
          <dgm:bulletEnabled val="1"/>
        </dgm:presLayoutVars>
      </dgm:prSet>
      <dgm:spPr/>
      <dgm:t>
        <a:bodyPr/>
        <a:lstStyle/>
        <a:p>
          <a:endParaRPr lang="en-GB"/>
        </a:p>
      </dgm:t>
    </dgm:pt>
    <dgm:pt modelId="{E9E20D1C-0187-4A5E-8807-B56E681C30A8}" type="pres">
      <dgm:prSet presAssocID="{9B0B53F4-0BE4-488D-A0CA-7858E908A3D9}" presName="aSpace2" presStyleCnt="0"/>
      <dgm:spPr/>
    </dgm:pt>
    <dgm:pt modelId="{62553840-DB1D-4413-8C85-A0945BF428F0}" type="pres">
      <dgm:prSet presAssocID="{58D1DDC2-6F82-4E2A-B016-D0B1800C674D}" presName="childNode" presStyleLbl="node1" presStyleIdx="1" presStyleCnt="15">
        <dgm:presLayoutVars>
          <dgm:bulletEnabled val="1"/>
        </dgm:presLayoutVars>
      </dgm:prSet>
      <dgm:spPr/>
      <dgm:t>
        <a:bodyPr/>
        <a:lstStyle/>
        <a:p>
          <a:endParaRPr lang="en-GB"/>
        </a:p>
      </dgm:t>
    </dgm:pt>
    <dgm:pt modelId="{E14E6731-9673-480E-A278-D928C2ACD65C}" type="pres">
      <dgm:prSet presAssocID="{438598F4-DEEC-4541-AE85-7BD8AC3DE837}" presName="aSpace" presStyleCnt="0"/>
      <dgm:spPr/>
    </dgm:pt>
    <dgm:pt modelId="{9D162759-E388-4582-98D0-A1A37E0FCD06}" type="pres">
      <dgm:prSet presAssocID="{4EEA78E2-8EDF-4161-AFA0-9B966AF5872E}" presName="compNode" presStyleCnt="0"/>
      <dgm:spPr/>
    </dgm:pt>
    <dgm:pt modelId="{24E8B11D-2845-427E-B88F-639771EB78FB}" type="pres">
      <dgm:prSet presAssocID="{4EEA78E2-8EDF-4161-AFA0-9B966AF5872E}" presName="aNode" presStyleLbl="bgShp" presStyleIdx="1" presStyleCnt="3"/>
      <dgm:spPr/>
      <dgm:t>
        <a:bodyPr/>
        <a:lstStyle/>
        <a:p>
          <a:endParaRPr lang="en-GB"/>
        </a:p>
      </dgm:t>
    </dgm:pt>
    <dgm:pt modelId="{B8E22BB6-F2D3-42C9-9BCE-8F777B780F67}" type="pres">
      <dgm:prSet presAssocID="{4EEA78E2-8EDF-4161-AFA0-9B966AF5872E}" presName="textNode" presStyleLbl="bgShp" presStyleIdx="1" presStyleCnt="3"/>
      <dgm:spPr/>
      <dgm:t>
        <a:bodyPr/>
        <a:lstStyle/>
        <a:p>
          <a:endParaRPr lang="en-GB"/>
        </a:p>
      </dgm:t>
    </dgm:pt>
    <dgm:pt modelId="{8CA50744-108B-44CF-9D18-F4B17D481F91}" type="pres">
      <dgm:prSet presAssocID="{4EEA78E2-8EDF-4161-AFA0-9B966AF5872E}" presName="compChildNode" presStyleCnt="0"/>
      <dgm:spPr/>
    </dgm:pt>
    <dgm:pt modelId="{9F9D37DF-993A-4D27-AE23-6F523C796D02}" type="pres">
      <dgm:prSet presAssocID="{4EEA78E2-8EDF-4161-AFA0-9B966AF5872E}" presName="theInnerList" presStyleCnt="0"/>
      <dgm:spPr/>
    </dgm:pt>
    <dgm:pt modelId="{B7800E28-23BC-4526-B8E7-E66FCA787F61}" type="pres">
      <dgm:prSet presAssocID="{5A308FFA-8ED4-4819-B607-9079364A806C}" presName="childNode" presStyleLbl="node1" presStyleIdx="2" presStyleCnt="15">
        <dgm:presLayoutVars>
          <dgm:bulletEnabled val="1"/>
        </dgm:presLayoutVars>
      </dgm:prSet>
      <dgm:spPr/>
      <dgm:t>
        <a:bodyPr/>
        <a:lstStyle/>
        <a:p>
          <a:endParaRPr lang="en-GB"/>
        </a:p>
      </dgm:t>
    </dgm:pt>
    <dgm:pt modelId="{4E5D2D56-94DC-490D-9C21-9BFDFDF31F25}" type="pres">
      <dgm:prSet presAssocID="{5A308FFA-8ED4-4819-B607-9079364A806C}" presName="aSpace2" presStyleCnt="0"/>
      <dgm:spPr/>
    </dgm:pt>
    <dgm:pt modelId="{CB093B9D-4049-46A4-B2FE-5D4419CE4474}" type="pres">
      <dgm:prSet presAssocID="{59CF49C8-70AE-4A0F-BC39-B4E5BA7A1F4E}" presName="childNode" presStyleLbl="node1" presStyleIdx="3" presStyleCnt="15">
        <dgm:presLayoutVars>
          <dgm:bulletEnabled val="1"/>
        </dgm:presLayoutVars>
      </dgm:prSet>
      <dgm:spPr/>
      <dgm:t>
        <a:bodyPr/>
        <a:lstStyle/>
        <a:p>
          <a:endParaRPr lang="en-GB"/>
        </a:p>
      </dgm:t>
    </dgm:pt>
    <dgm:pt modelId="{8D0D40EE-4CA7-4EA6-B576-77A0007A8F0B}" type="pres">
      <dgm:prSet presAssocID="{59CF49C8-70AE-4A0F-BC39-B4E5BA7A1F4E}" presName="aSpace2" presStyleCnt="0"/>
      <dgm:spPr/>
    </dgm:pt>
    <dgm:pt modelId="{C7FBF318-2AD7-4DAB-B24A-5B7BFFE69681}" type="pres">
      <dgm:prSet presAssocID="{D52ADBEE-BE32-48A5-892E-BE6D6DBE1ED6}" presName="childNode" presStyleLbl="node1" presStyleIdx="4" presStyleCnt="15">
        <dgm:presLayoutVars>
          <dgm:bulletEnabled val="1"/>
        </dgm:presLayoutVars>
      </dgm:prSet>
      <dgm:spPr/>
      <dgm:t>
        <a:bodyPr/>
        <a:lstStyle/>
        <a:p>
          <a:endParaRPr lang="en-GB"/>
        </a:p>
      </dgm:t>
    </dgm:pt>
    <dgm:pt modelId="{0885BD79-E17F-4EE7-A892-8CBD07D24C01}" type="pres">
      <dgm:prSet presAssocID="{D52ADBEE-BE32-48A5-892E-BE6D6DBE1ED6}" presName="aSpace2" presStyleCnt="0"/>
      <dgm:spPr/>
    </dgm:pt>
    <dgm:pt modelId="{3F764467-54CC-4F1E-A8F4-6E6736B44E1E}" type="pres">
      <dgm:prSet presAssocID="{EDD12396-430B-4BA7-B135-2BA5FD16935F}" presName="childNode" presStyleLbl="node1" presStyleIdx="5" presStyleCnt="15">
        <dgm:presLayoutVars>
          <dgm:bulletEnabled val="1"/>
        </dgm:presLayoutVars>
      </dgm:prSet>
      <dgm:spPr/>
      <dgm:t>
        <a:bodyPr/>
        <a:lstStyle/>
        <a:p>
          <a:endParaRPr lang="en-GB"/>
        </a:p>
      </dgm:t>
    </dgm:pt>
    <dgm:pt modelId="{E0BEF4D4-ACB6-4A83-8C5B-5133C23E62B7}" type="pres">
      <dgm:prSet presAssocID="{EDD12396-430B-4BA7-B135-2BA5FD16935F}" presName="aSpace2" presStyleCnt="0"/>
      <dgm:spPr/>
    </dgm:pt>
    <dgm:pt modelId="{3376F505-1B4B-4E37-90CE-3228CE66A984}" type="pres">
      <dgm:prSet presAssocID="{A3424973-1CA9-404E-A67D-8683DD35B0FD}" presName="childNode" presStyleLbl="node1" presStyleIdx="6" presStyleCnt="15">
        <dgm:presLayoutVars>
          <dgm:bulletEnabled val="1"/>
        </dgm:presLayoutVars>
      </dgm:prSet>
      <dgm:spPr/>
      <dgm:t>
        <a:bodyPr/>
        <a:lstStyle/>
        <a:p>
          <a:endParaRPr lang="en-GB"/>
        </a:p>
      </dgm:t>
    </dgm:pt>
    <dgm:pt modelId="{26B7CD12-F3CB-4010-B6B1-4A422D732F16}" type="pres">
      <dgm:prSet presAssocID="{A3424973-1CA9-404E-A67D-8683DD35B0FD}" presName="aSpace2" presStyleCnt="0"/>
      <dgm:spPr/>
    </dgm:pt>
    <dgm:pt modelId="{56420BE4-DA78-4614-B4CF-C267D6EF14AA}" type="pres">
      <dgm:prSet presAssocID="{3F899DAC-170F-4FAE-8EA2-2130246B3BC3}" presName="childNode" presStyleLbl="node1" presStyleIdx="7" presStyleCnt="15">
        <dgm:presLayoutVars>
          <dgm:bulletEnabled val="1"/>
        </dgm:presLayoutVars>
      </dgm:prSet>
      <dgm:spPr/>
      <dgm:t>
        <a:bodyPr/>
        <a:lstStyle/>
        <a:p>
          <a:endParaRPr lang="en-GB"/>
        </a:p>
      </dgm:t>
    </dgm:pt>
    <dgm:pt modelId="{9EF829DF-6BC3-476D-8680-9D907B3CC317}" type="pres">
      <dgm:prSet presAssocID="{4EEA78E2-8EDF-4161-AFA0-9B966AF5872E}" presName="aSpace" presStyleCnt="0"/>
      <dgm:spPr/>
    </dgm:pt>
    <dgm:pt modelId="{4693B8C0-8EF7-43C6-9EF8-1FFE57B2EFA1}" type="pres">
      <dgm:prSet presAssocID="{186E772F-9DBD-4136-8D4C-504B559DBD8E}" presName="compNode" presStyleCnt="0"/>
      <dgm:spPr/>
    </dgm:pt>
    <dgm:pt modelId="{EDAFD4FA-F660-4068-B206-95E0E3505513}" type="pres">
      <dgm:prSet presAssocID="{186E772F-9DBD-4136-8D4C-504B559DBD8E}" presName="aNode" presStyleLbl="bgShp" presStyleIdx="2" presStyleCnt="3"/>
      <dgm:spPr/>
      <dgm:t>
        <a:bodyPr/>
        <a:lstStyle/>
        <a:p>
          <a:endParaRPr lang="en-GB"/>
        </a:p>
      </dgm:t>
    </dgm:pt>
    <dgm:pt modelId="{7ECFF91A-CF95-4EBE-9B2D-780366810F64}" type="pres">
      <dgm:prSet presAssocID="{186E772F-9DBD-4136-8D4C-504B559DBD8E}" presName="textNode" presStyleLbl="bgShp" presStyleIdx="2" presStyleCnt="3"/>
      <dgm:spPr/>
      <dgm:t>
        <a:bodyPr/>
        <a:lstStyle/>
        <a:p>
          <a:endParaRPr lang="en-GB"/>
        </a:p>
      </dgm:t>
    </dgm:pt>
    <dgm:pt modelId="{ECD904F5-D498-425E-918D-2D7B9FA9785B}" type="pres">
      <dgm:prSet presAssocID="{186E772F-9DBD-4136-8D4C-504B559DBD8E}" presName="compChildNode" presStyleCnt="0"/>
      <dgm:spPr/>
    </dgm:pt>
    <dgm:pt modelId="{DB001C00-4DED-4EE3-92B8-199B74BB4726}" type="pres">
      <dgm:prSet presAssocID="{186E772F-9DBD-4136-8D4C-504B559DBD8E}" presName="theInnerList" presStyleCnt="0"/>
      <dgm:spPr/>
    </dgm:pt>
    <dgm:pt modelId="{61CC0D07-E5D2-4C1A-9002-09A0C1258987}" type="pres">
      <dgm:prSet presAssocID="{784C104A-222B-40DA-B99A-4BB4835427B3}" presName="childNode" presStyleLbl="node1" presStyleIdx="8" presStyleCnt="15">
        <dgm:presLayoutVars>
          <dgm:bulletEnabled val="1"/>
        </dgm:presLayoutVars>
      </dgm:prSet>
      <dgm:spPr/>
      <dgm:t>
        <a:bodyPr/>
        <a:lstStyle/>
        <a:p>
          <a:endParaRPr lang="en-GB"/>
        </a:p>
      </dgm:t>
    </dgm:pt>
    <dgm:pt modelId="{132D7DFE-81F6-4652-8E55-F3A45C1B4632}" type="pres">
      <dgm:prSet presAssocID="{784C104A-222B-40DA-B99A-4BB4835427B3}" presName="aSpace2" presStyleCnt="0"/>
      <dgm:spPr/>
    </dgm:pt>
    <dgm:pt modelId="{BFD333DF-6A01-4338-ACFE-21561DEA7785}" type="pres">
      <dgm:prSet presAssocID="{D3059CE4-352B-4E78-8234-15673DB87A54}" presName="childNode" presStyleLbl="node1" presStyleIdx="9" presStyleCnt="15">
        <dgm:presLayoutVars>
          <dgm:bulletEnabled val="1"/>
        </dgm:presLayoutVars>
      </dgm:prSet>
      <dgm:spPr/>
      <dgm:t>
        <a:bodyPr/>
        <a:lstStyle/>
        <a:p>
          <a:endParaRPr lang="en-GB"/>
        </a:p>
      </dgm:t>
    </dgm:pt>
    <dgm:pt modelId="{0BAFD3F7-D8CE-4BC5-BEE8-4C6542B9EFC3}" type="pres">
      <dgm:prSet presAssocID="{D3059CE4-352B-4E78-8234-15673DB87A54}" presName="aSpace2" presStyleCnt="0"/>
      <dgm:spPr/>
    </dgm:pt>
    <dgm:pt modelId="{DCE04026-63B3-453A-895C-1CAAB39E33E9}" type="pres">
      <dgm:prSet presAssocID="{52A29F21-0079-4FE7-ACAB-2CE13A4CB84C}" presName="childNode" presStyleLbl="node1" presStyleIdx="10" presStyleCnt="15">
        <dgm:presLayoutVars>
          <dgm:bulletEnabled val="1"/>
        </dgm:presLayoutVars>
      </dgm:prSet>
      <dgm:spPr/>
      <dgm:t>
        <a:bodyPr/>
        <a:lstStyle/>
        <a:p>
          <a:endParaRPr lang="en-GB"/>
        </a:p>
      </dgm:t>
    </dgm:pt>
    <dgm:pt modelId="{AFCEC94C-92B6-40DC-BA3C-3F58611E0B05}" type="pres">
      <dgm:prSet presAssocID="{52A29F21-0079-4FE7-ACAB-2CE13A4CB84C}" presName="aSpace2" presStyleCnt="0"/>
      <dgm:spPr/>
    </dgm:pt>
    <dgm:pt modelId="{5FF8BC7C-1321-4777-A23F-BB138D97B05D}" type="pres">
      <dgm:prSet presAssocID="{E62A4807-4179-4AD8-B1AD-A7067770C9C3}" presName="childNode" presStyleLbl="node1" presStyleIdx="11" presStyleCnt="15">
        <dgm:presLayoutVars>
          <dgm:bulletEnabled val="1"/>
        </dgm:presLayoutVars>
      </dgm:prSet>
      <dgm:spPr/>
      <dgm:t>
        <a:bodyPr/>
        <a:lstStyle/>
        <a:p>
          <a:endParaRPr lang="en-GB"/>
        </a:p>
      </dgm:t>
    </dgm:pt>
    <dgm:pt modelId="{05EBA7C6-3674-482C-AF92-44099A4B8939}" type="pres">
      <dgm:prSet presAssocID="{E62A4807-4179-4AD8-B1AD-A7067770C9C3}" presName="aSpace2" presStyleCnt="0"/>
      <dgm:spPr/>
    </dgm:pt>
    <dgm:pt modelId="{9BAF90C4-930A-4C39-98BE-8A1A5C76FDA1}" type="pres">
      <dgm:prSet presAssocID="{5AE4823C-5AB6-4070-94C8-7F3912D9A051}" presName="childNode" presStyleLbl="node1" presStyleIdx="12" presStyleCnt="15">
        <dgm:presLayoutVars>
          <dgm:bulletEnabled val="1"/>
        </dgm:presLayoutVars>
      </dgm:prSet>
      <dgm:spPr/>
      <dgm:t>
        <a:bodyPr/>
        <a:lstStyle/>
        <a:p>
          <a:endParaRPr lang="en-GB"/>
        </a:p>
      </dgm:t>
    </dgm:pt>
    <dgm:pt modelId="{2C3717A3-2B00-4653-8288-BF36D0939DE8}" type="pres">
      <dgm:prSet presAssocID="{5AE4823C-5AB6-4070-94C8-7F3912D9A051}" presName="aSpace2" presStyleCnt="0"/>
      <dgm:spPr/>
    </dgm:pt>
    <dgm:pt modelId="{146D0B77-DC1B-4726-9074-BB0208C11A35}" type="pres">
      <dgm:prSet presAssocID="{52BEA9C7-9A2F-42BE-B03A-DFFD57CA6E03}" presName="childNode" presStyleLbl="node1" presStyleIdx="13" presStyleCnt="15">
        <dgm:presLayoutVars>
          <dgm:bulletEnabled val="1"/>
        </dgm:presLayoutVars>
      </dgm:prSet>
      <dgm:spPr/>
      <dgm:t>
        <a:bodyPr/>
        <a:lstStyle/>
        <a:p>
          <a:endParaRPr lang="en-GB"/>
        </a:p>
      </dgm:t>
    </dgm:pt>
    <dgm:pt modelId="{2634B109-5753-42E7-9548-2CBF4E3A3152}" type="pres">
      <dgm:prSet presAssocID="{52BEA9C7-9A2F-42BE-B03A-DFFD57CA6E03}" presName="aSpace2" presStyleCnt="0"/>
      <dgm:spPr/>
    </dgm:pt>
    <dgm:pt modelId="{5831E61C-8553-4C74-95E2-9DA1D9955DC0}" type="pres">
      <dgm:prSet presAssocID="{2DCF78C2-842E-4C9E-B503-0E4471D893FE}" presName="childNode" presStyleLbl="node1" presStyleIdx="14" presStyleCnt="15">
        <dgm:presLayoutVars>
          <dgm:bulletEnabled val="1"/>
        </dgm:presLayoutVars>
      </dgm:prSet>
      <dgm:spPr/>
      <dgm:t>
        <a:bodyPr/>
        <a:lstStyle/>
        <a:p>
          <a:endParaRPr lang="en-GB"/>
        </a:p>
      </dgm:t>
    </dgm:pt>
  </dgm:ptLst>
  <dgm:cxnLst>
    <dgm:cxn modelId="{36DAF8A5-B719-4A32-8FD2-EFE8D2B14E07}" srcId="{4AABCABE-561D-469A-865C-D6B4165CD80B}" destId="{438598F4-DEEC-4541-AE85-7BD8AC3DE837}" srcOrd="0" destOrd="0" parTransId="{6A7EA29B-2155-483F-BFDA-225A134EE0AD}" sibTransId="{7BB04269-C1E5-46DB-B048-EF911D30CB9A}"/>
    <dgm:cxn modelId="{DD9D68DB-597F-43EB-8A7A-7BE1D7D49154}" srcId="{4AABCABE-561D-469A-865C-D6B4165CD80B}" destId="{4EEA78E2-8EDF-4161-AFA0-9B966AF5872E}" srcOrd="1" destOrd="0" parTransId="{17BA801F-B97E-4E87-AF0F-61A0A62BA187}" sibTransId="{AD2EBEDA-9566-4DF3-98B6-9DB5BD83E723}"/>
    <dgm:cxn modelId="{9136E30F-712F-4F37-83A7-E220EDF3D9CD}" type="presOf" srcId="{784C104A-222B-40DA-B99A-4BB4835427B3}" destId="{61CC0D07-E5D2-4C1A-9002-09A0C1258987}" srcOrd="0" destOrd="0" presId="urn:microsoft.com/office/officeart/2005/8/layout/lProcess2"/>
    <dgm:cxn modelId="{A8969406-E683-46AA-89CF-6BE1EB134294}" type="presOf" srcId="{186E772F-9DBD-4136-8D4C-504B559DBD8E}" destId="{EDAFD4FA-F660-4068-B206-95E0E3505513}" srcOrd="0" destOrd="0" presId="urn:microsoft.com/office/officeart/2005/8/layout/lProcess2"/>
    <dgm:cxn modelId="{51EF7EED-16F9-46C9-A8F2-687B41E56B11}" type="presOf" srcId="{E62A4807-4179-4AD8-B1AD-A7067770C9C3}" destId="{5FF8BC7C-1321-4777-A23F-BB138D97B05D}" srcOrd="0" destOrd="0" presId="urn:microsoft.com/office/officeart/2005/8/layout/lProcess2"/>
    <dgm:cxn modelId="{47EFCD90-C4AC-4F8A-B810-D2B7D7205C8A}" type="presOf" srcId="{A3424973-1CA9-404E-A67D-8683DD35B0FD}" destId="{3376F505-1B4B-4E37-90CE-3228CE66A984}" srcOrd="0" destOrd="0" presId="urn:microsoft.com/office/officeart/2005/8/layout/lProcess2"/>
    <dgm:cxn modelId="{631B9056-083E-4B41-B721-02D5734C96C3}" srcId="{4EEA78E2-8EDF-4161-AFA0-9B966AF5872E}" destId="{5A308FFA-8ED4-4819-B607-9079364A806C}" srcOrd="0" destOrd="0" parTransId="{4A075EBC-F5D0-45C8-9576-3E557D516307}" sibTransId="{1F638E6E-3401-40AD-8443-03E264759742}"/>
    <dgm:cxn modelId="{451F58EC-C1C6-42C3-992E-AEDE502A448B}" type="presOf" srcId="{5AE4823C-5AB6-4070-94C8-7F3912D9A051}" destId="{9BAF90C4-930A-4C39-98BE-8A1A5C76FDA1}" srcOrd="0" destOrd="0" presId="urn:microsoft.com/office/officeart/2005/8/layout/lProcess2"/>
    <dgm:cxn modelId="{5FF329D0-661E-401B-85AE-4A7C0EF6500C}" srcId="{186E772F-9DBD-4136-8D4C-504B559DBD8E}" destId="{D3059CE4-352B-4E78-8234-15673DB87A54}" srcOrd="1" destOrd="0" parTransId="{6359F1D5-8684-4F1F-A0CE-7051F024C10A}" sibTransId="{8A2A8540-1B29-44A5-B630-383DD94637E6}"/>
    <dgm:cxn modelId="{E3CAFF40-D0D7-456F-AB4B-C32268D1FBF9}" srcId="{4AABCABE-561D-469A-865C-D6B4165CD80B}" destId="{186E772F-9DBD-4136-8D4C-504B559DBD8E}" srcOrd="2" destOrd="0" parTransId="{055C21F6-BC53-42F2-86F5-4C38D4A9F372}" sibTransId="{0944F9A2-F056-4773-B602-05D042BD0634}"/>
    <dgm:cxn modelId="{9D126CA8-2CA6-40FF-8661-D8937EB88CB4}" type="presOf" srcId="{5A308FFA-8ED4-4819-B607-9079364A806C}" destId="{B7800E28-23BC-4526-B8E7-E66FCA787F61}" srcOrd="0" destOrd="0" presId="urn:microsoft.com/office/officeart/2005/8/layout/lProcess2"/>
    <dgm:cxn modelId="{4B008EB7-7E3D-4F02-A48D-C9B1DFF0DB0F}" type="presOf" srcId="{3F899DAC-170F-4FAE-8EA2-2130246B3BC3}" destId="{56420BE4-DA78-4614-B4CF-C267D6EF14AA}" srcOrd="0" destOrd="0" presId="urn:microsoft.com/office/officeart/2005/8/layout/lProcess2"/>
    <dgm:cxn modelId="{6E94D0A7-881D-4AB8-AC84-75F63DE10867}" type="presOf" srcId="{D52ADBEE-BE32-48A5-892E-BE6D6DBE1ED6}" destId="{C7FBF318-2AD7-4DAB-B24A-5B7BFFE69681}" srcOrd="0" destOrd="0" presId="urn:microsoft.com/office/officeart/2005/8/layout/lProcess2"/>
    <dgm:cxn modelId="{9AE45346-14B5-4CCF-A88D-01C006C0B3BE}" srcId="{186E772F-9DBD-4136-8D4C-504B559DBD8E}" destId="{E62A4807-4179-4AD8-B1AD-A7067770C9C3}" srcOrd="3" destOrd="0" parTransId="{3ABED2CA-7211-4396-82DF-3941E9B0348F}" sibTransId="{30DD6624-83B8-424A-80FA-36626B5370E0}"/>
    <dgm:cxn modelId="{926E16EF-2E4D-4436-AE2C-17477488643E}" type="presOf" srcId="{59CF49C8-70AE-4A0F-BC39-B4E5BA7A1F4E}" destId="{CB093B9D-4049-46A4-B2FE-5D4419CE4474}" srcOrd="0" destOrd="0" presId="urn:microsoft.com/office/officeart/2005/8/layout/lProcess2"/>
    <dgm:cxn modelId="{D88A70A5-F1D3-43FC-856A-F79A44B42287}" type="presOf" srcId="{438598F4-DEEC-4541-AE85-7BD8AC3DE837}" destId="{47C482EE-1E88-4B1C-ADD6-894D6334E0EB}" srcOrd="1" destOrd="0" presId="urn:microsoft.com/office/officeart/2005/8/layout/lProcess2"/>
    <dgm:cxn modelId="{91235383-FD93-476B-B514-04732B1F0192}" type="presOf" srcId="{4EEA78E2-8EDF-4161-AFA0-9B966AF5872E}" destId="{B8E22BB6-F2D3-42C9-9BCE-8F777B780F67}" srcOrd="1" destOrd="0" presId="urn:microsoft.com/office/officeart/2005/8/layout/lProcess2"/>
    <dgm:cxn modelId="{383181DB-613F-40DB-A3ED-38B8CCFFF7FD}" srcId="{4EEA78E2-8EDF-4161-AFA0-9B966AF5872E}" destId="{EDD12396-430B-4BA7-B135-2BA5FD16935F}" srcOrd="3" destOrd="0" parTransId="{96E56138-8BCD-4DD2-87E5-452B06CA5B53}" sibTransId="{85A3CC85-C085-49B0-8EF1-AF9FBC24C8BD}"/>
    <dgm:cxn modelId="{0A2F1B00-29F9-4502-B617-2F15FE4604C1}" type="presOf" srcId="{52A29F21-0079-4FE7-ACAB-2CE13A4CB84C}" destId="{DCE04026-63B3-453A-895C-1CAAB39E33E9}" srcOrd="0" destOrd="0" presId="urn:microsoft.com/office/officeart/2005/8/layout/lProcess2"/>
    <dgm:cxn modelId="{CCA86DF4-4624-486E-923F-45553FDA4C5F}" type="presOf" srcId="{D3059CE4-352B-4E78-8234-15673DB87A54}" destId="{BFD333DF-6A01-4338-ACFE-21561DEA7785}" srcOrd="0" destOrd="0" presId="urn:microsoft.com/office/officeart/2005/8/layout/lProcess2"/>
    <dgm:cxn modelId="{4C79D20D-38E8-4FA2-8295-ADA45E693765}" srcId="{186E772F-9DBD-4136-8D4C-504B559DBD8E}" destId="{52BEA9C7-9A2F-42BE-B03A-DFFD57CA6E03}" srcOrd="5" destOrd="0" parTransId="{C1DC08AA-AAA6-4394-B165-0713568950B7}" sibTransId="{48FC1ED6-B324-4C93-9B1D-C65D5178544C}"/>
    <dgm:cxn modelId="{0401D488-BEF2-4D37-BD0F-013CD38A5F7B}" type="presOf" srcId="{4EEA78E2-8EDF-4161-AFA0-9B966AF5872E}" destId="{24E8B11D-2845-427E-B88F-639771EB78FB}" srcOrd="0" destOrd="0" presId="urn:microsoft.com/office/officeart/2005/8/layout/lProcess2"/>
    <dgm:cxn modelId="{3B66C3F2-439B-4BD2-9B5C-453FB84F9EB4}" srcId="{186E772F-9DBD-4136-8D4C-504B559DBD8E}" destId="{52A29F21-0079-4FE7-ACAB-2CE13A4CB84C}" srcOrd="2" destOrd="0" parTransId="{FED510CF-EB79-456D-9381-AE53BB97C184}" sibTransId="{19675D58-9578-4CBD-B966-9A20FADF5B49}"/>
    <dgm:cxn modelId="{C04754EE-7FAB-4B34-A526-36B2B1386F91}" type="presOf" srcId="{4AABCABE-561D-469A-865C-D6B4165CD80B}" destId="{250D6FA0-1AC8-4DE4-AD71-41018FE4EEE3}" srcOrd="0" destOrd="0" presId="urn:microsoft.com/office/officeart/2005/8/layout/lProcess2"/>
    <dgm:cxn modelId="{FCEB3A71-B414-46B1-AD46-9E8FEC5C223D}" srcId="{4EEA78E2-8EDF-4161-AFA0-9B966AF5872E}" destId="{A3424973-1CA9-404E-A67D-8683DD35B0FD}" srcOrd="4" destOrd="0" parTransId="{52FDEE9D-3ECE-49B3-8595-7B14F1F7FD24}" sibTransId="{67096116-0D0B-4AEB-88F8-4E6BDF54A465}"/>
    <dgm:cxn modelId="{71F51209-F0AD-4FEB-AD74-4EA057B8D0B4}" type="presOf" srcId="{52BEA9C7-9A2F-42BE-B03A-DFFD57CA6E03}" destId="{146D0B77-DC1B-4726-9074-BB0208C11A35}" srcOrd="0" destOrd="0" presId="urn:microsoft.com/office/officeart/2005/8/layout/lProcess2"/>
    <dgm:cxn modelId="{033AA750-A4D2-4CC1-A387-C2A340B3EBB3}" type="presOf" srcId="{9B0B53F4-0BE4-488D-A0CA-7858E908A3D9}" destId="{033C4869-60CA-4389-852A-F1AE292CC08E}" srcOrd="0" destOrd="0" presId="urn:microsoft.com/office/officeart/2005/8/layout/lProcess2"/>
    <dgm:cxn modelId="{2ED207D7-9C4B-42F1-A1CD-FB55E852D50B}" srcId="{4EEA78E2-8EDF-4161-AFA0-9B966AF5872E}" destId="{3F899DAC-170F-4FAE-8EA2-2130246B3BC3}" srcOrd="5" destOrd="0" parTransId="{2C8498AC-5C80-498B-8448-DE95F9EE0CB0}" sibTransId="{83494E63-2534-4A70-94A3-D0D6C2740632}"/>
    <dgm:cxn modelId="{58CBF769-3D67-4677-AC0A-537F9027A2DA}" type="presOf" srcId="{186E772F-9DBD-4136-8D4C-504B559DBD8E}" destId="{7ECFF91A-CF95-4EBE-9B2D-780366810F64}" srcOrd="1" destOrd="0" presId="urn:microsoft.com/office/officeart/2005/8/layout/lProcess2"/>
    <dgm:cxn modelId="{92EA006E-39B9-45B7-A1BE-68BD7BF67E82}" type="presOf" srcId="{58D1DDC2-6F82-4E2A-B016-D0B1800C674D}" destId="{62553840-DB1D-4413-8C85-A0945BF428F0}" srcOrd="0" destOrd="0" presId="urn:microsoft.com/office/officeart/2005/8/layout/lProcess2"/>
    <dgm:cxn modelId="{10940E56-9272-4059-9A18-A2597071CBF6}" srcId="{4EEA78E2-8EDF-4161-AFA0-9B966AF5872E}" destId="{59CF49C8-70AE-4A0F-BC39-B4E5BA7A1F4E}" srcOrd="1" destOrd="0" parTransId="{573264A4-1A76-49B2-BDB2-DBDDF63F2E55}" sibTransId="{27A848CB-CB34-4161-ABD6-12EE37894EA1}"/>
    <dgm:cxn modelId="{1121B4E4-4786-4B71-B8BB-124DC7DBC0F6}" type="presOf" srcId="{EDD12396-430B-4BA7-B135-2BA5FD16935F}" destId="{3F764467-54CC-4F1E-A8F4-6E6736B44E1E}" srcOrd="0" destOrd="0" presId="urn:microsoft.com/office/officeart/2005/8/layout/lProcess2"/>
    <dgm:cxn modelId="{3F2ED492-C36F-405A-99A6-A402D17AF3FB}" srcId="{438598F4-DEEC-4541-AE85-7BD8AC3DE837}" destId="{58D1DDC2-6F82-4E2A-B016-D0B1800C674D}" srcOrd="1" destOrd="0" parTransId="{5E28586D-5DA0-4EA6-B373-1B86F97155B3}" sibTransId="{C0C6CE6A-2B57-4C05-891A-D6C23251B2C6}"/>
    <dgm:cxn modelId="{903D65FA-AEAD-42C5-858D-1A5C5C0D4851}" srcId="{186E772F-9DBD-4136-8D4C-504B559DBD8E}" destId="{2DCF78C2-842E-4C9E-B503-0E4471D893FE}" srcOrd="6" destOrd="0" parTransId="{C70D2272-88B7-4DDA-97D4-B84C313C0C30}" sibTransId="{6EA7B465-BC63-45B6-94A6-1FCFE879898D}"/>
    <dgm:cxn modelId="{F4EC7C7B-BE9B-40E3-AA6D-3D14640A4DC6}" type="presOf" srcId="{2DCF78C2-842E-4C9E-B503-0E4471D893FE}" destId="{5831E61C-8553-4C74-95E2-9DA1D9955DC0}" srcOrd="0" destOrd="0" presId="urn:microsoft.com/office/officeart/2005/8/layout/lProcess2"/>
    <dgm:cxn modelId="{FE6BD127-C979-4EEC-AA7D-A1907765EFF9}" srcId="{186E772F-9DBD-4136-8D4C-504B559DBD8E}" destId="{784C104A-222B-40DA-B99A-4BB4835427B3}" srcOrd="0" destOrd="0" parTransId="{B35C3D7E-EE21-43B8-B5FA-D87A3556B857}" sibTransId="{107BB440-63C4-4561-BC79-90DD3B56B02A}"/>
    <dgm:cxn modelId="{F91157E0-D5B2-4C6D-95DB-47FD6BF7C437}" srcId="{438598F4-DEEC-4541-AE85-7BD8AC3DE837}" destId="{9B0B53F4-0BE4-488D-A0CA-7858E908A3D9}" srcOrd="0" destOrd="0" parTransId="{242C1742-3551-4198-92F3-BBCD7A3E32D8}" sibTransId="{82212F8A-9EF5-42F0-A971-7C4BDD01FB94}"/>
    <dgm:cxn modelId="{E15A797D-DE7A-425B-935F-D2203730B115}" srcId="{4EEA78E2-8EDF-4161-AFA0-9B966AF5872E}" destId="{D52ADBEE-BE32-48A5-892E-BE6D6DBE1ED6}" srcOrd="2" destOrd="0" parTransId="{06387E6D-6151-4AA5-8A35-21887B944CCB}" sibTransId="{7F16358D-5E01-4C82-B36D-67F1D0184184}"/>
    <dgm:cxn modelId="{69D738FA-97FE-4E63-A40E-953366E6F7A1}" type="presOf" srcId="{438598F4-DEEC-4541-AE85-7BD8AC3DE837}" destId="{43443A68-AC0B-4EC0-95F1-A526E2D13888}" srcOrd="0" destOrd="0" presId="urn:microsoft.com/office/officeart/2005/8/layout/lProcess2"/>
    <dgm:cxn modelId="{F74279C5-2673-4B76-A0B0-88E81F5EC657}" srcId="{186E772F-9DBD-4136-8D4C-504B559DBD8E}" destId="{5AE4823C-5AB6-4070-94C8-7F3912D9A051}" srcOrd="4" destOrd="0" parTransId="{3F5A38A8-A090-4CCA-8D07-AF7C743AD589}" sibTransId="{5E25D0B4-9EFF-430A-9E3B-9A490DA095E7}"/>
    <dgm:cxn modelId="{C089821F-235C-4F1B-A929-070AA108AF34}" type="presParOf" srcId="{250D6FA0-1AC8-4DE4-AD71-41018FE4EEE3}" destId="{1A5AEF5B-EA2C-4485-9622-C787D555FDFC}" srcOrd="0" destOrd="0" presId="urn:microsoft.com/office/officeart/2005/8/layout/lProcess2"/>
    <dgm:cxn modelId="{517F3F13-B4E2-46C8-B38B-1A02ED47FD02}" type="presParOf" srcId="{1A5AEF5B-EA2C-4485-9622-C787D555FDFC}" destId="{43443A68-AC0B-4EC0-95F1-A526E2D13888}" srcOrd="0" destOrd="0" presId="urn:microsoft.com/office/officeart/2005/8/layout/lProcess2"/>
    <dgm:cxn modelId="{79871D6A-DAEF-4B9A-8B73-98AF2EE68AA3}" type="presParOf" srcId="{1A5AEF5B-EA2C-4485-9622-C787D555FDFC}" destId="{47C482EE-1E88-4B1C-ADD6-894D6334E0EB}" srcOrd="1" destOrd="0" presId="urn:microsoft.com/office/officeart/2005/8/layout/lProcess2"/>
    <dgm:cxn modelId="{56D4AA3F-63AC-43E6-AEA2-B2098811B6D8}" type="presParOf" srcId="{1A5AEF5B-EA2C-4485-9622-C787D555FDFC}" destId="{A375A6B5-D56E-485E-9B2C-EB771F79A7FA}" srcOrd="2" destOrd="0" presId="urn:microsoft.com/office/officeart/2005/8/layout/lProcess2"/>
    <dgm:cxn modelId="{343D6BC9-C953-4C45-8153-4830882FFFB8}" type="presParOf" srcId="{A375A6B5-D56E-485E-9B2C-EB771F79A7FA}" destId="{53B67193-A2B5-4680-9912-DBBA64FEBDA6}" srcOrd="0" destOrd="0" presId="urn:microsoft.com/office/officeart/2005/8/layout/lProcess2"/>
    <dgm:cxn modelId="{F3976148-BA73-4F81-9798-95726232ADBF}" type="presParOf" srcId="{53B67193-A2B5-4680-9912-DBBA64FEBDA6}" destId="{033C4869-60CA-4389-852A-F1AE292CC08E}" srcOrd="0" destOrd="0" presId="urn:microsoft.com/office/officeart/2005/8/layout/lProcess2"/>
    <dgm:cxn modelId="{A13CAE43-5183-4B19-AFA4-65C4610971D4}" type="presParOf" srcId="{53B67193-A2B5-4680-9912-DBBA64FEBDA6}" destId="{E9E20D1C-0187-4A5E-8807-B56E681C30A8}" srcOrd="1" destOrd="0" presId="urn:microsoft.com/office/officeart/2005/8/layout/lProcess2"/>
    <dgm:cxn modelId="{85D50CC8-69C3-4A4A-A284-5A8A4A8E3F7E}" type="presParOf" srcId="{53B67193-A2B5-4680-9912-DBBA64FEBDA6}" destId="{62553840-DB1D-4413-8C85-A0945BF428F0}" srcOrd="2" destOrd="0" presId="urn:microsoft.com/office/officeart/2005/8/layout/lProcess2"/>
    <dgm:cxn modelId="{3A2AC8CF-DDAB-4A94-A905-09987DEE5B27}" type="presParOf" srcId="{250D6FA0-1AC8-4DE4-AD71-41018FE4EEE3}" destId="{E14E6731-9673-480E-A278-D928C2ACD65C}" srcOrd="1" destOrd="0" presId="urn:microsoft.com/office/officeart/2005/8/layout/lProcess2"/>
    <dgm:cxn modelId="{69ADFB2D-83F9-4E14-95F7-BDF0B2FE5E19}" type="presParOf" srcId="{250D6FA0-1AC8-4DE4-AD71-41018FE4EEE3}" destId="{9D162759-E388-4582-98D0-A1A37E0FCD06}" srcOrd="2" destOrd="0" presId="urn:microsoft.com/office/officeart/2005/8/layout/lProcess2"/>
    <dgm:cxn modelId="{116DAEDC-43F1-4FB6-A32C-75C4D8B81148}" type="presParOf" srcId="{9D162759-E388-4582-98D0-A1A37E0FCD06}" destId="{24E8B11D-2845-427E-B88F-639771EB78FB}" srcOrd="0" destOrd="0" presId="urn:microsoft.com/office/officeart/2005/8/layout/lProcess2"/>
    <dgm:cxn modelId="{5AEA6E62-A55B-43D0-B699-1D659769D2EF}" type="presParOf" srcId="{9D162759-E388-4582-98D0-A1A37E0FCD06}" destId="{B8E22BB6-F2D3-42C9-9BCE-8F777B780F67}" srcOrd="1" destOrd="0" presId="urn:microsoft.com/office/officeart/2005/8/layout/lProcess2"/>
    <dgm:cxn modelId="{13C5AD9D-BEBB-414F-9285-BA1C494282E5}" type="presParOf" srcId="{9D162759-E388-4582-98D0-A1A37E0FCD06}" destId="{8CA50744-108B-44CF-9D18-F4B17D481F91}" srcOrd="2" destOrd="0" presId="urn:microsoft.com/office/officeart/2005/8/layout/lProcess2"/>
    <dgm:cxn modelId="{AC8A0175-DC2A-49C7-849E-E60F3756F25B}" type="presParOf" srcId="{8CA50744-108B-44CF-9D18-F4B17D481F91}" destId="{9F9D37DF-993A-4D27-AE23-6F523C796D02}" srcOrd="0" destOrd="0" presId="urn:microsoft.com/office/officeart/2005/8/layout/lProcess2"/>
    <dgm:cxn modelId="{412C8BC1-4067-4AC5-A0F4-34EB910276CD}" type="presParOf" srcId="{9F9D37DF-993A-4D27-AE23-6F523C796D02}" destId="{B7800E28-23BC-4526-B8E7-E66FCA787F61}" srcOrd="0" destOrd="0" presId="urn:microsoft.com/office/officeart/2005/8/layout/lProcess2"/>
    <dgm:cxn modelId="{DE044A9C-87FA-4DEC-91AE-49AABB76AFD6}" type="presParOf" srcId="{9F9D37DF-993A-4D27-AE23-6F523C796D02}" destId="{4E5D2D56-94DC-490D-9C21-9BFDFDF31F25}" srcOrd="1" destOrd="0" presId="urn:microsoft.com/office/officeart/2005/8/layout/lProcess2"/>
    <dgm:cxn modelId="{3BA34778-3B2E-4E6F-93DD-AA72C225B61A}" type="presParOf" srcId="{9F9D37DF-993A-4D27-AE23-6F523C796D02}" destId="{CB093B9D-4049-46A4-B2FE-5D4419CE4474}" srcOrd="2" destOrd="0" presId="urn:microsoft.com/office/officeart/2005/8/layout/lProcess2"/>
    <dgm:cxn modelId="{016F942C-6066-418B-A830-DD3455F40651}" type="presParOf" srcId="{9F9D37DF-993A-4D27-AE23-6F523C796D02}" destId="{8D0D40EE-4CA7-4EA6-B576-77A0007A8F0B}" srcOrd="3" destOrd="0" presId="urn:microsoft.com/office/officeart/2005/8/layout/lProcess2"/>
    <dgm:cxn modelId="{F014C1BE-B2E2-40F1-8B7D-4A453743DBEE}" type="presParOf" srcId="{9F9D37DF-993A-4D27-AE23-6F523C796D02}" destId="{C7FBF318-2AD7-4DAB-B24A-5B7BFFE69681}" srcOrd="4" destOrd="0" presId="urn:microsoft.com/office/officeart/2005/8/layout/lProcess2"/>
    <dgm:cxn modelId="{3C7A3726-56A5-4485-B4B3-064BB61753F7}" type="presParOf" srcId="{9F9D37DF-993A-4D27-AE23-6F523C796D02}" destId="{0885BD79-E17F-4EE7-A892-8CBD07D24C01}" srcOrd="5" destOrd="0" presId="urn:microsoft.com/office/officeart/2005/8/layout/lProcess2"/>
    <dgm:cxn modelId="{1802857D-AE05-49C4-8620-43D15F46384E}" type="presParOf" srcId="{9F9D37DF-993A-4D27-AE23-6F523C796D02}" destId="{3F764467-54CC-4F1E-A8F4-6E6736B44E1E}" srcOrd="6" destOrd="0" presId="urn:microsoft.com/office/officeart/2005/8/layout/lProcess2"/>
    <dgm:cxn modelId="{41347399-870B-4942-85A6-6393D1A6D997}" type="presParOf" srcId="{9F9D37DF-993A-4D27-AE23-6F523C796D02}" destId="{E0BEF4D4-ACB6-4A83-8C5B-5133C23E62B7}" srcOrd="7" destOrd="0" presId="urn:microsoft.com/office/officeart/2005/8/layout/lProcess2"/>
    <dgm:cxn modelId="{44F9C678-2801-482C-A74E-0EF7BEC9CF7B}" type="presParOf" srcId="{9F9D37DF-993A-4D27-AE23-6F523C796D02}" destId="{3376F505-1B4B-4E37-90CE-3228CE66A984}" srcOrd="8" destOrd="0" presId="urn:microsoft.com/office/officeart/2005/8/layout/lProcess2"/>
    <dgm:cxn modelId="{02C1870D-2193-414A-A209-67CB42D7D6EF}" type="presParOf" srcId="{9F9D37DF-993A-4D27-AE23-6F523C796D02}" destId="{26B7CD12-F3CB-4010-B6B1-4A422D732F16}" srcOrd="9" destOrd="0" presId="urn:microsoft.com/office/officeart/2005/8/layout/lProcess2"/>
    <dgm:cxn modelId="{6210D2BB-3FDA-4C22-ADBE-C94C13B7A1DC}" type="presParOf" srcId="{9F9D37DF-993A-4D27-AE23-6F523C796D02}" destId="{56420BE4-DA78-4614-B4CF-C267D6EF14AA}" srcOrd="10" destOrd="0" presId="urn:microsoft.com/office/officeart/2005/8/layout/lProcess2"/>
    <dgm:cxn modelId="{DE029C97-D121-4DCE-BCE2-EEF9ACC2F529}" type="presParOf" srcId="{250D6FA0-1AC8-4DE4-AD71-41018FE4EEE3}" destId="{9EF829DF-6BC3-476D-8680-9D907B3CC317}" srcOrd="3" destOrd="0" presId="urn:microsoft.com/office/officeart/2005/8/layout/lProcess2"/>
    <dgm:cxn modelId="{9EA96264-85C4-4F0A-9AAC-BAD6D61E7A80}" type="presParOf" srcId="{250D6FA0-1AC8-4DE4-AD71-41018FE4EEE3}" destId="{4693B8C0-8EF7-43C6-9EF8-1FFE57B2EFA1}" srcOrd="4" destOrd="0" presId="urn:microsoft.com/office/officeart/2005/8/layout/lProcess2"/>
    <dgm:cxn modelId="{0B50A4D0-DE91-43D1-9C69-6A0AC31E31ED}" type="presParOf" srcId="{4693B8C0-8EF7-43C6-9EF8-1FFE57B2EFA1}" destId="{EDAFD4FA-F660-4068-B206-95E0E3505513}" srcOrd="0" destOrd="0" presId="urn:microsoft.com/office/officeart/2005/8/layout/lProcess2"/>
    <dgm:cxn modelId="{678AA975-D850-48FA-AD99-AA2F7868DD09}" type="presParOf" srcId="{4693B8C0-8EF7-43C6-9EF8-1FFE57B2EFA1}" destId="{7ECFF91A-CF95-4EBE-9B2D-780366810F64}" srcOrd="1" destOrd="0" presId="urn:microsoft.com/office/officeart/2005/8/layout/lProcess2"/>
    <dgm:cxn modelId="{2DBA9A57-9C11-4D76-A540-53A829EC4BF6}" type="presParOf" srcId="{4693B8C0-8EF7-43C6-9EF8-1FFE57B2EFA1}" destId="{ECD904F5-D498-425E-918D-2D7B9FA9785B}" srcOrd="2" destOrd="0" presId="urn:microsoft.com/office/officeart/2005/8/layout/lProcess2"/>
    <dgm:cxn modelId="{2B04855A-4636-4534-8B47-58F4A8042EF7}" type="presParOf" srcId="{ECD904F5-D498-425E-918D-2D7B9FA9785B}" destId="{DB001C00-4DED-4EE3-92B8-199B74BB4726}" srcOrd="0" destOrd="0" presId="urn:microsoft.com/office/officeart/2005/8/layout/lProcess2"/>
    <dgm:cxn modelId="{3648F502-F84A-40B7-AC77-7F51F713ECD6}" type="presParOf" srcId="{DB001C00-4DED-4EE3-92B8-199B74BB4726}" destId="{61CC0D07-E5D2-4C1A-9002-09A0C1258987}" srcOrd="0" destOrd="0" presId="urn:microsoft.com/office/officeart/2005/8/layout/lProcess2"/>
    <dgm:cxn modelId="{9FA28254-0F95-4F89-8D3B-64F727B5D6C2}" type="presParOf" srcId="{DB001C00-4DED-4EE3-92B8-199B74BB4726}" destId="{132D7DFE-81F6-4652-8E55-F3A45C1B4632}" srcOrd="1" destOrd="0" presId="urn:microsoft.com/office/officeart/2005/8/layout/lProcess2"/>
    <dgm:cxn modelId="{63A35DB1-6C2E-4950-8006-CF11A81B4EF6}" type="presParOf" srcId="{DB001C00-4DED-4EE3-92B8-199B74BB4726}" destId="{BFD333DF-6A01-4338-ACFE-21561DEA7785}" srcOrd="2" destOrd="0" presId="urn:microsoft.com/office/officeart/2005/8/layout/lProcess2"/>
    <dgm:cxn modelId="{A344B0C4-AF79-404B-A667-35F603723E6B}" type="presParOf" srcId="{DB001C00-4DED-4EE3-92B8-199B74BB4726}" destId="{0BAFD3F7-D8CE-4BC5-BEE8-4C6542B9EFC3}" srcOrd="3" destOrd="0" presId="urn:microsoft.com/office/officeart/2005/8/layout/lProcess2"/>
    <dgm:cxn modelId="{2D9F574A-234E-47A5-84FC-85BB2BFF2E83}" type="presParOf" srcId="{DB001C00-4DED-4EE3-92B8-199B74BB4726}" destId="{DCE04026-63B3-453A-895C-1CAAB39E33E9}" srcOrd="4" destOrd="0" presId="urn:microsoft.com/office/officeart/2005/8/layout/lProcess2"/>
    <dgm:cxn modelId="{6312680E-A19A-48D3-8922-CE8A279E57E9}" type="presParOf" srcId="{DB001C00-4DED-4EE3-92B8-199B74BB4726}" destId="{AFCEC94C-92B6-40DC-BA3C-3F58611E0B05}" srcOrd="5" destOrd="0" presId="urn:microsoft.com/office/officeart/2005/8/layout/lProcess2"/>
    <dgm:cxn modelId="{A300792E-C9ED-4B55-B599-3C36C8096C08}" type="presParOf" srcId="{DB001C00-4DED-4EE3-92B8-199B74BB4726}" destId="{5FF8BC7C-1321-4777-A23F-BB138D97B05D}" srcOrd="6" destOrd="0" presId="urn:microsoft.com/office/officeart/2005/8/layout/lProcess2"/>
    <dgm:cxn modelId="{9D5222B0-7B09-4F25-B507-29A4B9CBAF1A}" type="presParOf" srcId="{DB001C00-4DED-4EE3-92B8-199B74BB4726}" destId="{05EBA7C6-3674-482C-AF92-44099A4B8939}" srcOrd="7" destOrd="0" presId="urn:microsoft.com/office/officeart/2005/8/layout/lProcess2"/>
    <dgm:cxn modelId="{0C1DD4A4-6A94-4B3D-B19E-3E3897111C2D}" type="presParOf" srcId="{DB001C00-4DED-4EE3-92B8-199B74BB4726}" destId="{9BAF90C4-930A-4C39-98BE-8A1A5C76FDA1}" srcOrd="8" destOrd="0" presId="urn:microsoft.com/office/officeart/2005/8/layout/lProcess2"/>
    <dgm:cxn modelId="{62DD1A4B-C9E6-4F7E-8F10-C2DCD5D257D9}" type="presParOf" srcId="{DB001C00-4DED-4EE3-92B8-199B74BB4726}" destId="{2C3717A3-2B00-4653-8288-BF36D0939DE8}" srcOrd="9" destOrd="0" presId="urn:microsoft.com/office/officeart/2005/8/layout/lProcess2"/>
    <dgm:cxn modelId="{E388515E-977B-4837-80D1-B3634613C817}" type="presParOf" srcId="{DB001C00-4DED-4EE3-92B8-199B74BB4726}" destId="{146D0B77-DC1B-4726-9074-BB0208C11A35}" srcOrd="10" destOrd="0" presId="urn:microsoft.com/office/officeart/2005/8/layout/lProcess2"/>
    <dgm:cxn modelId="{BFFA78C7-2724-4CF8-A906-586C1377150C}" type="presParOf" srcId="{DB001C00-4DED-4EE3-92B8-199B74BB4726}" destId="{2634B109-5753-42E7-9548-2CBF4E3A3152}" srcOrd="11" destOrd="0" presId="urn:microsoft.com/office/officeart/2005/8/layout/lProcess2"/>
    <dgm:cxn modelId="{55D117C6-B551-4C1D-9298-6F60A10A94A2}" type="presParOf" srcId="{DB001C00-4DED-4EE3-92B8-199B74BB4726}" destId="{5831E61C-8553-4C74-95E2-9DA1D9955DC0}" srcOrd="1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86172"/>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86172"/>
          </a:xfrm>
          <a:prstGeom prst="rect">
            <a:avLst/>
          </a:prstGeom>
        </p:spPr>
        <p:txBody>
          <a:bodyPr vert="horz" lIns="91440" tIns="45720" rIns="91440" bIns="45720" rtlCol="0"/>
          <a:lstStyle>
            <a:lvl1pPr algn="r">
              <a:defRPr sz="1200"/>
            </a:lvl1pPr>
          </a:lstStyle>
          <a:p>
            <a:fld id="{6CB9036B-C3F0-46F5-BF2F-DA9D8DFB05D6}" type="datetimeFigureOut">
              <a:rPr lang="en-US" smtClean="0"/>
              <a:pPr/>
              <a:t>6/16/2013</a:t>
            </a:fld>
            <a:endParaRPr lang="en-GB" dirty="0"/>
          </a:p>
        </p:txBody>
      </p:sp>
      <p:sp>
        <p:nvSpPr>
          <p:cNvPr id="4" name="Slide Image Placeholder 3"/>
          <p:cNvSpPr>
            <a:spLocks noGrp="1" noRot="1" noChangeAspect="1"/>
          </p:cNvSpPr>
          <p:nvPr>
            <p:ph type="sldImg" idx="2"/>
          </p:nvPr>
        </p:nvSpPr>
        <p:spPr>
          <a:xfrm>
            <a:off x="998538" y="728663"/>
            <a:ext cx="4860925" cy="3646487"/>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618633"/>
            <a:ext cx="5486400" cy="437554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235578"/>
            <a:ext cx="2971800" cy="486172"/>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9235578"/>
            <a:ext cx="2971800" cy="486172"/>
          </a:xfrm>
          <a:prstGeom prst="rect">
            <a:avLst/>
          </a:prstGeom>
        </p:spPr>
        <p:txBody>
          <a:bodyPr vert="horz" lIns="91440" tIns="45720" rIns="91440" bIns="45720" rtlCol="0" anchor="b"/>
          <a:lstStyle>
            <a:lvl1pPr algn="r">
              <a:defRPr sz="1200"/>
            </a:lvl1pPr>
          </a:lstStyle>
          <a:p>
            <a:fld id="{89E926E4-D007-407A-8232-84CCBE12D225}" type="slidenum">
              <a:rPr lang="en-GB" smtClean="0"/>
              <a:pPr/>
              <a:t>‹#›</a:t>
            </a:fld>
            <a:endParaRPr lang="en-GB" dirty="0"/>
          </a:p>
        </p:txBody>
      </p:sp>
    </p:spTree>
    <p:extLst>
      <p:ext uri="{BB962C8B-B14F-4D97-AF65-F5344CB8AC3E}">
        <p14:creationId xmlns:p14="http://schemas.microsoft.com/office/powerpoint/2010/main" val="27632025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9E926E4-D007-407A-8232-84CCBE12D225}" type="slidenum">
              <a:rPr lang="en-GB" smtClean="0"/>
              <a:pPr/>
              <a:t>33</a:t>
            </a:fld>
            <a:endParaRPr lang="en-GB" dirty="0"/>
          </a:p>
        </p:txBody>
      </p:sp>
    </p:spTree>
    <p:extLst>
      <p:ext uri="{BB962C8B-B14F-4D97-AF65-F5344CB8AC3E}">
        <p14:creationId xmlns:p14="http://schemas.microsoft.com/office/powerpoint/2010/main" val="291144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89E926E4-D007-407A-8232-84CCBE12D225}" type="slidenum">
              <a:rPr lang="en-GB" smtClean="0"/>
              <a:pPr/>
              <a:t>51</a:t>
            </a:fld>
            <a:endParaRPr lang="en-GB"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9E926E4-D007-407A-8232-84CCBE12D225}" type="slidenum">
              <a:rPr lang="en-GB" smtClean="0"/>
              <a:pPr/>
              <a:t>60</a:t>
            </a:fld>
            <a:endParaRPr lang="en-GB" dirty="0"/>
          </a:p>
        </p:txBody>
      </p:sp>
    </p:spTree>
    <p:extLst>
      <p:ext uri="{BB962C8B-B14F-4D97-AF65-F5344CB8AC3E}">
        <p14:creationId xmlns:p14="http://schemas.microsoft.com/office/powerpoint/2010/main" val="3860004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9E926E4-D007-407A-8232-84CCBE12D225}" type="slidenum">
              <a:rPr lang="en-GB" smtClean="0"/>
              <a:pPr/>
              <a:t>62</a:t>
            </a:fld>
            <a:endParaRPr lang="en-GB" dirty="0"/>
          </a:p>
        </p:txBody>
      </p:sp>
    </p:spTree>
    <p:extLst>
      <p:ext uri="{BB962C8B-B14F-4D97-AF65-F5344CB8AC3E}">
        <p14:creationId xmlns:p14="http://schemas.microsoft.com/office/powerpoint/2010/main" val="32495925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4388489-7D95-4745-854E-C233A5E71983}" type="datetimeFigureOut">
              <a:rPr lang="en-US" smtClean="0"/>
              <a:pPr/>
              <a:t>6/16/2013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07DFF67-CC8A-42FA-9DAD-283E9C3DB6B4}" type="slidenum">
              <a:rPr lang="en-GB" smtClean="0"/>
              <a:pPr/>
              <a:t>‹#›</a:t>
            </a:fld>
            <a:endParaRPr lang="en-GB"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4388489-7D95-4745-854E-C233A5E71983}" type="datetimeFigureOut">
              <a:rPr lang="en-US" smtClean="0"/>
              <a:pPr/>
              <a:t>6/16/2013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07DFF67-CC8A-42FA-9DAD-283E9C3DB6B4}" type="slidenum">
              <a:rPr lang="en-GB" smtClean="0"/>
              <a:pPr/>
              <a:t>‹#›</a:t>
            </a:fld>
            <a:endParaRPr lang="en-GB"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388489-7D95-4745-854E-C233A5E71983}" type="datetimeFigureOut">
              <a:rPr lang="en-US" smtClean="0"/>
              <a:pPr/>
              <a:t>6/16/2013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07DFF67-CC8A-42FA-9DAD-283E9C3DB6B4}" type="slidenum">
              <a:rPr lang="en-GB" smtClean="0"/>
              <a:pPr/>
              <a:t>‹#›</a:t>
            </a:fld>
            <a:endParaRPr lang="en-GB"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4388489-7D95-4745-854E-C233A5E71983}" type="datetimeFigureOut">
              <a:rPr lang="en-US" smtClean="0"/>
              <a:pPr/>
              <a:t>6/16/2013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07DFF67-CC8A-42FA-9DAD-283E9C3DB6B4}" type="slidenum">
              <a:rPr lang="en-GB" smtClean="0"/>
              <a:pPr/>
              <a:t>‹#›</a:t>
            </a:fld>
            <a:endParaRPr lang="en-GB"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4388489-7D95-4745-854E-C233A5E71983}" type="datetimeFigureOut">
              <a:rPr lang="en-US" smtClean="0"/>
              <a:pPr/>
              <a:t>6/16/2013</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707DFF67-CC8A-42FA-9DAD-283E9C3DB6B4}" type="slidenum">
              <a:rPr lang="en-GB" smtClean="0"/>
              <a:pPr/>
              <a:t>‹#›</a:t>
            </a:fld>
            <a:endParaRPr lang="en-GB"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4388489-7D95-4745-854E-C233A5E71983}" type="datetimeFigureOut">
              <a:rPr lang="en-US" smtClean="0"/>
              <a:pPr/>
              <a:t>6/16/2013</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07DFF67-CC8A-42FA-9DAD-283E9C3DB6B4}" type="slidenum">
              <a:rPr lang="en-GB" smtClean="0"/>
              <a:pPr/>
              <a:t>‹#›</a:t>
            </a:fld>
            <a:endParaRPr lang="en-GB"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388489-7D95-4745-854E-C233A5E71983}" type="datetimeFigureOut">
              <a:rPr lang="en-US" smtClean="0"/>
              <a:pPr/>
              <a:t>6/16/2013</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707DFF67-CC8A-42FA-9DAD-283E9C3DB6B4}" type="slidenum">
              <a:rPr lang="en-GB" smtClean="0"/>
              <a:pPr/>
              <a:t>‹#›</a:t>
            </a:fld>
            <a:endParaRPr lang="en-GB"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388489-7D95-4745-854E-C233A5E71983}" type="datetimeFigureOut">
              <a:rPr lang="en-US" smtClean="0"/>
              <a:pPr/>
              <a:t>6/16/2013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07DFF67-CC8A-42FA-9DAD-283E9C3DB6B4}" type="slidenum">
              <a:rPr lang="en-GB" smtClean="0"/>
              <a:pPr/>
              <a:t>‹#›</a:t>
            </a:fld>
            <a:endParaRPr lang="en-GB"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388489-7D95-4745-854E-C233A5E71983}" type="datetimeFigureOut">
              <a:rPr lang="en-US" smtClean="0"/>
              <a:pPr/>
              <a:t>6/16/2013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07DFF67-CC8A-42FA-9DAD-283E9C3DB6B4}" type="slidenum">
              <a:rPr lang="en-GB" smtClean="0"/>
              <a:pPr/>
              <a:t>‹#›</a:t>
            </a:fld>
            <a:endParaRPr lang="en-GB"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4388489-7D95-4745-854E-C233A5E71983}" type="datetimeFigureOut">
              <a:rPr lang="en-US" smtClean="0"/>
              <a:pPr/>
              <a:t>6/16/2013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07DFF67-CC8A-42FA-9DAD-283E9C3DB6B4}" type="slidenum">
              <a:rPr lang="en-GB" smtClean="0"/>
              <a:pPr/>
              <a:t>‹#›</a:t>
            </a:fld>
            <a:endParaRPr lang="en-GB"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4388489-7D95-4745-854E-C233A5E71983}" type="datetimeFigureOut">
              <a:rPr lang="en-US" smtClean="0"/>
              <a:pPr/>
              <a:t>6/16/2013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07DFF67-CC8A-42FA-9DAD-283E9C3DB6B4}" type="slidenum">
              <a:rPr lang="en-GB" smtClean="0"/>
              <a:pPr/>
              <a:t>‹#›</a:t>
            </a:fld>
            <a:endParaRPr lang="en-GB" dirty="0"/>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7CCEA50-8044-4752-8080-1FA48BE422A8}" type="datetimeFigureOut">
              <a:rPr lang="en-US" smtClean="0"/>
              <a:pPr/>
              <a:t>6/16/2013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4BAAC31-F4A5-4516-9E02-7D249A81B43A}" type="slidenum">
              <a:rPr lang="en-GB" smtClean="0"/>
              <a:pPr/>
              <a:t>‹#›</a:t>
            </a:fld>
            <a:endParaRPr lang="en-GB" dirty="0"/>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7CCEA50-8044-4752-8080-1FA48BE422A8}" type="datetimeFigureOut">
              <a:rPr lang="en-US" smtClean="0"/>
              <a:pPr/>
              <a:t>6/16/2013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4BAAC31-F4A5-4516-9E02-7D249A81B43A}" type="slidenum">
              <a:rPr lang="en-GB" smtClean="0"/>
              <a:pPr/>
              <a:t>‹#›</a:t>
            </a:fld>
            <a:endParaRPr lang="en-GB" dirty="0"/>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CCEA50-8044-4752-8080-1FA48BE422A8}" type="datetimeFigureOut">
              <a:rPr lang="en-US" smtClean="0"/>
              <a:pPr/>
              <a:t>6/16/2013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4BAAC31-F4A5-4516-9E02-7D249A81B43A}" type="slidenum">
              <a:rPr lang="en-GB" smtClean="0"/>
              <a:pPr/>
              <a:t>‹#›</a:t>
            </a:fld>
            <a:endParaRPr lang="en-GB" dirty="0"/>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7CCEA50-8044-4752-8080-1FA48BE422A8}" type="datetimeFigureOut">
              <a:rPr lang="en-US" smtClean="0"/>
              <a:pPr/>
              <a:t>6/16/2013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4BAAC31-F4A5-4516-9E02-7D249A81B43A}" type="slidenum">
              <a:rPr lang="en-GB" smtClean="0"/>
              <a:pPr/>
              <a:t>‹#›</a:t>
            </a:fld>
            <a:endParaRPr lang="en-GB" dirty="0"/>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7CCEA50-8044-4752-8080-1FA48BE422A8}" type="datetimeFigureOut">
              <a:rPr lang="en-US" smtClean="0"/>
              <a:pPr/>
              <a:t>6/16/2013</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4BAAC31-F4A5-4516-9E02-7D249A81B43A}" type="slidenum">
              <a:rPr lang="en-GB" smtClean="0"/>
              <a:pPr/>
              <a:t>‹#›</a:t>
            </a:fld>
            <a:endParaRPr lang="en-GB" dirty="0"/>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7CCEA50-8044-4752-8080-1FA48BE422A8}" type="datetimeFigureOut">
              <a:rPr lang="en-US" smtClean="0"/>
              <a:pPr/>
              <a:t>6/16/2013</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4BAAC31-F4A5-4516-9E02-7D249A81B43A}" type="slidenum">
              <a:rPr lang="en-GB" smtClean="0"/>
              <a:pPr/>
              <a:t>‹#›</a:t>
            </a:fld>
            <a:endParaRPr lang="en-GB" dirty="0"/>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CCEA50-8044-4752-8080-1FA48BE422A8}" type="datetimeFigureOut">
              <a:rPr lang="en-US" smtClean="0"/>
              <a:pPr/>
              <a:t>6/16/2013</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4BAAC31-F4A5-4516-9E02-7D249A81B43A}" type="slidenum">
              <a:rPr lang="en-GB" smtClean="0"/>
              <a:pPr/>
              <a:t>‹#›</a:t>
            </a:fld>
            <a:endParaRPr lang="en-GB" dirty="0"/>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CCEA50-8044-4752-8080-1FA48BE422A8}" type="datetimeFigureOut">
              <a:rPr lang="en-US" smtClean="0"/>
              <a:pPr/>
              <a:t>6/16/2013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4BAAC31-F4A5-4516-9E02-7D249A81B43A}" type="slidenum">
              <a:rPr lang="en-GB" smtClean="0"/>
              <a:pPr/>
              <a:t>‹#›</a:t>
            </a:fld>
            <a:endParaRPr lang="en-GB" dirty="0"/>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CCEA50-8044-4752-8080-1FA48BE422A8}" type="datetimeFigureOut">
              <a:rPr lang="en-US" smtClean="0"/>
              <a:pPr/>
              <a:t>6/16/2013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4BAAC31-F4A5-4516-9E02-7D249A81B43A}" type="slidenum">
              <a:rPr lang="en-GB" smtClean="0"/>
              <a:pPr/>
              <a:t>‹#›</a:t>
            </a:fld>
            <a:endParaRPr lang="en-GB" dirty="0"/>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7CCEA50-8044-4752-8080-1FA48BE422A8}" type="datetimeFigureOut">
              <a:rPr lang="en-US" smtClean="0"/>
              <a:pPr/>
              <a:t>6/16/2013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4BAAC31-F4A5-4516-9E02-7D249A81B43A}" type="slidenum">
              <a:rPr lang="en-GB" smtClean="0"/>
              <a:pPr/>
              <a:t>‹#›</a:t>
            </a:fld>
            <a:endParaRPr lang="en-GB" dirty="0"/>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7CCEA50-8044-4752-8080-1FA48BE422A8}" type="datetimeFigureOut">
              <a:rPr lang="en-US" smtClean="0"/>
              <a:pPr/>
              <a:t>6/16/2013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4BAAC31-F4A5-4516-9E02-7D249A81B43A}" type="slidenum">
              <a:rPr lang="en-GB" smtClean="0"/>
              <a:pPr/>
              <a:t>‹#›</a:t>
            </a:fld>
            <a:endParaRPr lang="en-GB" dirty="0"/>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7CCEA50-8044-4752-8080-1FA48BE422A8}" type="datetimeFigureOut">
              <a:rPr lang="en-US" smtClean="0"/>
              <a:pPr/>
              <a:t>6/16/2013</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4BAAC31-F4A5-4516-9E02-7D249A81B43A}" type="slidenum">
              <a:rPr lang="en-GB" smtClean="0"/>
              <a:pPr/>
              <a:t>‹#›</a:t>
            </a:fld>
            <a:endParaRPr lang="en-GB" dirty="0"/>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F17858A-0E09-4773-89EE-B4BB83184547}" type="datetimeFigureOut">
              <a:rPr lang="en-GB" smtClean="0">
                <a:solidFill>
                  <a:prstClr val="black">
                    <a:tint val="75000"/>
                  </a:prstClr>
                </a:solidFill>
              </a:rPr>
              <a:pPr/>
              <a:t>16/06/2013</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8280DB7-F028-4BAE-98AD-4BEA08E60101}"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0687494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F17858A-0E09-4773-89EE-B4BB83184547}" type="datetimeFigureOut">
              <a:rPr lang="en-GB" smtClean="0">
                <a:solidFill>
                  <a:prstClr val="black">
                    <a:tint val="75000"/>
                  </a:prstClr>
                </a:solidFill>
              </a:rPr>
              <a:pPr/>
              <a:t>16/06/2013</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8280DB7-F028-4BAE-98AD-4BEA08E60101}"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898554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F17858A-0E09-4773-89EE-B4BB83184547}" type="datetimeFigureOut">
              <a:rPr lang="en-GB" smtClean="0">
                <a:solidFill>
                  <a:prstClr val="black">
                    <a:tint val="75000"/>
                  </a:prstClr>
                </a:solidFill>
              </a:rPr>
              <a:pPr/>
              <a:t>16/06/2013</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8280DB7-F028-4BAE-98AD-4BEA08E60101}"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4471354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F17858A-0E09-4773-89EE-B4BB83184547}" type="datetimeFigureOut">
              <a:rPr lang="en-GB" smtClean="0">
                <a:solidFill>
                  <a:prstClr val="black">
                    <a:tint val="75000"/>
                  </a:prstClr>
                </a:solidFill>
              </a:rPr>
              <a:pPr/>
              <a:t>16/06/2013</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98280DB7-F028-4BAE-98AD-4BEA08E60101}"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1456664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F17858A-0E09-4773-89EE-B4BB83184547}" type="datetimeFigureOut">
              <a:rPr lang="en-GB" smtClean="0">
                <a:solidFill>
                  <a:prstClr val="black">
                    <a:tint val="75000"/>
                  </a:prstClr>
                </a:solidFill>
              </a:rPr>
              <a:pPr/>
              <a:t>16/06/2013</a:t>
            </a:fld>
            <a:endParaRPr lang="en-GB"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GB"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98280DB7-F028-4BAE-98AD-4BEA08E60101}"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7298723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F17858A-0E09-4773-89EE-B4BB83184547}" type="datetimeFigureOut">
              <a:rPr lang="en-GB" smtClean="0">
                <a:solidFill>
                  <a:prstClr val="black">
                    <a:tint val="75000"/>
                  </a:prstClr>
                </a:solidFill>
              </a:rPr>
              <a:pPr/>
              <a:t>16/06/2013</a:t>
            </a:fld>
            <a:endParaRPr lang="en-GB"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98280DB7-F028-4BAE-98AD-4BEA08E60101}"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7905597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17858A-0E09-4773-89EE-B4BB83184547}" type="datetimeFigureOut">
              <a:rPr lang="en-GB" smtClean="0">
                <a:solidFill>
                  <a:prstClr val="black">
                    <a:tint val="75000"/>
                  </a:prstClr>
                </a:solidFill>
              </a:rPr>
              <a:pPr/>
              <a:t>16/06/2013</a:t>
            </a:fld>
            <a:endParaRPr lang="en-GB"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GB"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98280DB7-F028-4BAE-98AD-4BEA08E60101}"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6781963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17858A-0E09-4773-89EE-B4BB83184547}" type="datetimeFigureOut">
              <a:rPr lang="en-GB" smtClean="0">
                <a:solidFill>
                  <a:prstClr val="black">
                    <a:tint val="75000"/>
                  </a:prstClr>
                </a:solidFill>
              </a:rPr>
              <a:pPr/>
              <a:t>16/06/2013</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98280DB7-F028-4BAE-98AD-4BEA08E60101}"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3872071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17858A-0E09-4773-89EE-B4BB83184547}" type="datetimeFigureOut">
              <a:rPr lang="en-GB" smtClean="0">
                <a:solidFill>
                  <a:prstClr val="black">
                    <a:tint val="75000"/>
                  </a:prstClr>
                </a:solidFill>
              </a:rPr>
              <a:pPr/>
              <a:t>16/06/2013</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98280DB7-F028-4BAE-98AD-4BEA08E60101}"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0741799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F17858A-0E09-4773-89EE-B4BB83184547}" type="datetimeFigureOut">
              <a:rPr lang="en-GB" smtClean="0">
                <a:solidFill>
                  <a:prstClr val="black">
                    <a:tint val="75000"/>
                  </a:prstClr>
                </a:solidFill>
              </a:rPr>
              <a:pPr/>
              <a:t>16/06/2013</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8280DB7-F028-4BAE-98AD-4BEA08E60101}"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8910106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F17858A-0E09-4773-89EE-B4BB83184547}" type="datetimeFigureOut">
              <a:rPr lang="en-GB" smtClean="0">
                <a:solidFill>
                  <a:prstClr val="black">
                    <a:tint val="75000"/>
                  </a:prstClr>
                </a:solidFill>
              </a:rPr>
              <a:pPr/>
              <a:t>16/06/2013</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8280DB7-F028-4BAE-98AD-4BEA08E60101}"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7728396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216C5678-EE20-4FA5-88E2-6E0BD67A2E26}" type="datetime1">
              <a:rPr lang="en-US" smtClean="0"/>
              <a:t>6/16/2013</a:t>
            </a:fld>
            <a:endParaRPr lang="en-US" dirty="0"/>
          </a:p>
        </p:txBody>
      </p:sp>
      <p:sp>
        <p:nvSpPr>
          <p:cNvPr id="8" name="Slide Number Placeholder 7"/>
          <p:cNvSpPr>
            <a:spLocks noGrp="1"/>
          </p:cNvSpPr>
          <p:nvPr>
            <p:ph type="sldNum" sz="quarter" idx="11"/>
          </p:nvPr>
        </p:nvSpPr>
        <p:spPr/>
        <p:txBody>
          <a:bodyPr/>
          <a:lstStyle/>
          <a:p>
            <a:fld id="{BA9B540C-44DA-4F69-89C9-7C84606640D3}" type="slidenum">
              <a:rPr lang="en-US" smtClean="0"/>
              <a:pPr/>
              <a:t>‹#›</a:t>
            </a:fld>
            <a:endParaRPr lang="en-US" dirty="0"/>
          </a:p>
        </p:txBody>
      </p:sp>
      <p:sp>
        <p:nvSpPr>
          <p:cNvPr id="9" name="Footer Placeholder 8"/>
          <p:cNvSpPr>
            <a:spLocks noGrp="1"/>
          </p:cNvSpPr>
          <p:nvPr>
            <p:ph type="ftr" sz="quarter" idx="12"/>
          </p:nvPr>
        </p:nvSpPr>
        <p:spPr/>
        <p:txBody>
          <a:bodyPr/>
          <a:lstStyle/>
          <a:p>
            <a:endParaRPr lang="en-GB" dirty="0"/>
          </a:p>
        </p:txBody>
      </p:sp>
      <p:pic>
        <p:nvPicPr>
          <p:cNvPr id="10" name="Picture 2" descr="C:\Users\John\Pictures\143x60png.png"/>
          <p:cNvPicPr>
            <a:picLocks noChangeAspect="1" noChangeArrowheads="1"/>
          </p:cNvPicPr>
          <p:nvPr userDrawn="1"/>
        </p:nvPicPr>
        <p:blipFill>
          <a:blip r:embed="rId2" cstate="print"/>
          <a:srcRect/>
          <a:stretch>
            <a:fillRect/>
          </a:stretch>
        </p:blipFill>
        <p:spPr bwMode="auto">
          <a:xfrm>
            <a:off x="1428728" y="5643578"/>
            <a:ext cx="1362075" cy="571500"/>
          </a:xfrm>
          <a:prstGeom prst="rect">
            <a:avLst/>
          </a:prstGeom>
          <a:noFill/>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45F4D77C-8447-48E6-ADB2-216718870CEA}" type="datetimeFigureOut">
              <a:rPr lang="en-US" smtClean="0"/>
              <a:pPr/>
              <a:t>6/16/2013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9254023-61EE-4282-BBC2-808175D91129}" type="slidenum">
              <a:rPr lang="en-GB" smtClean="0"/>
              <a:pPr/>
              <a:t>‹#›</a:t>
            </a:fld>
            <a:endParaRPr lang="en-GB"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F4D77C-8447-48E6-ADB2-216718870CEA}" type="datetimeFigureOut">
              <a:rPr lang="en-US" smtClean="0"/>
              <a:pPr/>
              <a:t>6/16/2013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9254023-61EE-4282-BBC2-808175D91129}" type="slidenum">
              <a:rPr lang="en-GB" smtClean="0"/>
              <a:pPr/>
              <a:t>‹#›</a:t>
            </a:fld>
            <a:endParaRPr lang="en-GB" dirty="0"/>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45F4D77C-8447-48E6-ADB2-216718870CEA}" type="datetimeFigureOut">
              <a:rPr lang="en-US" smtClean="0"/>
              <a:pPr/>
              <a:t>6/16/2013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A9254023-61EE-4282-BBC2-808175D91129}" type="slidenum">
              <a:rPr lang="en-GB" smtClean="0"/>
              <a:pPr/>
              <a:t>‹#›</a:t>
            </a:fld>
            <a:endParaRPr lang="en-GB" dirty="0"/>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45F4D77C-8447-48E6-ADB2-216718870CEA}" type="datetimeFigureOut">
              <a:rPr lang="en-US" smtClean="0"/>
              <a:pPr/>
              <a:t>6/16/2013</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A9254023-61EE-4282-BBC2-808175D91129}" type="slidenum">
              <a:rPr lang="en-GB" smtClean="0"/>
              <a:pPr/>
              <a:t>‹#›</a:t>
            </a:fld>
            <a:endParaRPr lang="en-GB" dirty="0"/>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5F4D77C-8447-48E6-ADB2-216718870CEA}" type="datetimeFigureOut">
              <a:rPr lang="en-US" smtClean="0"/>
              <a:pPr/>
              <a:t>6/16/2013</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A9254023-61EE-4282-BBC2-808175D91129}" type="slidenum">
              <a:rPr lang="en-GB" smtClean="0"/>
              <a:pPr/>
              <a:t>‹#›</a:t>
            </a:fld>
            <a:endParaRPr lang="en-GB"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F4D77C-8447-48E6-ADB2-216718870CEA}" type="datetimeFigureOut">
              <a:rPr lang="en-US" smtClean="0"/>
              <a:pPr/>
              <a:t>6/16/2013</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A9254023-61EE-4282-BBC2-808175D91129}" type="slidenum">
              <a:rPr lang="en-GB" smtClean="0"/>
              <a:pPr/>
              <a:t>‹#›</a:t>
            </a:fld>
            <a:endParaRPr lang="en-GB"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F4D77C-8447-48E6-ADB2-216718870CEA}" type="datetimeFigureOut">
              <a:rPr lang="en-US" smtClean="0"/>
              <a:pPr/>
              <a:t>6/16/2013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A9254023-61EE-4282-BBC2-808175D91129}" type="slidenum">
              <a:rPr lang="en-GB" smtClean="0"/>
              <a:pPr/>
              <a:t>‹#›</a:t>
            </a:fld>
            <a:endParaRPr lang="en-GB"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F4D77C-8447-48E6-ADB2-216718870CEA}" type="datetimeFigureOut">
              <a:rPr lang="en-US" smtClean="0"/>
              <a:pPr/>
              <a:t>6/16/2013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A9254023-61EE-4282-BBC2-808175D91129}" type="slidenum">
              <a:rPr lang="en-GB" smtClean="0"/>
              <a:pPr/>
              <a:t>‹#›</a:t>
            </a:fld>
            <a:endParaRPr lang="en-GB"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F4D77C-8447-48E6-ADB2-216718870CEA}" type="datetimeFigureOut">
              <a:rPr lang="en-US" smtClean="0"/>
              <a:pPr/>
              <a:t>6/16/2013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9254023-61EE-4282-BBC2-808175D91129}" type="slidenum">
              <a:rPr lang="en-GB" smtClean="0"/>
              <a:pPr/>
              <a:t>‹#›</a:t>
            </a:fld>
            <a:endParaRPr lang="en-GB"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F4D77C-8447-48E6-ADB2-216718870CEA}" type="datetimeFigureOut">
              <a:rPr lang="en-US" smtClean="0"/>
              <a:pPr/>
              <a:t>6/16/2013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9254023-61EE-4282-BBC2-808175D91129}" type="slidenum">
              <a:rPr lang="en-GB" smtClean="0"/>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388489-7D95-4745-854E-C233A5E71983}" type="datetimeFigureOut">
              <a:rPr lang="en-US" smtClean="0"/>
              <a:pPr/>
              <a:t>6/16/2013</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7DFF67-CC8A-42FA-9DAD-283E9C3DB6B4}"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CCEA50-8044-4752-8080-1FA48BE422A8}" type="datetimeFigureOut">
              <a:rPr lang="en-US" smtClean="0"/>
              <a:pPr/>
              <a:t>6/16/2013</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BAAC31-F4A5-4516-9E02-7D249A81B43A}"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17858A-0E09-4773-89EE-B4BB83184547}" type="datetimeFigureOut">
              <a:rPr lang="en-GB" smtClean="0">
                <a:solidFill>
                  <a:prstClr val="black">
                    <a:tint val="75000"/>
                  </a:prstClr>
                </a:solidFill>
              </a:rPr>
              <a:pPr/>
              <a:t>16/06/2013</a:t>
            </a:fld>
            <a:endParaRPr lang="en-GB"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280DB7-F028-4BAE-98AD-4BEA08E60101}"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58698779"/>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45F4D77C-8447-48E6-ADB2-216718870CEA}" type="datetimeFigureOut">
              <a:rPr lang="en-US" smtClean="0"/>
              <a:pPr/>
              <a:t>6/16/2013</a:t>
            </a:fld>
            <a:endParaRPr lang="en-GB" dirty="0"/>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GB" dirty="0"/>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A9254023-61EE-4282-BBC2-808175D91129}" type="slidenum">
              <a:rPr lang="en-GB" smtClean="0"/>
              <a:pPr/>
              <a:t>‹#›</a:t>
            </a:fld>
            <a:endParaRPr lang="en-GB" dirty="0"/>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6.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6.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6.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2" Type="http://schemas.openxmlformats.org/officeDocument/2006/relationships/hyperlink" Target="http://www.metoffice.gov.uk/climate-change" TargetMode="External"/><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0.xml.rels><?xml version="1.0" encoding="UTF-8" standalone="yes"?>
<Relationships xmlns="http://schemas.openxmlformats.org/package/2006/relationships"><Relationship Id="rId2" Type="http://schemas.openxmlformats.org/officeDocument/2006/relationships/hyperlink" Target="http://www.nrel.gov/docs/legosti/fy98/24190.pdf" TargetMode="External"/><Relationship Id="rId1" Type="http://schemas.openxmlformats.org/officeDocument/2006/relationships/slideLayout" Target="../slideLayouts/slideLayout41.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3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6.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36.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6.xml.rels><?xml version="1.0" encoding="UTF-8" standalone="yes"?>
<Relationships xmlns="http://schemas.openxmlformats.org/package/2006/relationships"><Relationship Id="rId8" Type="http://schemas.openxmlformats.org/officeDocument/2006/relationships/hyperlink" Target="#_ENREF_422"/><Relationship Id="rId3" Type="http://schemas.openxmlformats.org/officeDocument/2006/relationships/hyperlink" Target="#_ENREF_137"/><Relationship Id="rId7" Type="http://schemas.openxmlformats.org/officeDocument/2006/relationships/hyperlink" Target="#_ENREF_192"/><Relationship Id="rId12" Type="http://schemas.openxmlformats.org/officeDocument/2006/relationships/hyperlink" Target="#_ENREF_381"/><Relationship Id="rId2" Type="http://schemas.openxmlformats.org/officeDocument/2006/relationships/hyperlink" Target="#_ENREF_386"/><Relationship Id="rId1" Type="http://schemas.openxmlformats.org/officeDocument/2006/relationships/slideLayout" Target="../slideLayouts/slideLayout36.xml"/><Relationship Id="rId6" Type="http://schemas.openxmlformats.org/officeDocument/2006/relationships/hyperlink" Target="#_ENREF_359"/><Relationship Id="rId11" Type="http://schemas.openxmlformats.org/officeDocument/2006/relationships/hyperlink" Target="#_ENREF_47"/><Relationship Id="rId5" Type="http://schemas.openxmlformats.org/officeDocument/2006/relationships/hyperlink" Target="#_ENREF_57"/><Relationship Id="rId10" Type="http://schemas.openxmlformats.org/officeDocument/2006/relationships/hyperlink" Target="#_ENREF_268"/><Relationship Id="rId4" Type="http://schemas.openxmlformats.org/officeDocument/2006/relationships/hyperlink" Target="#_ENREF_325"/><Relationship Id="rId9" Type="http://schemas.openxmlformats.org/officeDocument/2006/relationships/hyperlink" Target="#_ENREF_217"/></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3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6.xml"/></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8.xml"/></Relationships>
</file>

<file path=ppt/slides/_rels/slide4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6.xml"/></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1.xml"/><Relationship Id="rId4" Type="http://schemas.openxmlformats.org/officeDocument/2006/relationships/image" Target="../media/image26.jpeg"/></Relationships>
</file>

<file path=ppt/slides/_rels/slide4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1.xml"/></Relationships>
</file>

<file path=ppt/slides/_rels/slide4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6.xml"/></Relationships>
</file>

<file path=ppt/slides/_rels/slide5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41.xml"/></Relationships>
</file>

<file path=ppt/slides/_rels/slide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6.xml"/></Relationships>
</file>

<file path=ppt/slides/_rels/slide5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0.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9.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38.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6.xml"/></Relationships>
</file>

<file path=ppt/slides/_rels/slide63.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4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7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420" y="404664"/>
            <a:ext cx="8229600" cy="864096"/>
          </a:xfrm>
        </p:spPr>
        <p:txBody>
          <a:bodyPr anchor="t" anchorCtr="0">
            <a:normAutofit/>
          </a:bodyPr>
          <a:lstStyle/>
          <a:p>
            <a:pPr algn="ctr"/>
            <a:r>
              <a:rPr lang="en-GB" sz="6000" dirty="0" smtClean="0">
                <a:solidFill>
                  <a:schemeClr val="accent1"/>
                </a:solidFill>
                <a:latin typeface="Lucida Sans" pitchFamily="34" charset="0"/>
              </a:rPr>
              <a:t>Algae- Hope or Hype?</a:t>
            </a:r>
            <a:endParaRPr lang="en-GB" sz="6000" dirty="0">
              <a:solidFill>
                <a:schemeClr val="accent1"/>
              </a:solidFill>
              <a:latin typeface="Lucida Sans" pitchFamily="34" charset="0"/>
            </a:endParaRPr>
          </a:p>
        </p:txBody>
      </p:sp>
      <p:pic>
        <p:nvPicPr>
          <p:cNvPr id="5" name="Picture 2"/>
          <p:cNvPicPr>
            <a:picLocks noGrp="1" noChangeAspect="1" noChangeArrowheads="1"/>
          </p:cNvPicPr>
          <p:nvPr>
            <p:ph idx="1"/>
          </p:nvPr>
        </p:nvPicPr>
        <p:blipFill>
          <a:blip r:embed="rId2" cstate="print"/>
          <a:srcRect/>
          <a:stretch>
            <a:fillRect/>
          </a:stretch>
        </p:blipFill>
        <p:spPr bwMode="auto">
          <a:xfrm>
            <a:off x="1907704" y="1340768"/>
            <a:ext cx="5258562" cy="3943922"/>
          </a:xfrm>
          <a:prstGeom prst="rect">
            <a:avLst/>
          </a:prstGeom>
          <a:noFill/>
          <a:ln w="9525">
            <a:noFill/>
            <a:miter lim="800000"/>
            <a:headEnd/>
            <a:tailEnd/>
          </a:ln>
          <a:effectLst/>
        </p:spPr>
      </p:pic>
      <p:sp>
        <p:nvSpPr>
          <p:cNvPr id="3" name="TextBox 2"/>
          <p:cNvSpPr txBox="1"/>
          <p:nvPr/>
        </p:nvSpPr>
        <p:spPr>
          <a:xfrm>
            <a:off x="2426026" y="4760858"/>
            <a:ext cx="4082389" cy="215444"/>
          </a:xfrm>
          <a:prstGeom prst="rect">
            <a:avLst/>
          </a:prstGeom>
          <a:noFill/>
        </p:spPr>
        <p:txBody>
          <a:bodyPr wrap="square" rtlCol="0">
            <a:spAutoFit/>
          </a:bodyPr>
          <a:lstStyle/>
          <a:p>
            <a:pPr algn="ctr"/>
            <a:r>
              <a:rPr lang="en-GB" sz="800" dirty="0" smtClean="0">
                <a:solidFill>
                  <a:schemeClr val="bg1"/>
                </a:solidFill>
              </a:rPr>
              <a:t>Photo Courtesy Ami </a:t>
            </a:r>
            <a:r>
              <a:rPr lang="en-GB" sz="800" dirty="0">
                <a:solidFill>
                  <a:schemeClr val="bg1"/>
                </a:solidFill>
              </a:rPr>
              <a:t>Ben-Amotz </a:t>
            </a:r>
          </a:p>
        </p:txBody>
      </p:sp>
      <p:sp>
        <p:nvSpPr>
          <p:cNvPr id="4" name="TextBox 3"/>
          <p:cNvSpPr txBox="1"/>
          <p:nvPr/>
        </p:nvSpPr>
        <p:spPr>
          <a:xfrm>
            <a:off x="1632248" y="5445224"/>
            <a:ext cx="5904656" cy="830997"/>
          </a:xfrm>
          <a:prstGeom prst="rect">
            <a:avLst/>
          </a:prstGeom>
          <a:noFill/>
        </p:spPr>
        <p:txBody>
          <a:bodyPr wrap="square" rtlCol="0">
            <a:spAutoFit/>
          </a:bodyPr>
          <a:lstStyle/>
          <a:p>
            <a:pPr algn="ctr"/>
            <a:r>
              <a:rPr lang="en-GB" sz="4800" dirty="0">
                <a:latin typeface="Lucida Sans" pitchFamily="34" charset="0"/>
              </a:rPr>
              <a:t>John J Milledge</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chemeClr val="accent1"/>
                </a:solidFill>
                <a:effectLst/>
                <a:latin typeface="Lucida Sans" pitchFamily="34" charset="0"/>
              </a:rPr>
              <a:t>Fossil Fuel Costs are Increasing</a:t>
            </a:r>
            <a:endParaRPr lang="en-GB" b="1" dirty="0">
              <a:solidFill>
                <a:schemeClr val="accent1"/>
              </a:solidFill>
              <a:effectLst/>
              <a:latin typeface="Lucida Sans" pitchFamily="34" charset="0"/>
            </a:endParaRPr>
          </a:p>
        </p:txBody>
      </p:sp>
      <p:sp>
        <p:nvSpPr>
          <p:cNvPr id="5" name="TextBox 4"/>
          <p:cNvSpPr txBox="1"/>
          <p:nvPr/>
        </p:nvSpPr>
        <p:spPr>
          <a:xfrm>
            <a:off x="1403648" y="6426654"/>
            <a:ext cx="6408712" cy="276999"/>
          </a:xfrm>
          <a:prstGeom prst="rect">
            <a:avLst/>
          </a:prstGeom>
          <a:noFill/>
        </p:spPr>
        <p:txBody>
          <a:bodyPr wrap="square" rtlCol="0">
            <a:spAutoFit/>
          </a:bodyPr>
          <a:lstStyle/>
          <a:p>
            <a:pPr algn="ctr"/>
            <a:r>
              <a:rPr lang="en-GB" sz="1200" dirty="0" smtClean="0">
                <a:latin typeface="Lucida Sans" pitchFamily="34" charset="0"/>
              </a:rPr>
              <a:t>BP </a:t>
            </a:r>
            <a:r>
              <a:rPr lang="en-GB" sz="1200" dirty="0">
                <a:latin typeface="Lucida Sans" pitchFamily="34" charset="0"/>
              </a:rPr>
              <a:t>statistical review of world </a:t>
            </a:r>
            <a:r>
              <a:rPr lang="en-GB" sz="1200" dirty="0" smtClean="0">
                <a:latin typeface="Lucida Sans" pitchFamily="34" charset="0"/>
              </a:rPr>
              <a:t>energy June 2012</a:t>
            </a:r>
            <a:endParaRPr lang="en-GB" sz="1200" dirty="0">
              <a:latin typeface="Lucida Sans" pitchFamily="34" charset="0"/>
            </a:endParaRP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98757" y="1622707"/>
            <a:ext cx="6346486" cy="4480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44382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178" y="116632"/>
            <a:ext cx="8229600" cy="1296144"/>
          </a:xfrm>
        </p:spPr>
        <p:txBody>
          <a:bodyPr>
            <a:noAutofit/>
          </a:bodyPr>
          <a:lstStyle/>
          <a:p>
            <a:pPr>
              <a:lnSpc>
                <a:spcPct val="100000"/>
              </a:lnSpc>
            </a:pPr>
            <a:r>
              <a:rPr lang="en-GB" sz="3600" b="1" dirty="0" smtClean="0">
                <a:solidFill>
                  <a:schemeClr val="accent1"/>
                </a:solidFill>
                <a:effectLst/>
                <a:latin typeface="Lucida Sans" pitchFamily="34" charset="0"/>
              </a:rPr>
              <a:t>Demand for Fossil Fuel is Increasing</a:t>
            </a:r>
            <a:endParaRPr lang="en-GB" sz="3600" b="1" dirty="0">
              <a:solidFill>
                <a:schemeClr val="accent1"/>
              </a:solidFill>
              <a:effectLst/>
              <a:latin typeface="Lucida Sans" pitchFamily="34" charset="0"/>
            </a:endParaRPr>
          </a:p>
        </p:txBody>
      </p:sp>
      <p:sp>
        <p:nvSpPr>
          <p:cNvPr id="5" name="TextBox 4"/>
          <p:cNvSpPr txBox="1"/>
          <p:nvPr/>
        </p:nvSpPr>
        <p:spPr>
          <a:xfrm>
            <a:off x="1187624" y="6469430"/>
            <a:ext cx="6552728" cy="276999"/>
          </a:xfrm>
          <a:prstGeom prst="rect">
            <a:avLst/>
          </a:prstGeom>
          <a:noFill/>
        </p:spPr>
        <p:txBody>
          <a:bodyPr wrap="square" rtlCol="0">
            <a:spAutoFit/>
          </a:bodyPr>
          <a:lstStyle/>
          <a:p>
            <a:pPr algn="ctr"/>
            <a:r>
              <a:rPr lang="en-GB" sz="1200" dirty="0" smtClean="0">
                <a:latin typeface="Lucida Sans" pitchFamily="34" charset="0"/>
              </a:rPr>
              <a:t>BP </a:t>
            </a:r>
            <a:r>
              <a:rPr lang="en-GB" sz="1200" dirty="0">
                <a:latin typeface="Lucida Sans" pitchFamily="34" charset="0"/>
              </a:rPr>
              <a:t>statistical review of world </a:t>
            </a:r>
            <a:r>
              <a:rPr lang="en-GB" sz="1200" dirty="0" smtClean="0">
                <a:latin typeface="Lucida Sans" pitchFamily="34" charset="0"/>
              </a:rPr>
              <a:t>energy June 2012</a:t>
            </a:r>
            <a:endParaRPr lang="en-GB" sz="1200" dirty="0">
              <a:latin typeface="Lucida Sans" pitchFamily="34" charset="0"/>
            </a:endParaRP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86564" y="1668431"/>
            <a:ext cx="6370872" cy="438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2558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296144"/>
          </a:xfrm>
        </p:spPr>
        <p:txBody>
          <a:bodyPr>
            <a:noAutofit/>
          </a:bodyPr>
          <a:lstStyle/>
          <a:p>
            <a:pPr>
              <a:lnSpc>
                <a:spcPct val="100000"/>
              </a:lnSpc>
            </a:pPr>
            <a:r>
              <a:rPr lang="en-GB" sz="4400" b="1" dirty="0" smtClean="0">
                <a:solidFill>
                  <a:schemeClr val="accent1"/>
                </a:solidFill>
                <a:effectLst/>
                <a:latin typeface="Lucida Sans" pitchFamily="34" charset="0"/>
              </a:rPr>
              <a:t>Reserves are Dwindling:</a:t>
            </a:r>
            <a:br>
              <a:rPr lang="en-GB" sz="4400" b="1" dirty="0" smtClean="0">
                <a:solidFill>
                  <a:schemeClr val="accent1"/>
                </a:solidFill>
                <a:effectLst/>
                <a:latin typeface="Lucida Sans" pitchFamily="34" charset="0"/>
              </a:rPr>
            </a:br>
            <a:r>
              <a:rPr lang="en-GB" sz="4400" b="1" dirty="0" smtClean="0">
                <a:solidFill>
                  <a:schemeClr val="accent1"/>
                </a:solidFill>
                <a:effectLst/>
                <a:latin typeface="Lucida Sans" pitchFamily="34" charset="0"/>
              </a:rPr>
              <a:t> ~50 years of Crude oil</a:t>
            </a:r>
            <a:endParaRPr lang="en-GB" sz="4400" b="1" dirty="0">
              <a:solidFill>
                <a:schemeClr val="accent1"/>
              </a:solidFill>
              <a:effectLst/>
              <a:latin typeface="Lucida Sans" pitchFamily="34" charset="0"/>
            </a:endParaRPr>
          </a:p>
        </p:txBody>
      </p:sp>
      <p:sp>
        <p:nvSpPr>
          <p:cNvPr id="5" name="TextBox 4"/>
          <p:cNvSpPr txBox="1"/>
          <p:nvPr/>
        </p:nvSpPr>
        <p:spPr>
          <a:xfrm>
            <a:off x="1043607" y="6452716"/>
            <a:ext cx="6465777" cy="276999"/>
          </a:xfrm>
          <a:prstGeom prst="rect">
            <a:avLst/>
          </a:prstGeom>
          <a:noFill/>
        </p:spPr>
        <p:txBody>
          <a:bodyPr wrap="square" rtlCol="0">
            <a:spAutoFit/>
          </a:bodyPr>
          <a:lstStyle/>
          <a:p>
            <a:pPr algn="ctr"/>
            <a:r>
              <a:rPr lang="en-GB" sz="1200" dirty="0" smtClean="0">
                <a:latin typeface="Lucida Sans" pitchFamily="34" charset="0"/>
              </a:rPr>
              <a:t>BP </a:t>
            </a:r>
            <a:r>
              <a:rPr lang="en-GB" sz="1200" dirty="0">
                <a:latin typeface="Lucida Sans" pitchFamily="34" charset="0"/>
              </a:rPr>
              <a:t>statistical review of world </a:t>
            </a:r>
            <a:r>
              <a:rPr lang="en-GB" sz="1200" dirty="0" smtClean="0">
                <a:latin typeface="Lucida Sans" pitchFamily="34" charset="0"/>
              </a:rPr>
              <a:t>energy June 2012</a:t>
            </a:r>
            <a:endParaRPr lang="en-GB" sz="1200" dirty="0">
              <a:latin typeface="Lucida Sans" pitchFamily="34" charset="0"/>
            </a:endParaRPr>
          </a:p>
        </p:txBody>
      </p:sp>
      <p:pic>
        <p:nvPicPr>
          <p:cNvPr id="3076"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84701" y="1601369"/>
            <a:ext cx="5974598" cy="4523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17911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8280920" cy="1328192"/>
          </a:xfrm>
        </p:spPr>
        <p:txBody>
          <a:bodyPr/>
          <a:lstStyle/>
          <a:p>
            <a:r>
              <a:rPr lang="en-GB" sz="4400" b="1" dirty="0" smtClean="0">
                <a:solidFill>
                  <a:schemeClr val="accent1"/>
                </a:solidFill>
                <a:effectLst/>
                <a:latin typeface="Lucida Sans" pitchFamily="34" charset="0"/>
              </a:rPr>
              <a:t>There will be a continuing demand for fluid fuels</a:t>
            </a:r>
            <a:endParaRPr lang="en-GB" sz="4400" b="1" dirty="0">
              <a:solidFill>
                <a:schemeClr val="accent1"/>
              </a:solidFill>
              <a:effectLst/>
              <a:latin typeface="Lucida Sans" pitchFamily="34" charset="0"/>
            </a:endParaRPr>
          </a:p>
        </p:txBody>
      </p:sp>
      <p:sp>
        <p:nvSpPr>
          <p:cNvPr id="5" name="Text Placeholder 4"/>
          <p:cNvSpPr>
            <a:spLocks noGrp="1"/>
          </p:cNvSpPr>
          <p:nvPr>
            <p:ph type="body" sz="half" idx="2"/>
          </p:nvPr>
        </p:nvSpPr>
        <p:spPr/>
        <p:txBody>
          <a:bodyPr/>
          <a:lstStyle/>
          <a:p>
            <a:r>
              <a:rPr lang="en-GB" dirty="0" smtClean="0">
                <a:solidFill>
                  <a:schemeClr val="tx1"/>
                </a:solidFill>
                <a:latin typeface="Lucida Sans" pitchFamily="34" charset="0"/>
              </a:rPr>
              <a:t>No Electric Planes</a:t>
            </a:r>
            <a:endParaRPr lang="en-GB" dirty="0">
              <a:solidFill>
                <a:schemeClr val="tx1"/>
              </a:solidFill>
              <a:latin typeface="Lucida Sans" pitchFamily="34" charset="0"/>
            </a:endParaRPr>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665942" y="1998663"/>
            <a:ext cx="3812116" cy="2859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7592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80">
                                          <p:stCondLst>
                                            <p:cond delay="0"/>
                                          </p:stCondLst>
                                        </p:cTn>
                                        <p:tgtEl>
                                          <p:spTgt spid="5">
                                            <p:txEl>
                                              <p:pRg st="0" end="0"/>
                                            </p:txEl>
                                          </p:spTgt>
                                        </p:tgtEl>
                                      </p:cBhvr>
                                    </p:animEffect>
                                    <p:anim calcmode="lin" valueType="num">
                                      <p:cBhvr>
                                        <p:cTn id="8"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xEl>
                                              <p:pRg st="0" end="0"/>
                                            </p:txEl>
                                          </p:spTgt>
                                        </p:tgtEl>
                                      </p:cBhvr>
                                      <p:to x="100000" y="60000"/>
                                    </p:animScale>
                                    <p:animScale>
                                      <p:cBhvr>
                                        <p:cTn id="14" dur="166" decel="50000">
                                          <p:stCondLst>
                                            <p:cond delay="676"/>
                                          </p:stCondLst>
                                        </p:cTn>
                                        <p:tgtEl>
                                          <p:spTgt spid="5">
                                            <p:txEl>
                                              <p:pRg st="0" end="0"/>
                                            </p:txEl>
                                          </p:spTgt>
                                        </p:tgtEl>
                                      </p:cBhvr>
                                      <p:to x="100000" y="100000"/>
                                    </p:animScale>
                                    <p:animScale>
                                      <p:cBhvr>
                                        <p:cTn id="15" dur="26">
                                          <p:stCondLst>
                                            <p:cond delay="1312"/>
                                          </p:stCondLst>
                                        </p:cTn>
                                        <p:tgtEl>
                                          <p:spTgt spid="5">
                                            <p:txEl>
                                              <p:pRg st="0" end="0"/>
                                            </p:txEl>
                                          </p:spTgt>
                                        </p:tgtEl>
                                      </p:cBhvr>
                                      <p:to x="100000" y="80000"/>
                                    </p:animScale>
                                    <p:animScale>
                                      <p:cBhvr>
                                        <p:cTn id="16" dur="166" decel="50000">
                                          <p:stCondLst>
                                            <p:cond delay="1338"/>
                                          </p:stCondLst>
                                        </p:cTn>
                                        <p:tgtEl>
                                          <p:spTgt spid="5">
                                            <p:txEl>
                                              <p:pRg st="0" end="0"/>
                                            </p:txEl>
                                          </p:spTgt>
                                        </p:tgtEl>
                                      </p:cBhvr>
                                      <p:to x="100000" y="100000"/>
                                    </p:animScale>
                                    <p:animScale>
                                      <p:cBhvr>
                                        <p:cTn id="17" dur="26">
                                          <p:stCondLst>
                                            <p:cond delay="1642"/>
                                          </p:stCondLst>
                                        </p:cTn>
                                        <p:tgtEl>
                                          <p:spTgt spid="5">
                                            <p:txEl>
                                              <p:pRg st="0" end="0"/>
                                            </p:txEl>
                                          </p:spTgt>
                                        </p:tgtEl>
                                      </p:cBhvr>
                                      <p:to x="100000" y="90000"/>
                                    </p:animScale>
                                    <p:animScale>
                                      <p:cBhvr>
                                        <p:cTn id="18" dur="166" decel="50000">
                                          <p:stCondLst>
                                            <p:cond delay="1668"/>
                                          </p:stCondLst>
                                        </p:cTn>
                                        <p:tgtEl>
                                          <p:spTgt spid="5">
                                            <p:txEl>
                                              <p:pRg st="0" end="0"/>
                                            </p:txEl>
                                          </p:spTgt>
                                        </p:tgtEl>
                                      </p:cBhvr>
                                      <p:to x="100000" y="100000"/>
                                    </p:animScale>
                                    <p:animScale>
                                      <p:cBhvr>
                                        <p:cTn id="19" dur="26">
                                          <p:stCondLst>
                                            <p:cond delay="1808"/>
                                          </p:stCondLst>
                                        </p:cTn>
                                        <p:tgtEl>
                                          <p:spTgt spid="5">
                                            <p:txEl>
                                              <p:pRg st="0" end="0"/>
                                            </p:txEl>
                                          </p:spTgt>
                                        </p:tgtEl>
                                      </p:cBhvr>
                                      <p:to x="100000" y="95000"/>
                                    </p:animScale>
                                    <p:animScale>
                                      <p:cBhvr>
                                        <p:cTn id="20" dur="166" decel="50000">
                                          <p:stCondLst>
                                            <p:cond delay="1834"/>
                                          </p:stCondLst>
                                        </p:cTn>
                                        <p:tgtEl>
                                          <p:spTgt spid="5">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7200" b="1" dirty="0" smtClean="0">
                <a:solidFill>
                  <a:schemeClr val="accent1"/>
                </a:solidFill>
                <a:effectLst/>
                <a:latin typeface="Lucida Sans" pitchFamily="34" charset="0"/>
              </a:rPr>
              <a:t>Climate Change</a:t>
            </a:r>
            <a:endParaRPr lang="en-GB" sz="7200" b="1" dirty="0">
              <a:solidFill>
                <a:schemeClr val="accent1"/>
              </a:solidFill>
              <a:effectLst/>
              <a:latin typeface="Lucida Sans" pitchFamily="34" charset="0"/>
            </a:endParaRPr>
          </a:p>
        </p:txBody>
      </p:sp>
      <p:sp>
        <p:nvSpPr>
          <p:cNvPr id="4" name="Text Placeholder 3"/>
          <p:cNvSpPr>
            <a:spLocks noGrp="1"/>
          </p:cNvSpPr>
          <p:nvPr>
            <p:ph idx="1"/>
          </p:nvPr>
        </p:nvSpPr>
        <p:spPr/>
        <p:txBody>
          <a:bodyPr>
            <a:normAutofit lnSpcReduction="10000"/>
          </a:bodyPr>
          <a:lstStyle/>
          <a:p>
            <a:pPr marL="0" indent="0">
              <a:buNone/>
            </a:pPr>
            <a:r>
              <a:rPr lang="en-GB" sz="4000" dirty="0" smtClean="0">
                <a:solidFill>
                  <a:schemeClr val="tx1"/>
                </a:solidFill>
                <a:latin typeface="Lucida Sans" pitchFamily="34" charset="0"/>
              </a:rPr>
              <a:t>“The </a:t>
            </a:r>
            <a:r>
              <a:rPr lang="en-GB" sz="4000" dirty="0">
                <a:solidFill>
                  <a:schemeClr val="tx1"/>
                </a:solidFill>
                <a:latin typeface="Lucida Sans" pitchFamily="34" charset="0"/>
              </a:rPr>
              <a:t>overwhelming majority of scientists agree that this is due to rising concentrations of heat-trapping greenhouse gases in the atmosphere caused by human </a:t>
            </a:r>
            <a:r>
              <a:rPr lang="en-GB" sz="4000" dirty="0" smtClean="0">
                <a:solidFill>
                  <a:schemeClr val="tx1"/>
                </a:solidFill>
                <a:latin typeface="Lucida Sans" pitchFamily="34" charset="0"/>
              </a:rPr>
              <a:t>activities”</a:t>
            </a:r>
          </a:p>
          <a:p>
            <a:endParaRPr lang="en-GB" sz="2400" dirty="0"/>
          </a:p>
          <a:p>
            <a:pPr marL="0" indent="0">
              <a:buNone/>
            </a:pPr>
            <a:r>
              <a:rPr lang="en-GB" dirty="0">
                <a:solidFill>
                  <a:schemeClr val="tx1"/>
                </a:solidFill>
                <a:latin typeface="Lucida Sans" pitchFamily="34" charset="0"/>
              </a:rPr>
              <a:t>The Met </a:t>
            </a:r>
            <a:r>
              <a:rPr lang="en-GB" dirty="0" smtClean="0">
                <a:solidFill>
                  <a:schemeClr val="tx1"/>
                </a:solidFill>
                <a:latin typeface="Lucida Sans" pitchFamily="34" charset="0"/>
              </a:rPr>
              <a:t>Office</a:t>
            </a:r>
          </a:p>
          <a:p>
            <a:pPr marL="0" indent="0">
              <a:buNone/>
            </a:pPr>
            <a:r>
              <a:rPr lang="en-GB" sz="900" dirty="0">
                <a:solidFill>
                  <a:schemeClr val="tx1"/>
                </a:solidFill>
                <a:latin typeface="Lucida Sans" pitchFamily="34" charset="0"/>
                <a:hlinkClick r:id="rId2"/>
              </a:rPr>
              <a:t>http://</a:t>
            </a:r>
            <a:r>
              <a:rPr lang="en-GB" sz="900" dirty="0" smtClean="0">
                <a:solidFill>
                  <a:schemeClr val="tx1"/>
                </a:solidFill>
                <a:latin typeface="Lucida Sans" pitchFamily="34" charset="0"/>
                <a:hlinkClick r:id="rId2"/>
              </a:rPr>
              <a:t>www.metoffice.gov.uk/climate-change</a:t>
            </a:r>
            <a:endParaRPr lang="en-GB" sz="900" dirty="0" smtClean="0">
              <a:solidFill>
                <a:schemeClr val="tx1"/>
              </a:solidFill>
              <a:latin typeface="Lucida Sans" pitchFamily="34" charset="0"/>
            </a:endParaRPr>
          </a:p>
          <a:p>
            <a:endParaRPr lang="en-GB" dirty="0"/>
          </a:p>
          <a:p>
            <a:endParaRPr lang="en-GB" dirty="0"/>
          </a:p>
        </p:txBody>
      </p:sp>
    </p:spTree>
    <p:extLst>
      <p:ext uri="{BB962C8B-B14F-4D97-AF65-F5344CB8AC3E}">
        <p14:creationId xmlns:p14="http://schemas.microsoft.com/office/powerpoint/2010/main" val="40071323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276872"/>
            <a:ext cx="8229600" cy="1600200"/>
          </a:xfrm>
        </p:spPr>
        <p:txBody>
          <a:bodyPr>
            <a:normAutofit fontScale="90000"/>
          </a:bodyPr>
          <a:lstStyle/>
          <a:p>
            <a:pPr>
              <a:lnSpc>
                <a:spcPct val="100000"/>
              </a:lnSpc>
            </a:pPr>
            <a:r>
              <a:rPr lang="en-GB" sz="22200" b="1" dirty="0" smtClean="0">
                <a:solidFill>
                  <a:schemeClr val="accent1"/>
                </a:solidFill>
                <a:effectLst/>
                <a:latin typeface="Lucida Sans" pitchFamily="34" charset="0"/>
              </a:rPr>
              <a:t>Help!</a:t>
            </a:r>
            <a:endParaRPr lang="en-GB" sz="22200" b="1" dirty="0">
              <a:solidFill>
                <a:schemeClr val="accent1"/>
              </a:solidFill>
              <a:effectLst/>
              <a:latin typeface="Lucida Sans" pitchFamily="34" charset="0"/>
            </a:endParaRPr>
          </a:p>
        </p:txBody>
      </p:sp>
    </p:spTree>
    <p:extLst>
      <p:ext uri="{BB962C8B-B14F-4D97-AF65-F5344CB8AC3E}">
        <p14:creationId xmlns:p14="http://schemas.microsoft.com/office/powerpoint/2010/main" val="5412618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04664"/>
            <a:ext cx="8229600" cy="1008112"/>
          </a:xfrm>
        </p:spPr>
        <p:txBody>
          <a:bodyPr anchor="t" anchorCtr="0"/>
          <a:lstStyle/>
          <a:p>
            <a:pPr>
              <a:lnSpc>
                <a:spcPct val="100000"/>
              </a:lnSpc>
            </a:pPr>
            <a:r>
              <a:rPr lang="en-GB" sz="4800" b="1" dirty="0" smtClean="0">
                <a:solidFill>
                  <a:schemeClr val="accent1"/>
                </a:solidFill>
                <a:effectLst/>
                <a:latin typeface="Lucida Sans" pitchFamily="34" charset="0"/>
              </a:rPr>
              <a:t>Biofuels to the Rescue?</a:t>
            </a:r>
            <a:endParaRPr lang="en-GB" sz="4800" b="1" dirty="0">
              <a:solidFill>
                <a:schemeClr val="accent1"/>
              </a:solidFill>
              <a:effectLst/>
              <a:latin typeface="Lucida Sans" pitchFamily="34" charset="0"/>
            </a:endParaRPr>
          </a:p>
        </p:txBody>
      </p:sp>
      <p:sp>
        <p:nvSpPr>
          <p:cNvPr id="4" name="Content Placeholder 3"/>
          <p:cNvSpPr>
            <a:spLocks noGrp="1"/>
          </p:cNvSpPr>
          <p:nvPr>
            <p:ph idx="1"/>
          </p:nvPr>
        </p:nvSpPr>
        <p:spPr>
          <a:xfrm>
            <a:off x="467544" y="1772816"/>
            <a:ext cx="8229600" cy="1612777"/>
          </a:xfrm>
        </p:spPr>
        <p:txBody>
          <a:bodyPr>
            <a:normAutofit fontScale="85000" lnSpcReduction="20000"/>
          </a:bodyPr>
          <a:lstStyle/>
          <a:p>
            <a:pPr marL="0" indent="0">
              <a:buNone/>
            </a:pPr>
            <a:r>
              <a:rPr lang="en-GB" sz="3500" dirty="0" smtClean="0">
                <a:solidFill>
                  <a:schemeClr val="tx1"/>
                </a:solidFill>
                <a:latin typeface="Lucida Sans" pitchFamily="34" charset="0"/>
              </a:rPr>
              <a:t>First generation biofuels, derived from food crops such as soya and sugarcane, are controversial due to their influence on world food markets</a:t>
            </a:r>
            <a:r>
              <a:rPr lang="en-GB" dirty="0" smtClean="0">
                <a:solidFill>
                  <a:schemeClr val="tx1"/>
                </a:solidFill>
                <a:latin typeface="Lucida Sans" pitchFamily="34" charset="0"/>
              </a:rPr>
              <a:t>.</a:t>
            </a:r>
            <a:endParaRPr lang="en-GB" dirty="0">
              <a:solidFill>
                <a:schemeClr val="tx1"/>
              </a:solidFill>
              <a:latin typeface="Lucida Sans" pitchFamily="34" charset="0"/>
            </a:endParaRPr>
          </a:p>
        </p:txBody>
      </p:sp>
      <p:pic>
        <p:nvPicPr>
          <p:cNvPr id="7181" name="Picture 13"/>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043608" y="3799335"/>
            <a:ext cx="2039449" cy="141957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3923928" y="3767201"/>
            <a:ext cx="4464496" cy="2554545"/>
          </a:xfrm>
          <a:prstGeom prst="rect">
            <a:avLst/>
          </a:prstGeom>
          <a:noFill/>
        </p:spPr>
        <p:txBody>
          <a:bodyPr wrap="square" rtlCol="0">
            <a:spAutoFit/>
          </a:bodyPr>
          <a:lstStyle/>
          <a:p>
            <a:r>
              <a:rPr lang="en-GB" dirty="0" smtClean="0">
                <a:latin typeface="Lucida Sans" pitchFamily="34" charset="0"/>
              </a:rPr>
              <a:t>As </a:t>
            </a:r>
            <a:r>
              <a:rPr lang="en-GB" dirty="0">
                <a:latin typeface="Lucida Sans" pitchFamily="34" charset="0"/>
              </a:rPr>
              <a:t>world food prices reach new highs, a handful of U.S. politicians and hard-hit corporations are readying a fresh effort to forestall the use of more U.S. corn and soybeans as motor fuel</a:t>
            </a:r>
            <a:r>
              <a:rPr lang="en-GB" dirty="0" smtClean="0">
                <a:latin typeface="Lucida Sans" pitchFamily="34" charset="0"/>
              </a:rPr>
              <a:t>.</a:t>
            </a:r>
            <a:r>
              <a:rPr lang="en-GB" dirty="0">
                <a:latin typeface="Lucida Sans" pitchFamily="34" charset="0"/>
              </a:rPr>
              <a:t> </a:t>
            </a:r>
            <a:endParaRPr lang="en-GB" dirty="0" smtClean="0">
              <a:latin typeface="Lucida Sans" pitchFamily="34" charset="0"/>
            </a:endParaRPr>
          </a:p>
          <a:p>
            <a:endParaRPr lang="en-GB" dirty="0">
              <a:latin typeface="Lucida Sans" pitchFamily="34" charset="0"/>
            </a:endParaRPr>
          </a:p>
          <a:p>
            <a:r>
              <a:rPr lang="en-GB" dirty="0" smtClean="0">
                <a:latin typeface="Lucida Sans" pitchFamily="34" charset="0"/>
              </a:rPr>
              <a:t>Reuters </a:t>
            </a:r>
            <a:r>
              <a:rPr lang="nn-NO" dirty="0">
                <a:latin typeface="Lucida Sans" pitchFamily="34" charset="0"/>
              </a:rPr>
              <a:t>Mon Feb 14, 2011 1:47pm GMT </a:t>
            </a:r>
          </a:p>
          <a:p>
            <a:r>
              <a:rPr lang="en-GB" sz="800" dirty="0">
                <a:latin typeface="Lucida Sans" pitchFamily="34" charset="0"/>
              </a:rPr>
              <a:t>http://uk.reuters.com/article/2011/02/14/us-usa-ethanol-support-idUKTRE71D0UR20110214</a:t>
            </a:r>
          </a:p>
        </p:txBody>
      </p:sp>
    </p:spTree>
    <p:extLst>
      <p:ext uri="{BB962C8B-B14F-4D97-AF65-F5344CB8AC3E}">
        <p14:creationId xmlns:p14="http://schemas.microsoft.com/office/powerpoint/2010/main" val="36625186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95536" y="620688"/>
            <a:ext cx="7923212" cy="623888"/>
          </a:xfrm>
        </p:spPr>
        <p:txBody>
          <a:bodyPr>
            <a:noAutofit/>
          </a:bodyPr>
          <a:lstStyle/>
          <a:p>
            <a:r>
              <a:rPr lang="en-GB" sz="4400" b="1" dirty="0" smtClean="0">
                <a:solidFill>
                  <a:schemeClr val="accent1"/>
                </a:solidFill>
                <a:effectLst/>
                <a:latin typeface="Lucida Sans" pitchFamily="34" charset="0"/>
              </a:rPr>
              <a:t>Third </a:t>
            </a:r>
            <a:r>
              <a:rPr lang="en-GB" sz="4400" b="1" dirty="0">
                <a:solidFill>
                  <a:schemeClr val="accent1"/>
                </a:solidFill>
                <a:effectLst/>
                <a:latin typeface="Lucida Sans" pitchFamily="34" charset="0"/>
              </a:rPr>
              <a:t>Generation </a:t>
            </a:r>
            <a:r>
              <a:rPr lang="en-GB" sz="4400" b="1" dirty="0" smtClean="0">
                <a:solidFill>
                  <a:schemeClr val="accent1"/>
                </a:solidFill>
                <a:effectLst/>
                <a:latin typeface="Lucida Sans" pitchFamily="34" charset="0"/>
              </a:rPr>
              <a:t>Biofuels</a:t>
            </a:r>
            <a:endParaRPr lang="en-GB" sz="4400" b="1" dirty="0">
              <a:solidFill>
                <a:schemeClr val="accent1"/>
              </a:solidFill>
              <a:effectLst/>
              <a:latin typeface="Lucida Sans" pitchFamily="34" charset="0"/>
            </a:endParaRPr>
          </a:p>
        </p:txBody>
      </p:sp>
      <p:sp>
        <p:nvSpPr>
          <p:cNvPr id="3" name="Content Placeholder 2"/>
          <p:cNvSpPr>
            <a:spLocks noGrp="1"/>
          </p:cNvSpPr>
          <p:nvPr>
            <p:ph type="body" sz="half" idx="4294967295"/>
          </p:nvPr>
        </p:nvSpPr>
        <p:spPr>
          <a:xfrm>
            <a:off x="827584" y="1628800"/>
            <a:ext cx="7704138" cy="1368425"/>
          </a:xfrm>
        </p:spPr>
        <p:txBody>
          <a:bodyPr>
            <a:normAutofit/>
          </a:bodyPr>
          <a:lstStyle/>
          <a:p>
            <a:r>
              <a:rPr lang="en-GB" sz="3200" dirty="0">
                <a:solidFill>
                  <a:schemeClr val="tx1"/>
                </a:solidFill>
                <a:latin typeface="Lucida Sans" pitchFamily="34" charset="0"/>
              </a:rPr>
              <a:t>Do not depend on agricultural or forestry ecosystems</a:t>
            </a:r>
          </a:p>
        </p:txBody>
      </p:sp>
    </p:spTree>
    <p:extLst>
      <p:ext uri="{BB962C8B-B14F-4D97-AF65-F5344CB8AC3E}">
        <p14:creationId xmlns:p14="http://schemas.microsoft.com/office/powerpoint/2010/main" val="3296367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85119" y="2060848"/>
            <a:ext cx="7286676" cy="3462486"/>
          </a:xfrm>
          <a:prstGeom prst="rect">
            <a:avLst/>
          </a:prstGeom>
          <a:ln>
            <a:solidFill>
              <a:schemeClr val="bg1"/>
            </a:solidFill>
          </a:ln>
        </p:spPr>
        <p:txBody>
          <a:bodyPr wrap="square">
            <a:spAutoFit/>
          </a:bodyPr>
          <a:lstStyle/>
          <a:p>
            <a:pPr>
              <a:buFont typeface="Arial" pitchFamily="34" charset="0"/>
              <a:buChar char="•"/>
            </a:pPr>
            <a:r>
              <a:rPr lang="en-GB" dirty="0">
                <a:latin typeface="Lucida Sans" pitchFamily="34" charset="0"/>
              </a:rPr>
              <a:t>From 1978 to 1996, the U.S. Department of Energy’s Office of Fuels Development funded a program </a:t>
            </a:r>
            <a:r>
              <a:rPr lang="en-GB" dirty="0" smtClean="0">
                <a:latin typeface="Lucida Sans" pitchFamily="34" charset="0"/>
              </a:rPr>
              <a:t>to develop </a:t>
            </a:r>
            <a:r>
              <a:rPr lang="en-GB" dirty="0">
                <a:latin typeface="Lucida Sans" pitchFamily="34" charset="0"/>
              </a:rPr>
              <a:t>renewable transportation fuels from </a:t>
            </a:r>
            <a:r>
              <a:rPr lang="en-GB" dirty="0" smtClean="0">
                <a:latin typeface="Lucida Sans" pitchFamily="34" charset="0"/>
              </a:rPr>
              <a:t>algae. </a:t>
            </a:r>
          </a:p>
          <a:p>
            <a:pPr>
              <a:buFont typeface="Arial" pitchFamily="34" charset="0"/>
              <a:buChar char="•"/>
            </a:pPr>
            <a:endParaRPr lang="en-GB" dirty="0">
              <a:latin typeface="Lucida Sans" pitchFamily="34" charset="0"/>
            </a:endParaRPr>
          </a:p>
          <a:p>
            <a:pPr>
              <a:buFont typeface="Arial" pitchFamily="34" charset="0"/>
              <a:buChar char="•"/>
            </a:pPr>
            <a:r>
              <a:rPr lang="en-GB" dirty="0" smtClean="0">
                <a:latin typeface="Lucida Sans" pitchFamily="34" charset="0"/>
              </a:rPr>
              <a:t>The total cost of the Program was $25.05 million</a:t>
            </a:r>
          </a:p>
          <a:p>
            <a:pPr>
              <a:buFont typeface="Arial" pitchFamily="34" charset="0"/>
              <a:buChar char="•"/>
            </a:pPr>
            <a:endParaRPr lang="en-GB" dirty="0">
              <a:latin typeface="Lucida Sans" pitchFamily="34" charset="0"/>
            </a:endParaRPr>
          </a:p>
          <a:p>
            <a:pPr>
              <a:buFont typeface="Arial" pitchFamily="34" charset="0"/>
              <a:buChar char="•"/>
            </a:pPr>
            <a:r>
              <a:rPr lang="en-GB" dirty="0" smtClean="0">
                <a:latin typeface="Lucida Sans" pitchFamily="34" charset="0"/>
              </a:rPr>
              <a:t>The overall conclusion of these studies was that in principle and practice large-scale microalgae production is not limited by design, engineering, or net energy considerations and could be economically competitive with other renewable energy sources</a:t>
            </a:r>
          </a:p>
          <a:p>
            <a:endParaRPr lang="en-GB" dirty="0" smtClean="0">
              <a:latin typeface="Lucida Sans" pitchFamily="34" charset="0"/>
            </a:endParaRPr>
          </a:p>
          <a:p>
            <a:r>
              <a:rPr lang="en-GB" sz="1050" dirty="0" smtClean="0">
                <a:latin typeface="Lucida Sans" pitchFamily="34" charset="0"/>
              </a:rPr>
              <a:t>NREL, 1998. A Look Back at the U.S. Department of Energy’s Aquatic Species Program—Biodiesel from Algae. </a:t>
            </a:r>
            <a:r>
              <a:rPr lang="en-GB" sz="1050" u="sng" dirty="0" smtClean="0">
                <a:latin typeface="Lucida Sans" pitchFamily="34" charset="0"/>
                <a:hlinkClick r:id="rId2"/>
              </a:rPr>
              <a:t>http://www.nrel.gov/docs/legosti/fy98/24190.pdf</a:t>
            </a:r>
            <a:endParaRPr lang="en-GB" dirty="0">
              <a:latin typeface="Lucida Sans" pitchFamily="34" charset="0"/>
            </a:endParaRPr>
          </a:p>
        </p:txBody>
      </p:sp>
      <p:sp>
        <p:nvSpPr>
          <p:cNvPr id="2" name="TextBox 1"/>
          <p:cNvSpPr txBox="1"/>
          <p:nvPr/>
        </p:nvSpPr>
        <p:spPr>
          <a:xfrm>
            <a:off x="928662" y="548680"/>
            <a:ext cx="7286676" cy="1384995"/>
          </a:xfrm>
          <a:prstGeom prst="rect">
            <a:avLst/>
          </a:prstGeom>
          <a:noFill/>
        </p:spPr>
        <p:txBody>
          <a:bodyPr wrap="square" rtlCol="0">
            <a:spAutoFit/>
          </a:bodyPr>
          <a:lstStyle/>
          <a:p>
            <a:r>
              <a:rPr lang="en-GB" sz="2800" b="1" dirty="0" smtClean="0">
                <a:solidFill>
                  <a:schemeClr val="accent1"/>
                </a:solidFill>
                <a:latin typeface="Lucida Sans" pitchFamily="34" charset="0"/>
              </a:rPr>
              <a:t>NREL</a:t>
            </a:r>
          </a:p>
          <a:p>
            <a:r>
              <a:rPr lang="en-GB" sz="2800" b="1" dirty="0" smtClean="0">
                <a:solidFill>
                  <a:schemeClr val="accent1"/>
                </a:solidFill>
                <a:latin typeface="Lucida Sans" pitchFamily="34" charset="0"/>
              </a:rPr>
              <a:t>National  Renewable  Energy Laboratory</a:t>
            </a:r>
            <a:endParaRPr lang="en-GB" sz="2800" b="1" dirty="0">
              <a:solidFill>
                <a:schemeClr val="accent1"/>
              </a:solidFill>
              <a:latin typeface="Lucida Sans"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down)">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28604"/>
            <a:ext cx="2605078" cy="1071570"/>
          </a:xfrm>
        </p:spPr>
        <p:txBody>
          <a:bodyPr>
            <a:noAutofit/>
          </a:bodyPr>
          <a:lstStyle/>
          <a:p>
            <a:pPr algn="ctr"/>
            <a:r>
              <a:rPr lang="en-GB" sz="3200" b="1" dirty="0" smtClean="0">
                <a:solidFill>
                  <a:schemeClr val="accent1"/>
                </a:solidFill>
                <a:effectLst/>
                <a:latin typeface="Lucida Sans" pitchFamily="34" charset="0"/>
              </a:rPr>
              <a:t>What are Algae?</a:t>
            </a:r>
            <a:endParaRPr lang="en-GB" sz="3200" b="1" dirty="0">
              <a:solidFill>
                <a:schemeClr val="accent1"/>
              </a:solidFill>
              <a:effectLst/>
              <a:latin typeface="Lucida Sans" pitchFamily="34" charset="0"/>
            </a:endParaRPr>
          </a:p>
        </p:txBody>
      </p:sp>
      <p:pic>
        <p:nvPicPr>
          <p:cNvPr id="7" name="Picture Placeholder 6"/>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rot="420000">
            <a:off x="3950288" y="1682682"/>
            <a:ext cx="4617720" cy="3078480"/>
          </a:xfrm>
        </p:spPr>
      </p:pic>
      <p:sp>
        <p:nvSpPr>
          <p:cNvPr id="3" name="Content Placeholder 2"/>
          <p:cNvSpPr>
            <a:spLocks noGrp="1"/>
          </p:cNvSpPr>
          <p:nvPr>
            <p:ph type="body" sz="half" idx="2"/>
          </p:nvPr>
        </p:nvSpPr>
        <p:spPr>
          <a:xfrm>
            <a:off x="714348" y="1714488"/>
            <a:ext cx="2921548" cy="4071966"/>
          </a:xfrm>
        </p:spPr>
        <p:txBody>
          <a:bodyPr>
            <a:noAutofit/>
          </a:bodyPr>
          <a:lstStyle/>
          <a:p>
            <a:pPr algn="l">
              <a:buFont typeface="Arial" pitchFamily="34" charset="0"/>
              <a:buChar char="•"/>
            </a:pPr>
            <a:r>
              <a:rPr lang="en-GB" sz="2200" dirty="0" smtClean="0">
                <a:solidFill>
                  <a:schemeClr val="tx1"/>
                </a:solidFill>
                <a:latin typeface="Lucida Sans" pitchFamily="34" charset="0"/>
              </a:rPr>
              <a:t>Algae are a diverse range of aquatic ‘plants’ ranging from unicellular to multi-cellular forms and generally possess chlorophyll, but without true stems, roots and leaves</a:t>
            </a:r>
          </a:p>
          <a:p>
            <a:pPr algn="l">
              <a:buFont typeface="Arial" pitchFamily="34" charset="0"/>
              <a:buChar char="•"/>
            </a:pPr>
            <a:r>
              <a:rPr lang="en-GB" sz="2200" dirty="0" smtClean="0">
                <a:solidFill>
                  <a:schemeClr val="tx1"/>
                </a:solidFill>
                <a:latin typeface="Lucida Sans" pitchFamily="34" charset="0"/>
              </a:rPr>
              <a:t>Seaweed – Pond Scum</a:t>
            </a:r>
            <a:endParaRPr lang="en-GB" sz="2200" dirty="0">
              <a:solidFill>
                <a:schemeClr val="tx1"/>
              </a:solidFill>
              <a:latin typeface="Lucida Sans"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704088"/>
            <a:ext cx="8643998" cy="1143000"/>
          </a:xfrm>
        </p:spPr>
        <p:txBody>
          <a:bodyPr>
            <a:noAutofit/>
          </a:bodyPr>
          <a:lstStyle/>
          <a:p>
            <a:pPr algn="ctr">
              <a:lnSpc>
                <a:spcPct val="100000"/>
              </a:lnSpc>
            </a:pP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t>
            </a:r>
            <a:br>
              <a:rPr lang="en-GB" dirty="0" smtClean="0"/>
            </a:br>
            <a:r>
              <a:rPr lang="en-GB" sz="5400" dirty="0" smtClean="0"/>
              <a:t> </a:t>
            </a:r>
            <a:r>
              <a:rPr lang="en-GB" sz="3600" b="1" dirty="0" smtClean="0">
                <a:effectLst/>
                <a:latin typeface="Lucida Sans" pitchFamily="34" charset="0"/>
              </a:rPr>
              <a:t>Algae can be divided by size into two groups</a:t>
            </a:r>
            <a:endParaRPr lang="en-GB" sz="3600" b="1" dirty="0">
              <a:effectLst/>
              <a:latin typeface="Lucida Sans" pitchFamily="34" charset="0"/>
            </a:endParaRPr>
          </a:p>
        </p:txBody>
      </p:sp>
      <p:sp>
        <p:nvSpPr>
          <p:cNvPr id="3" name="Content Placeholder 2"/>
          <p:cNvSpPr>
            <a:spLocks noGrp="1"/>
          </p:cNvSpPr>
          <p:nvPr>
            <p:ph idx="1"/>
          </p:nvPr>
        </p:nvSpPr>
        <p:spPr>
          <a:xfrm>
            <a:off x="467544" y="1988840"/>
            <a:ext cx="8229600" cy="4525963"/>
          </a:xfrm>
        </p:spPr>
        <p:txBody>
          <a:bodyPr>
            <a:normAutofit/>
          </a:bodyPr>
          <a:lstStyle/>
          <a:p>
            <a:pPr lvl="0"/>
            <a:r>
              <a:rPr lang="en-GB" sz="2800" dirty="0" smtClean="0">
                <a:solidFill>
                  <a:schemeClr val="tx1"/>
                </a:solidFill>
                <a:latin typeface="Lucida Sans" pitchFamily="34" charset="0"/>
              </a:rPr>
              <a:t>Macroalgae most commonly known as “seaweed” which can grow to considerable size.</a:t>
            </a:r>
          </a:p>
          <a:p>
            <a:r>
              <a:rPr lang="en-GB" sz="2800" dirty="0" smtClean="0">
                <a:solidFill>
                  <a:schemeClr val="tx1"/>
                </a:solidFill>
                <a:latin typeface="Lucida Sans" pitchFamily="34" charset="0"/>
              </a:rPr>
              <a:t>Microalgae as the name suggests are microscopic single cell organisms that exist individually, or in chains or groups. Their sizes range from a few micrometres (µm) to a few hundreds of micrometres.</a:t>
            </a:r>
          </a:p>
          <a:p>
            <a:endParaRPr lang="en-GB" sz="2800" dirty="0">
              <a:solidFill>
                <a:schemeClr val="tx1"/>
              </a:solidFill>
              <a:latin typeface="Lucida Sans" pitchFamily="34" charset="0"/>
            </a:endParaRPr>
          </a:p>
          <a:p>
            <a:endParaRPr lang="en-GB" sz="2800" dirty="0">
              <a:solidFill>
                <a:schemeClr val="tx1"/>
              </a:solidFill>
              <a:latin typeface="Lucida Sans"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8229600" cy="720080"/>
          </a:xfrm>
        </p:spPr>
        <p:txBody>
          <a:bodyPr anchor="ctr" anchorCtr="0">
            <a:normAutofit fontScale="90000"/>
          </a:bodyPr>
          <a:lstStyle/>
          <a:p>
            <a:pPr algn="ctr"/>
            <a:r>
              <a:rPr lang="en-GB" sz="4800" b="1" dirty="0" smtClean="0">
                <a:solidFill>
                  <a:schemeClr val="accent1"/>
                </a:solidFill>
                <a:effectLst/>
                <a:latin typeface="Lucida Sans" pitchFamily="34" charset="0"/>
              </a:rPr>
              <a:t>Algae on the Tree of Life</a:t>
            </a:r>
            <a:endParaRPr lang="en-GB" sz="4800" b="1" dirty="0">
              <a:solidFill>
                <a:schemeClr val="accent1"/>
              </a:solidFill>
              <a:effectLst/>
              <a:latin typeface="Lucida Sans" pitchFamily="34" charset="0"/>
            </a:endParaRP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59632" y="1484784"/>
            <a:ext cx="6601540" cy="438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539552" y="6164723"/>
            <a:ext cx="8136904" cy="307777"/>
          </a:xfrm>
          <a:prstGeom prst="rect">
            <a:avLst/>
          </a:prstGeom>
        </p:spPr>
        <p:txBody>
          <a:bodyPr wrap="square" anchor="ctr">
            <a:spAutoFit/>
          </a:bodyPr>
          <a:lstStyle/>
          <a:p>
            <a:pPr algn="ctr"/>
            <a:r>
              <a:rPr lang="en-GB" sz="1400" dirty="0">
                <a:latin typeface="Lucida Sans" pitchFamily="34" charset="0"/>
              </a:rPr>
              <a:t>SCHLARB-RIDLEY, B. 2011. Algal Research in the </a:t>
            </a:r>
            <a:r>
              <a:rPr lang="en-GB" sz="1400" dirty="0" smtClean="0">
                <a:latin typeface="Lucida Sans" pitchFamily="34" charset="0"/>
              </a:rPr>
              <a:t>UK. </a:t>
            </a:r>
            <a:r>
              <a:rPr lang="en-GB" sz="1400" dirty="0">
                <a:latin typeface="Lucida Sans" pitchFamily="34" charset="0"/>
              </a:rPr>
              <a:t>A Report for </a:t>
            </a:r>
            <a:r>
              <a:rPr lang="en-GB" sz="1400" dirty="0" smtClean="0">
                <a:latin typeface="Lucida Sans" pitchFamily="34" charset="0"/>
              </a:rPr>
              <a:t>BBSRC</a:t>
            </a:r>
            <a:r>
              <a:rPr lang="en-GB" sz="1400" dirty="0">
                <a:latin typeface="Lucida Sans" pitchFamily="34" charset="0"/>
              </a:rPr>
              <a:t>.</a:t>
            </a:r>
          </a:p>
        </p:txBody>
      </p:sp>
    </p:spTree>
    <p:extLst>
      <p:ext uri="{BB962C8B-B14F-4D97-AF65-F5344CB8AC3E}">
        <p14:creationId xmlns:p14="http://schemas.microsoft.com/office/powerpoint/2010/main" val="9142658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normAutofit fontScale="90000"/>
          </a:bodyPr>
          <a:lstStyle/>
          <a:p>
            <a:r>
              <a:rPr lang="en-GB" dirty="0" smtClean="0"/>
              <a:t/>
            </a:r>
            <a:br>
              <a:rPr lang="en-GB" dirty="0" smtClean="0"/>
            </a:br>
            <a:r>
              <a:rPr lang="en-GB" dirty="0" smtClean="0"/>
              <a:t/>
            </a:r>
            <a:br>
              <a:rPr lang="en-GB" dirty="0" smtClean="0"/>
            </a:br>
            <a:endParaRPr lang="en-GB" dirty="0"/>
          </a:p>
        </p:txBody>
      </p:sp>
      <p:sp>
        <p:nvSpPr>
          <p:cNvPr id="3" name="Content Placeholder 2"/>
          <p:cNvSpPr>
            <a:spLocks noGrp="1"/>
          </p:cNvSpPr>
          <p:nvPr>
            <p:ph idx="1"/>
          </p:nvPr>
        </p:nvSpPr>
        <p:spPr/>
        <p:txBody>
          <a:bodyPr>
            <a:normAutofit lnSpcReduction="10000"/>
          </a:bodyPr>
          <a:lstStyle/>
          <a:p>
            <a:r>
              <a:rPr lang="en-GB" dirty="0" smtClean="0">
                <a:solidFill>
                  <a:schemeClr val="tx1"/>
                </a:solidFill>
                <a:latin typeface="Lucida Sans" pitchFamily="34" charset="0"/>
              </a:rPr>
              <a:t>Microalgae are a large and successful group of organisms, which flourish in the sea and fresh-water and naturally occurrence in virtually all water bodies.</a:t>
            </a:r>
          </a:p>
          <a:p>
            <a:r>
              <a:rPr lang="en-GB" dirty="0" smtClean="0">
                <a:solidFill>
                  <a:schemeClr val="tx1"/>
                </a:solidFill>
                <a:latin typeface="Lucida Sans" pitchFamily="34" charset="0"/>
              </a:rPr>
              <a:t>Microalgae are the most primitive form of “plants” with most contain green chlorophyll, and use photosynthesis to convert energy from the sun.</a:t>
            </a:r>
          </a:p>
          <a:p>
            <a:r>
              <a:rPr lang="en-GB" dirty="0" smtClean="0">
                <a:solidFill>
                  <a:schemeClr val="tx1"/>
                </a:solidFill>
                <a:latin typeface="Lucida Sans" pitchFamily="34" charset="0"/>
              </a:rPr>
              <a:t>Single cell organisms that exist individually, or in chains or groups. Their sizes range from a few micrometers (µm) to a few hundreds of micrometers.</a:t>
            </a:r>
          </a:p>
          <a:p>
            <a:r>
              <a:rPr lang="en-GB" dirty="0" smtClean="0">
                <a:solidFill>
                  <a:schemeClr val="tx1"/>
                </a:solidFill>
                <a:latin typeface="Lucida Sans" pitchFamily="34" charset="0"/>
              </a:rPr>
              <a:t>They are the base of the aquatic food chain.</a:t>
            </a:r>
          </a:p>
          <a:p>
            <a:pPr>
              <a:buNone/>
            </a:pPr>
            <a:endParaRPr lang="en-GB" dirty="0"/>
          </a:p>
        </p:txBody>
      </p:sp>
      <p:sp>
        <p:nvSpPr>
          <p:cNvPr id="6" name="Title 1"/>
          <p:cNvSpPr txBox="1">
            <a:spLocks/>
          </p:cNvSpPr>
          <p:nvPr/>
        </p:nvSpPr>
        <p:spPr>
          <a:xfrm>
            <a:off x="539552" y="321447"/>
            <a:ext cx="8229600" cy="928694"/>
          </a:xfrm>
          <a:prstGeom prst="rect">
            <a:avLst/>
          </a:prstGeom>
        </p:spPr>
        <p:txBody>
          <a:bodyPr vert="horz" lIns="0" rIns="0" bIns="0" anchor="b">
            <a:normAutofit fontScale="2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5000" b="0" i="0" u="none" strike="noStrike" kern="1200" cap="none" spc="0" normalizeH="0" baseline="0" noProof="0" dirty="0" smtClean="0">
                <a:ln>
                  <a:noFill/>
                </a:ln>
                <a:solidFill>
                  <a:schemeClr val="tx2"/>
                </a:solidFill>
                <a:effectLst/>
                <a:uLnTx/>
                <a:uFillTx/>
                <a:latin typeface="+mj-lt"/>
                <a:ea typeface="+mj-ea"/>
                <a:cs typeface="+mj-cs"/>
              </a:rPr>
              <a:t/>
            </a:r>
            <a:br>
              <a:rPr kumimoji="0" lang="en-GB" sz="5000" b="0" i="0" u="none" strike="noStrike" kern="1200" cap="none" spc="0" normalizeH="0" baseline="0" noProof="0" dirty="0" smtClean="0">
                <a:ln>
                  <a:noFill/>
                </a:ln>
                <a:solidFill>
                  <a:schemeClr val="tx2"/>
                </a:solidFill>
                <a:effectLst/>
                <a:uLnTx/>
                <a:uFillTx/>
                <a:latin typeface="+mj-lt"/>
                <a:ea typeface="+mj-ea"/>
                <a:cs typeface="+mj-cs"/>
              </a:rPr>
            </a:br>
            <a:r>
              <a:rPr kumimoji="0" lang="en-GB" sz="21600" i="0" u="none" strike="noStrike" kern="1200" cap="none" spc="0" normalizeH="0" baseline="0" noProof="0" dirty="0" smtClean="0">
                <a:ln>
                  <a:noFill/>
                </a:ln>
                <a:solidFill>
                  <a:schemeClr val="accent1"/>
                </a:solidFill>
                <a:effectLst/>
                <a:uLnTx/>
                <a:uFillTx/>
                <a:latin typeface="Lucida Sans" pitchFamily="34" charset="0"/>
                <a:ea typeface="+mj-ea"/>
                <a:cs typeface="+mj-cs"/>
              </a:rPr>
              <a:t>What are microalgae?</a:t>
            </a:r>
            <a:r>
              <a:rPr kumimoji="0" lang="en-GB" sz="5000" i="0" u="none" strike="noStrike" kern="1200" cap="none" spc="0" normalizeH="0" baseline="0" noProof="0" dirty="0" smtClean="0">
                <a:ln>
                  <a:noFill/>
                </a:ln>
                <a:solidFill>
                  <a:schemeClr val="accent1"/>
                </a:solidFill>
                <a:effectLst/>
                <a:uLnTx/>
                <a:uFillTx/>
                <a:latin typeface="Lucida Sans" pitchFamily="34" charset="0"/>
                <a:ea typeface="+mj-ea"/>
                <a:cs typeface="+mj-cs"/>
              </a:rPr>
              <a:t/>
            </a:r>
            <a:br>
              <a:rPr kumimoji="0" lang="en-GB" sz="5000" i="0" u="none" strike="noStrike" kern="1200" cap="none" spc="0" normalizeH="0" baseline="0" noProof="0" dirty="0" smtClean="0">
                <a:ln>
                  <a:noFill/>
                </a:ln>
                <a:solidFill>
                  <a:schemeClr val="accent1"/>
                </a:solidFill>
                <a:effectLst/>
                <a:uLnTx/>
                <a:uFillTx/>
                <a:latin typeface="Lucida Sans" pitchFamily="34" charset="0"/>
                <a:ea typeface="+mj-ea"/>
                <a:cs typeface="+mj-cs"/>
              </a:rPr>
            </a:br>
            <a:endParaRPr kumimoji="0" lang="en-GB" sz="5000" i="0" u="none" strike="noStrike" kern="1200" cap="none" spc="0" normalizeH="0" baseline="0" noProof="0" dirty="0">
              <a:ln>
                <a:noFill/>
              </a:ln>
              <a:solidFill>
                <a:schemeClr val="accent1"/>
              </a:solidFill>
              <a:effectLst/>
              <a:uLnTx/>
              <a:uFillTx/>
              <a:latin typeface="Lucida Sans" pitchFamily="34" charset="0"/>
              <a:ea typeface="+mj-ea"/>
              <a:cs typeface="+mj-cs"/>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64"/>
            <a:ext cx="8229600" cy="720080"/>
          </a:xfrm>
        </p:spPr>
        <p:txBody>
          <a:bodyPr/>
          <a:lstStyle/>
          <a:p>
            <a:pPr>
              <a:lnSpc>
                <a:spcPct val="100000"/>
              </a:lnSpc>
            </a:pPr>
            <a:r>
              <a:rPr lang="en-GB" sz="3600" b="1" dirty="0" smtClean="0">
                <a:solidFill>
                  <a:schemeClr val="accent1"/>
                </a:solidFill>
                <a:effectLst/>
                <a:latin typeface="Lucida Sans" pitchFamily="34" charset="0"/>
              </a:rPr>
              <a:t>Microalgae are efficient plants</a:t>
            </a:r>
            <a:endParaRPr lang="en-GB" sz="3600" b="1" dirty="0">
              <a:solidFill>
                <a:schemeClr val="accent1"/>
              </a:solidFill>
              <a:effectLst/>
              <a:latin typeface="Lucida Sans" pitchFamily="34" charset="0"/>
            </a:endParaRPr>
          </a:p>
        </p:txBody>
      </p:sp>
      <p:sp>
        <p:nvSpPr>
          <p:cNvPr id="3" name="Content Placeholder 2"/>
          <p:cNvSpPr>
            <a:spLocks noGrp="1"/>
          </p:cNvSpPr>
          <p:nvPr>
            <p:ph idx="1"/>
          </p:nvPr>
        </p:nvSpPr>
        <p:spPr/>
        <p:txBody>
          <a:bodyPr/>
          <a:lstStyle/>
          <a:p>
            <a:r>
              <a:rPr lang="en-GB" sz="2800" dirty="0" smtClean="0">
                <a:solidFill>
                  <a:schemeClr val="tx1"/>
                </a:solidFill>
                <a:latin typeface="Lucida Sans" pitchFamily="34" charset="0"/>
              </a:rPr>
              <a:t>Microalgae are the most primitive form of plants. While the mechanism of photosynthesis in microalgae is similar to that of higher plants, they are generally more efficient converters of solar energy because of their simple cellular structure.</a:t>
            </a:r>
          </a:p>
          <a:p>
            <a:r>
              <a:rPr lang="en-GB" sz="2800" dirty="0" smtClean="0">
                <a:solidFill>
                  <a:schemeClr val="tx1"/>
                </a:solidFill>
                <a:latin typeface="Lucida Sans" pitchFamily="34" charset="0"/>
              </a:rPr>
              <a:t>The cells grow in aqueous suspension and therefore have more efficient access to water, CO2, and other nutrients</a:t>
            </a:r>
            <a:endParaRPr lang="en-GB" dirty="0">
              <a:solidFill>
                <a:schemeClr val="tx1"/>
              </a:solidFill>
              <a:latin typeface="Lucida Sans"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229600" cy="792088"/>
          </a:xfrm>
        </p:spPr>
        <p:txBody>
          <a:bodyPr/>
          <a:lstStyle/>
          <a:p>
            <a:pPr algn="ctr">
              <a:lnSpc>
                <a:spcPct val="100000"/>
              </a:lnSpc>
            </a:pPr>
            <a:r>
              <a:rPr lang="en-GB" sz="4400" b="1" dirty="0" smtClean="0">
                <a:solidFill>
                  <a:schemeClr val="accent1"/>
                </a:solidFill>
                <a:effectLst/>
                <a:latin typeface="Lucida Sans" pitchFamily="34" charset="0"/>
              </a:rPr>
              <a:t>Are Microalgae Important ?</a:t>
            </a:r>
            <a:endParaRPr lang="en-GB" sz="4400" b="1" dirty="0">
              <a:solidFill>
                <a:schemeClr val="accent1"/>
              </a:solidFill>
              <a:effectLst/>
              <a:latin typeface="Lucida Sans" pitchFamily="34" charset="0"/>
            </a:endParaRPr>
          </a:p>
        </p:txBody>
      </p:sp>
      <p:sp>
        <p:nvSpPr>
          <p:cNvPr id="3" name="Content Placeholder 2"/>
          <p:cNvSpPr>
            <a:spLocks noGrp="1"/>
          </p:cNvSpPr>
          <p:nvPr>
            <p:ph idx="1"/>
          </p:nvPr>
        </p:nvSpPr>
        <p:spPr/>
        <p:txBody>
          <a:bodyPr/>
          <a:lstStyle/>
          <a:p>
            <a:r>
              <a:rPr lang="en-GB" dirty="0" smtClean="0">
                <a:solidFill>
                  <a:schemeClr val="tx1"/>
                </a:solidFill>
                <a:latin typeface="Lucida Sans" pitchFamily="34" charset="0"/>
              </a:rPr>
              <a:t>Microalgae are responsible for over 50% of primary photosynthetic productivity on earth</a:t>
            </a:r>
          </a:p>
          <a:p>
            <a:r>
              <a:rPr lang="en-GB" dirty="0" smtClean="0">
                <a:solidFill>
                  <a:schemeClr val="tx1"/>
                </a:solidFill>
                <a:latin typeface="Lucida Sans" pitchFamily="34" charset="0"/>
              </a:rPr>
              <a:t>Producing 50% of the oxygen. Try breathing alternate hours!</a:t>
            </a:r>
          </a:p>
          <a:p>
            <a:r>
              <a:rPr lang="en-GB" dirty="0" smtClean="0">
                <a:solidFill>
                  <a:schemeClr val="tx1"/>
                </a:solidFill>
                <a:latin typeface="Lucida Sans" pitchFamily="34" charset="0"/>
              </a:rPr>
              <a:t>They budding sunlight factories for a wide range of potentially useful products, but as yet are barely used commercially</a:t>
            </a:r>
          </a:p>
          <a:p>
            <a:r>
              <a:rPr lang="en-GB" dirty="0" smtClean="0">
                <a:solidFill>
                  <a:schemeClr val="tx1"/>
                </a:solidFill>
                <a:latin typeface="Lucida Sans" pitchFamily="34" charset="0"/>
              </a:rPr>
              <a:t>They produced the oil that we are using today.</a:t>
            </a:r>
          </a:p>
          <a:p>
            <a:pPr>
              <a:buNone/>
            </a:pPr>
            <a:endParaRPr lang="en-GB"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rot="420000">
            <a:off x="3451272" y="1683239"/>
            <a:ext cx="4617720" cy="2929302"/>
          </a:xfrm>
        </p:spPr>
      </p:pic>
      <p:sp>
        <p:nvSpPr>
          <p:cNvPr id="3" name="Content Placeholder 2"/>
          <p:cNvSpPr>
            <a:spLocks noGrp="1"/>
          </p:cNvSpPr>
          <p:nvPr>
            <p:ph type="body" sz="half" idx="2"/>
          </p:nvPr>
        </p:nvSpPr>
        <p:spPr>
          <a:xfrm>
            <a:off x="714348" y="1412776"/>
            <a:ext cx="2209800" cy="4373678"/>
          </a:xfrm>
        </p:spPr>
        <p:txBody>
          <a:bodyPr>
            <a:normAutofit lnSpcReduction="10000"/>
          </a:bodyPr>
          <a:lstStyle/>
          <a:p>
            <a:pPr algn="l"/>
            <a:r>
              <a:rPr lang="en-GB" sz="2000" dirty="0">
                <a:solidFill>
                  <a:schemeClr val="tx1"/>
                </a:solidFill>
                <a:latin typeface="Lucida Sans" pitchFamily="34" charset="0"/>
              </a:rPr>
              <a:t>In spite of some popular misconceptions, oil doesn't come from dead dinosaurs.</a:t>
            </a:r>
          </a:p>
          <a:p>
            <a:pPr algn="l"/>
            <a:endParaRPr lang="en-GB" sz="2000" dirty="0">
              <a:solidFill>
                <a:schemeClr val="tx1"/>
              </a:solidFill>
              <a:latin typeface="Lucida Sans" pitchFamily="34" charset="0"/>
            </a:endParaRPr>
          </a:p>
          <a:p>
            <a:pPr algn="l"/>
            <a:r>
              <a:rPr lang="en-GB" sz="2000" dirty="0" smtClean="0">
                <a:solidFill>
                  <a:schemeClr val="tx1"/>
                </a:solidFill>
                <a:latin typeface="Lucida Sans" pitchFamily="34" charset="0"/>
              </a:rPr>
              <a:t>Most </a:t>
            </a:r>
            <a:r>
              <a:rPr lang="en-GB" sz="2000" dirty="0">
                <a:solidFill>
                  <a:schemeClr val="tx1"/>
                </a:solidFill>
                <a:latin typeface="Lucida Sans" pitchFamily="34" charset="0"/>
              </a:rPr>
              <a:t>scientists agree that oil was </a:t>
            </a:r>
          </a:p>
          <a:p>
            <a:pPr algn="l"/>
            <a:r>
              <a:rPr lang="en-GB" sz="2000" dirty="0">
                <a:solidFill>
                  <a:schemeClr val="tx1"/>
                </a:solidFill>
                <a:latin typeface="Lucida Sans" pitchFamily="34" charset="0"/>
              </a:rPr>
              <a:t>derived from dead bodies microalgae over the millennia</a:t>
            </a:r>
          </a:p>
          <a:p>
            <a:pPr algn="l"/>
            <a:endParaRPr lang="en-GB" sz="2000" dirty="0">
              <a:latin typeface="Lucida Sans" pitchFamily="34" charset="0"/>
            </a:endParaRPr>
          </a:p>
        </p:txBody>
      </p:sp>
      <p:sp>
        <p:nvSpPr>
          <p:cNvPr id="4" name="Title 3"/>
          <p:cNvSpPr>
            <a:spLocks noGrp="1"/>
          </p:cNvSpPr>
          <p:nvPr>
            <p:ph type="title"/>
          </p:nvPr>
        </p:nvSpPr>
        <p:spPr>
          <a:xfrm>
            <a:off x="1547664" y="188640"/>
            <a:ext cx="5711824" cy="1152128"/>
          </a:xfrm>
        </p:spPr>
        <p:txBody>
          <a:bodyPr/>
          <a:lstStyle/>
          <a:p>
            <a:r>
              <a:rPr lang="en-GB" sz="3600" b="1" dirty="0" smtClean="0">
                <a:effectLst/>
                <a:latin typeface="Lucida Sans" pitchFamily="34" charset="0"/>
              </a:rPr>
              <a:t>Oil </a:t>
            </a:r>
            <a:r>
              <a:rPr lang="en-GB" sz="3600" b="1" dirty="0">
                <a:effectLst/>
                <a:latin typeface="Lucida Sans" pitchFamily="34" charset="0"/>
              </a:rPr>
              <a:t>doesn't come from dead dinosaurs</a:t>
            </a:r>
          </a:p>
        </p:txBody>
      </p:sp>
      <p:sp>
        <p:nvSpPr>
          <p:cNvPr id="5" name="TextBox 4"/>
          <p:cNvSpPr txBox="1"/>
          <p:nvPr/>
        </p:nvSpPr>
        <p:spPr>
          <a:xfrm rot="400461">
            <a:off x="3897160" y="4306391"/>
            <a:ext cx="3960440" cy="246221"/>
          </a:xfrm>
          <a:prstGeom prst="rect">
            <a:avLst/>
          </a:prstGeom>
          <a:noFill/>
          <a:scene3d>
            <a:camera prst="orthographicFront">
              <a:rot lat="0" lon="21594000" rev="0"/>
            </a:camera>
            <a:lightRig rig="threePt" dir="t"/>
          </a:scene3d>
        </p:spPr>
        <p:txBody>
          <a:bodyPr wrap="square" rtlCol="0">
            <a:spAutoFit/>
          </a:bodyPr>
          <a:lstStyle/>
          <a:p>
            <a:pPr algn="r"/>
            <a:r>
              <a:rPr lang="en-GB" sz="1000" dirty="0">
                <a:solidFill>
                  <a:schemeClr val="bg1"/>
                </a:solidFill>
                <a:latin typeface="Lucida Sans" pitchFamily="34" charset="0"/>
              </a:rPr>
              <a:t>Courtesy of Cognis Australia Pty Ltd</a:t>
            </a:r>
          </a:p>
        </p:txBody>
      </p:sp>
      <p:sp>
        <p:nvSpPr>
          <p:cNvPr id="6" name="TextBox 5"/>
          <p:cNvSpPr txBox="1"/>
          <p:nvPr/>
        </p:nvSpPr>
        <p:spPr>
          <a:xfrm rot="413085">
            <a:off x="3786520" y="1607892"/>
            <a:ext cx="2076209" cy="369332"/>
          </a:xfrm>
          <a:prstGeom prst="rect">
            <a:avLst/>
          </a:prstGeom>
          <a:noFill/>
        </p:spPr>
        <p:txBody>
          <a:bodyPr wrap="none" rtlCol="0">
            <a:spAutoFit/>
          </a:bodyPr>
          <a:lstStyle/>
          <a:p>
            <a:r>
              <a:rPr lang="en-GB" i="1" dirty="0">
                <a:solidFill>
                  <a:schemeClr val="bg1"/>
                </a:solidFill>
                <a:latin typeface="Lucida Sans" pitchFamily="34" charset="0"/>
              </a:rPr>
              <a:t>Dunaliella Salina</a:t>
            </a:r>
          </a:p>
        </p:txBody>
      </p:sp>
    </p:spTree>
    <p:extLst>
      <p:ext uri="{BB962C8B-B14F-4D97-AF65-F5344CB8AC3E}">
        <p14:creationId xmlns:p14="http://schemas.microsoft.com/office/powerpoint/2010/main" val="21307546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b="1" dirty="0" smtClean="0">
                <a:solidFill>
                  <a:schemeClr val="accent1"/>
                </a:solidFill>
                <a:effectLst/>
                <a:latin typeface="Lucida Sans" pitchFamily="34" charset="0"/>
              </a:rPr>
              <a:t>The typical algae bloom along the western coast of Ireland</a:t>
            </a:r>
            <a:endParaRPr lang="en-GB" b="1" dirty="0">
              <a:solidFill>
                <a:schemeClr val="accent1"/>
              </a:solidFill>
              <a:effectLst/>
              <a:latin typeface="Lucida Sans" pitchFamily="34" charset="0"/>
            </a:endParaRPr>
          </a:p>
        </p:txBody>
      </p:sp>
      <p:pic>
        <p:nvPicPr>
          <p:cNvPr id="8" name="Picture Placeholder 7" descr="untitled.bmp"/>
          <p:cNvPicPr>
            <a:picLocks noGrp="1" noChangeAspect="1"/>
          </p:cNvPicPr>
          <p:nvPr>
            <p:ph type="pic" idx="1"/>
          </p:nvPr>
        </p:nvPicPr>
        <p:blipFill>
          <a:blip r:embed="rId2" cstate="print"/>
          <a:srcRect t="7442" b="7442"/>
          <a:stretch>
            <a:fillRect/>
          </a:stretch>
        </p:blipFill>
        <p:spPr>
          <a:xfrm rot="420000">
            <a:off x="4002293" y="1679500"/>
            <a:ext cx="4617720" cy="3931920"/>
          </a:xfrm>
        </p:spPr>
      </p:pic>
      <p:sp>
        <p:nvSpPr>
          <p:cNvPr id="7" name="Text Placeholder 6"/>
          <p:cNvSpPr>
            <a:spLocks noGrp="1"/>
          </p:cNvSpPr>
          <p:nvPr>
            <p:ph type="body" sz="half" idx="2"/>
          </p:nvPr>
        </p:nvSpPr>
        <p:spPr>
          <a:xfrm>
            <a:off x="827584" y="1628800"/>
            <a:ext cx="2664296" cy="4104456"/>
          </a:xfrm>
        </p:spPr>
        <p:txBody>
          <a:bodyPr>
            <a:normAutofit/>
          </a:bodyPr>
          <a:lstStyle/>
          <a:p>
            <a:pPr algn="l"/>
            <a:r>
              <a:rPr lang="en-GB" dirty="0" smtClean="0">
                <a:solidFill>
                  <a:schemeClr val="tx1"/>
                </a:solidFill>
                <a:latin typeface="Lucida Sans" pitchFamily="34" charset="0"/>
              </a:rPr>
              <a:t>Observed on June 01 , 2008, by MERIS (Medium Resolution Imaging Spectrometer) on board of the European satellite ENVISAT.</a:t>
            </a:r>
          </a:p>
          <a:p>
            <a:pPr algn="l"/>
            <a:r>
              <a:rPr lang="en-GB" dirty="0" smtClean="0">
                <a:solidFill>
                  <a:schemeClr val="tx1"/>
                </a:solidFill>
                <a:latin typeface="Lucida Sans" pitchFamily="34" charset="0"/>
              </a:rPr>
              <a:t>When phytoplankton population increases under favourite conditions the  surface water gets coloured from brown to green and light-blue. </a:t>
            </a:r>
          </a:p>
          <a:p>
            <a:pPr algn="l"/>
            <a:endParaRPr lang="en-GB" dirty="0" smtClean="0">
              <a:solidFill>
                <a:schemeClr val="tx1"/>
              </a:solidFill>
              <a:latin typeface="Lucida Sans" pitchFamily="34" charset="0"/>
            </a:endParaRPr>
          </a:p>
          <a:p>
            <a:pPr algn="l"/>
            <a:r>
              <a:rPr lang="en-GB" sz="700" dirty="0" smtClean="0">
                <a:solidFill>
                  <a:schemeClr val="tx1"/>
                </a:solidFill>
                <a:latin typeface="Lucida Sans" pitchFamily="34" charset="0"/>
              </a:rPr>
              <a:t>Source the World Data Centre for Remote Sensing of the Atmosphere (WDC-RSAT) </a:t>
            </a:r>
            <a:endParaRPr lang="en-GB" sz="700" dirty="0">
              <a:solidFill>
                <a:schemeClr val="tx1"/>
              </a:solidFill>
              <a:latin typeface="Lucida Sans"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b="1" dirty="0" smtClean="0">
                <a:solidFill>
                  <a:schemeClr val="accent1"/>
                </a:solidFill>
                <a:effectLst/>
                <a:latin typeface="Lucida Sans" pitchFamily="34" charset="0"/>
              </a:rPr>
              <a:t>Grow in wide range of light</a:t>
            </a:r>
            <a:endParaRPr lang="en-GB" b="1" dirty="0">
              <a:solidFill>
                <a:schemeClr val="accent1"/>
              </a:solidFill>
              <a:effectLst/>
              <a:latin typeface="Lucida Sans" pitchFamily="34" charset="0"/>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43270" y="1988840"/>
            <a:ext cx="7866864" cy="3024336"/>
          </a:xfr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780696"/>
          </a:xfrm>
        </p:spPr>
        <p:txBody>
          <a:bodyPr>
            <a:noAutofit/>
          </a:bodyPr>
          <a:lstStyle/>
          <a:p>
            <a:pPr algn="ctr">
              <a:lnSpc>
                <a:spcPct val="100000"/>
              </a:lnSpc>
            </a:pPr>
            <a:r>
              <a:rPr lang="en-GB" sz="2400" b="1" dirty="0" smtClean="0">
                <a:solidFill>
                  <a:schemeClr val="accent1"/>
                </a:solidFill>
                <a:effectLst/>
                <a:latin typeface="Lucida Sans" pitchFamily="34" charset="0"/>
              </a:rPr>
              <a:t>Land not suitable for traditional land plant cultivation could be used for algal cultivation</a:t>
            </a:r>
            <a:endParaRPr lang="en-GB" sz="2400" b="1" dirty="0">
              <a:solidFill>
                <a:schemeClr val="accent1"/>
              </a:solidFill>
              <a:effectLst/>
              <a:latin typeface="Lucida Sans" pitchFamily="34" charset="0"/>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15616" y="1412776"/>
            <a:ext cx="6912768" cy="5312385"/>
          </a:xfrm>
        </p:spPr>
      </p:pic>
    </p:spTree>
    <p:extLst>
      <p:ext uri="{BB962C8B-B14F-4D97-AF65-F5344CB8AC3E}">
        <p14:creationId xmlns:p14="http://schemas.microsoft.com/office/powerpoint/2010/main" val="8118676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3" y="266700"/>
            <a:ext cx="8375848" cy="1434108"/>
          </a:xfrm>
        </p:spPr>
        <p:txBody>
          <a:bodyPr>
            <a:noAutofit/>
          </a:bodyPr>
          <a:lstStyle/>
          <a:p>
            <a:r>
              <a:rPr lang="en-GB" sz="4800" b="1" dirty="0" smtClean="0">
                <a:solidFill>
                  <a:schemeClr val="accent1"/>
                </a:solidFill>
                <a:effectLst/>
                <a:latin typeface="Lucida Sans" pitchFamily="34" charset="0"/>
              </a:rPr>
              <a:t>Can growth in salt, brackish or waste water</a:t>
            </a:r>
            <a:endParaRPr lang="en-GB" sz="4800" b="1" dirty="0">
              <a:solidFill>
                <a:schemeClr val="accent1"/>
              </a:solidFill>
              <a:effectLst/>
              <a:latin typeface="Lucida Sans" pitchFamily="34" charset="0"/>
            </a:endParaRPr>
          </a:p>
        </p:txBody>
      </p:sp>
      <p:sp>
        <p:nvSpPr>
          <p:cNvPr id="3" name="Text Placeholder 2"/>
          <p:cNvSpPr>
            <a:spLocks noGrp="1"/>
          </p:cNvSpPr>
          <p:nvPr>
            <p:ph type="body" sz="half" idx="2"/>
          </p:nvPr>
        </p:nvSpPr>
        <p:spPr>
          <a:xfrm>
            <a:off x="5907087" y="2060848"/>
            <a:ext cx="3008313" cy="4065315"/>
          </a:xfrm>
        </p:spPr>
        <p:txBody>
          <a:bodyPr>
            <a:normAutofit/>
          </a:bodyPr>
          <a:lstStyle/>
          <a:p>
            <a:r>
              <a:rPr lang="en-GB" sz="2400" dirty="0">
                <a:solidFill>
                  <a:schemeClr val="tx1"/>
                </a:solidFill>
                <a:latin typeface="Lucida Sans" pitchFamily="34" charset="0"/>
              </a:rPr>
              <a:t>Low levels of water are causing considerable problems for farmers, with crop yields being </a:t>
            </a:r>
            <a:r>
              <a:rPr lang="en-GB" sz="2400" dirty="0" smtClean="0">
                <a:solidFill>
                  <a:schemeClr val="tx1"/>
                </a:solidFill>
                <a:latin typeface="Lucida Sans" pitchFamily="34" charset="0"/>
              </a:rPr>
              <a:t>hit</a:t>
            </a:r>
          </a:p>
          <a:p>
            <a:r>
              <a:rPr lang="en-GB" sz="2400" dirty="0">
                <a:solidFill>
                  <a:schemeClr val="tx1"/>
                </a:solidFill>
                <a:latin typeface="Lucida Sans" pitchFamily="34" charset="0"/>
              </a:rPr>
              <a:t>BBC 10 June </a:t>
            </a:r>
            <a:r>
              <a:rPr lang="en-GB" sz="2400" dirty="0" smtClean="0">
                <a:solidFill>
                  <a:schemeClr val="tx1"/>
                </a:solidFill>
                <a:latin typeface="Lucida Sans" pitchFamily="34" charset="0"/>
              </a:rPr>
              <a:t>2011</a:t>
            </a:r>
          </a:p>
          <a:p>
            <a:r>
              <a:rPr lang="en-GB" sz="900" dirty="0">
                <a:solidFill>
                  <a:schemeClr val="tx1"/>
                </a:solidFill>
                <a:latin typeface="Lucida Sans" pitchFamily="34" charset="0"/>
              </a:rPr>
              <a:t>http://www.bbc.co.uk/news/uk-13722013</a:t>
            </a: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985154"/>
            <a:ext cx="3888432" cy="4190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58848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chemeClr val="accent1"/>
                </a:solidFill>
                <a:effectLst/>
                <a:latin typeface="Lucida Sans" pitchFamily="34" charset="0"/>
              </a:rPr>
              <a:t>Microalgae grow in Salt water</a:t>
            </a:r>
            <a:endParaRPr lang="en-GB" b="1" dirty="0">
              <a:solidFill>
                <a:schemeClr val="accent1"/>
              </a:solidFill>
              <a:effectLst/>
              <a:latin typeface="Lucida Sans" pitchFamily="34" charset="0"/>
            </a:endParaRPr>
          </a:p>
        </p:txBody>
      </p:sp>
      <p:sp>
        <p:nvSpPr>
          <p:cNvPr id="3" name="Content Placeholder 2"/>
          <p:cNvSpPr>
            <a:spLocks noGrp="1"/>
          </p:cNvSpPr>
          <p:nvPr>
            <p:ph idx="1"/>
          </p:nvPr>
        </p:nvSpPr>
        <p:spPr>
          <a:xfrm>
            <a:off x="467544" y="1844824"/>
            <a:ext cx="8229600" cy="4525963"/>
          </a:xfrm>
        </p:spPr>
        <p:txBody>
          <a:bodyPr/>
          <a:lstStyle/>
          <a:p>
            <a:pPr>
              <a:buNone/>
            </a:pPr>
            <a:r>
              <a:rPr lang="en-GB" dirty="0" smtClean="0">
                <a:solidFill>
                  <a:schemeClr val="tx1"/>
                </a:solidFill>
                <a:latin typeface="Lucida Sans" pitchFamily="34" charset="0"/>
              </a:rPr>
              <a:t>Microalgae grow in both salt and fresh water</a:t>
            </a:r>
          </a:p>
          <a:p>
            <a:pPr>
              <a:buNone/>
            </a:pPr>
            <a:r>
              <a:rPr lang="en-GB" dirty="0" smtClean="0">
                <a:solidFill>
                  <a:schemeClr val="tx1"/>
                </a:solidFill>
                <a:latin typeface="Lucida Sans" pitchFamily="34" charset="0"/>
              </a:rPr>
              <a:t>The culture of Salt water algae means</a:t>
            </a:r>
          </a:p>
          <a:p>
            <a:pPr>
              <a:buFont typeface="Arial" pitchFamily="34" charset="0"/>
              <a:buChar char="•"/>
            </a:pPr>
            <a:r>
              <a:rPr lang="en-GB" dirty="0" smtClean="0">
                <a:solidFill>
                  <a:schemeClr val="tx1"/>
                </a:solidFill>
                <a:latin typeface="Lucida Sans" pitchFamily="34" charset="0"/>
              </a:rPr>
              <a:t>No competition for limited fresh water</a:t>
            </a:r>
          </a:p>
          <a:p>
            <a:pPr>
              <a:buFont typeface="Arial" pitchFamily="34" charset="0"/>
              <a:buChar char="•"/>
            </a:pPr>
            <a:r>
              <a:rPr lang="en-GB" dirty="0" smtClean="0">
                <a:solidFill>
                  <a:schemeClr val="tx1"/>
                </a:solidFill>
                <a:latin typeface="Lucida Sans" pitchFamily="34" charset="0"/>
              </a:rPr>
              <a:t>Use of lower grade land </a:t>
            </a:r>
          </a:p>
          <a:p>
            <a:pPr>
              <a:buFont typeface="Arial" pitchFamily="34" charset="0"/>
              <a:buChar char="•"/>
            </a:pPr>
            <a:r>
              <a:rPr lang="en-GB" dirty="0" smtClean="0">
                <a:solidFill>
                  <a:schemeClr val="tx1"/>
                </a:solidFill>
                <a:latin typeface="Lucida Sans" pitchFamily="34" charset="0"/>
              </a:rPr>
              <a:t>Use of marsh estuary areas (close to salt water)</a:t>
            </a:r>
            <a:endParaRPr lang="en-GB" dirty="0">
              <a:solidFill>
                <a:schemeClr val="tx1"/>
              </a:solidFill>
              <a:latin typeface="Lucida Sans"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20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051520"/>
          </a:xfrm>
        </p:spPr>
        <p:txBody>
          <a:bodyPr/>
          <a:lstStyle/>
          <a:p>
            <a:pPr>
              <a:lnSpc>
                <a:spcPct val="100000"/>
              </a:lnSpc>
            </a:pPr>
            <a:r>
              <a:rPr lang="en-GB" sz="3200" b="1" dirty="0" smtClean="0">
                <a:solidFill>
                  <a:schemeClr val="accent1"/>
                </a:solidFill>
                <a:effectLst/>
                <a:latin typeface="Lucida Sans" pitchFamily="34" charset="0"/>
              </a:rPr>
              <a:t>Large amounts </a:t>
            </a:r>
            <a:r>
              <a:rPr lang="en-GB" sz="3200" b="1" dirty="0">
                <a:solidFill>
                  <a:schemeClr val="accent1"/>
                </a:solidFill>
                <a:effectLst/>
                <a:latin typeface="Lucida Sans" pitchFamily="34" charset="0"/>
              </a:rPr>
              <a:t>of </a:t>
            </a:r>
            <a:r>
              <a:rPr lang="en-GB" sz="3200" b="1" dirty="0" smtClean="0">
                <a:solidFill>
                  <a:schemeClr val="accent1"/>
                </a:solidFill>
                <a:effectLst/>
                <a:latin typeface="Lucida Sans" pitchFamily="34" charset="0"/>
              </a:rPr>
              <a:t>water are needed for microalgae biomass production</a:t>
            </a:r>
            <a:endParaRPr lang="en-GB" sz="3200" b="1" dirty="0">
              <a:solidFill>
                <a:schemeClr val="accent1"/>
              </a:solidFill>
              <a:effectLst/>
              <a:latin typeface="Lucida Sans" pitchFamily="34" charset="0"/>
            </a:endParaRPr>
          </a:p>
        </p:txBody>
      </p:sp>
      <p:pic>
        <p:nvPicPr>
          <p:cNvPr id="6" name="Content Placeholder 5"/>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644008" y="1628800"/>
            <a:ext cx="4038600" cy="2692400"/>
          </a:xfrm>
        </p:spPr>
      </p:pic>
      <p:sp>
        <p:nvSpPr>
          <p:cNvPr id="5" name="Content Placeholder 4"/>
          <p:cNvSpPr>
            <a:spLocks noGrp="1"/>
          </p:cNvSpPr>
          <p:nvPr>
            <p:ph sz="quarter" idx="13"/>
          </p:nvPr>
        </p:nvSpPr>
        <p:spPr>
          <a:xfrm>
            <a:off x="365760" y="1600200"/>
            <a:ext cx="4041648" cy="2692896"/>
          </a:xfrm>
        </p:spPr>
        <p:txBody>
          <a:bodyPr>
            <a:normAutofit/>
          </a:bodyPr>
          <a:lstStyle/>
          <a:p>
            <a:r>
              <a:rPr lang="en-GB" dirty="0" smtClean="0">
                <a:solidFill>
                  <a:schemeClr val="tx1"/>
                </a:solidFill>
                <a:latin typeface="Lucida Sans" pitchFamily="34" charset="0"/>
              </a:rPr>
              <a:t>Open systems Evaporative water loss</a:t>
            </a:r>
          </a:p>
          <a:p>
            <a:pPr marL="0" indent="0">
              <a:buNone/>
            </a:pPr>
            <a:r>
              <a:rPr lang="en-GB" sz="2000" dirty="0">
                <a:solidFill>
                  <a:schemeClr val="tx1"/>
                </a:solidFill>
                <a:latin typeface="Lucida Sans" pitchFamily="34" charset="0"/>
              </a:rPr>
              <a:t>NREL study 5.7 to 6.2 mm d</a:t>
            </a:r>
            <a:r>
              <a:rPr lang="en-GB" sz="2000" baseline="30000" dirty="0">
                <a:solidFill>
                  <a:schemeClr val="tx1"/>
                </a:solidFill>
                <a:latin typeface="Lucida Sans" pitchFamily="34" charset="0"/>
              </a:rPr>
              <a:t>-1</a:t>
            </a:r>
            <a:r>
              <a:rPr lang="en-GB" sz="2000" dirty="0">
                <a:solidFill>
                  <a:schemeClr val="tx1"/>
                </a:solidFill>
                <a:latin typeface="Lucida Sans" pitchFamily="34" charset="0"/>
              </a:rPr>
              <a:t> </a:t>
            </a:r>
            <a:endParaRPr lang="en-GB" sz="2000" dirty="0" smtClean="0">
              <a:solidFill>
                <a:schemeClr val="tx1"/>
              </a:solidFill>
              <a:latin typeface="Lucida Sans" pitchFamily="34" charset="0"/>
            </a:endParaRPr>
          </a:p>
          <a:p>
            <a:pPr marL="0" indent="0">
              <a:buNone/>
            </a:pPr>
            <a:endParaRPr lang="en-GB" sz="2000" dirty="0" smtClean="0">
              <a:solidFill>
                <a:schemeClr val="tx1"/>
              </a:solidFill>
              <a:latin typeface="Lucida Sans" pitchFamily="34" charset="0"/>
            </a:endParaRPr>
          </a:p>
          <a:p>
            <a:r>
              <a:rPr lang="en-GB" dirty="0" smtClean="0">
                <a:solidFill>
                  <a:schemeClr val="tx1"/>
                </a:solidFill>
                <a:latin typeface="Lucida Sans" pitchFamily="34" charset="0"/>
              </a:rPr>
              <a:t>Closed systems      </a:t>
            </a:r>
            <a:r>
              <a:rPr lang="en-GB" dirty="0" smtClean="0">
                <a:solidFill>
                  <a:schemeClr val="tx1"/>
                </a:solidFill>
                <a:latin typeface="Lucida Sans" pitchFamily="34" charset="0"/>
              </a:rPr>
              <a:t>Water </a:t>
            </a:r>
            <a:r>
              <a:rPr lang="en-GB" dirty="0" smtClean="0">
                <a:solidFill>
                  <a:schemeClr val="tx1"/>
                </a:solidFill>
                <a:latin typeface="Lucida Sans" pitchFamily="34" charset="0"/>
              </a:rPr>
              <a:t>for cooling</a:t>
            </a:r>
            <a:endParaRPr lang="en-GB" dirty="0">
              <a:solidFill>
                <a:schemeClr val="tx1"/>
              </a:solidFill>
              <a:latin typeface="Lucida Sans" pitchFamily="34" charset="0"/>
            </a:endParaRPr>
          </a:p>
        </p:txBody>
      </p:sp>
      <p:sp>
        <p:nvSpPr>
          <p:cNvPr id="7" name="Rectangle 6"/>
          <p:cNvSpPr/>
          <p:nvPr/>
        </p:nvSpPr>
        <p:spPr>
          <a:xfrm>
            <a:off x="539552" y="4509120"/>
            <a:ext cx="8208912" cy="1384995"/>
          </a:xfrm>
          <a:prstGeom prst="rect">
            <a:avLst/>
          </a:prstGeom>
        </p:spPr>
        <p:txBody>
          <a:bodyPr wrap="square">
            <a:spAutoFit/>
          </a:bodyPr>
          <a:lstStyle/>
          <a:p>
            <a:r>
              <a:rPr lang="en-GB" sz="2800" smtClean="0">
                <a:latin typeface="Lucida Sans" pitchFamily="34" charset="0"/>
              </a:rPr>
              <a:t>Evaporation from </a:t>
            </a:r>
            <a:r>
              <a:rPr lang="en-GB" sz="2800" dirty="0" smtClean="0">
                <a:latin typeface="Lucida Sans" pitchFamily="34" charset="0"/>
              </a:rPr>
              <a:t>open raceways growing microalgae can be the equivalent to 400 </a:t>
            </a:r>
            <a:r>
              <a:rPr lang="en-GB" sz="2800" dirty="0">
                <a:latin typeface="Lucida Sans" pitchFamily="34" charset="0"/>
              </a:rPr>
              <a:t>Kg of water </a:t>
            </a:r>
            <a:r>
              <a:rPr lang="en-GB" sz="2800" dirty="0" smtClean="0">
                <a:latin typeface="Lucida Sans" pitchFamily="34" charset="0"/>
              </a:rPr>
              <a:t>for </a:t>
            </a:r>
            <a:r>
              <a:rPr lang="en-GB" sz="2800" smtClean="0">
                <a:latin typeface="Lucida Sans" pitchFamily="34" charset="0"/>
              </a:rPr>
              <a:t>each kilogram of </a:t>
            </a:r>
            <a:r>
              <a:rPr lang="en-GB" sz="2800" dirty="0" smtClean="0">
                <a:latin typeface="Lucida Sans" pitchFamily="34" charset="0"/>
              </a:rPr>
              <a:t>biomass</a:t>
            </a:r>
            <a:r>
              <a:rPr lang="en-GB" sz="2800" dirty="0">
                <a:latin typeface="Lucida Sans" pitchFamily="34" charset="0"/>
              </a:rPr>
              <a:t> </a:t>
            </a:r>
            <a:r>
              <a:rPr lang="en-GB" sz="2800" dirty="0" smtClean="0">
                <a:latin typeface="Lucida Sans" pitchFamily="34" charset="0"/>
              </a:rPr>
              <a:t>produced </a:t>
            </a:r>
            <a:endParaRPr lang="en-GB" sz="2800" dirty="0">
              <a:latin typeface="Lucida Sans" pitchFamily="34" charset="0"/>
            </a:endParaRPr>
          </a:p>
        </p:txBody>
      </p:sp>
    </p:spTree>
    <p:extLst>
      <p:ext uri="{BB962C8B-B14F-4D97-AF65-F5344CB8AC3E}">
        <p14:creationId xmlns:p14="http://schemas.microsoft.com/office/powerpoint/2010/main" val="12298189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b="1" dirty="0" smtClean="0">
                <a:solidFill>
                  <a:schemeClr val="accent1"/>
                </a:solidFill>
                <a:effectLst/>
                <a:latin typeface="Lucida Sans" pitchFamily="34" charset="0"/>
              </a:rPr>
              <a:t>Microalgae “grow” Oil</a:t>
            </a:r>
            <a:endParaRPr lang="en-GB" b="1" dirty="0">
              <a:solidFill>
                <a:schemeClr val="accent1"/>
              </a:solidFill>
              <a:effectLst/>
              <a:latin typeface="Lucida Sans" pitchFamily="34" charset="0"/>
            </a:endParaRPr>
          </a:p>
        </p:txBody>
      </p:sp>
      <p:sp>
        <p:nvSpPr>
          <p:cNvPr id="6" name="Content Placeholder 5"/>
          <p:cNvSpPr>
            <a:spLocks noGrp="1"/>
          </p:cNvSpPr>
          <p:nvPr>
            <p:ph idx="1"/>
          </p:nvPr>
        </p:nvSpPr>
        <p:spPr>
          <a:xfrm>
            <a:off x="467544" y="1844824"/>
            <a:ext cx="8229600" cy="4525963"/>
          </a:xfrm>
        </p:spPr>
        <p:txBody>
          <a:bodyPr/>
          <a:lstStyle/>
          <a:p>
            <a:r>
              <a:rPr lang="en-GB" dirty="0" smtClean="0">
                <a:solidFill>
                  <a:schemeClr val="tx1"/>
                </a:solidFill>
                <a:latin typeface="Lucida Sans" pitchFamily="34" charset="0"/>
              </a:rPr>
              <a:t>Many microalgae that live in saline or freshwater environments), produce lipids as the primary storage molecule.</a:t>
            </a:r>
          </a:p>
          <a:p>
            <a:r>
              <a:rPr lang="en-GB" dirty="0" smtClean="0">
                <a:solidFill>
                  <a:schemeClr val="tx1"/>
                </a:solidFill>
                <a:latin typeface="Lucida Sans" pitchFamily="34" charset="0"/>
              </a:rPr>
              <a:t>Microalgae have been found to have very high oil contents. In some case above 70% </a:t>
            </a:r>
            <a:endParaRPr lang="en-GB" dirty="0">
              <a:solidFill>
                <a:schemeClr val="tx1"/>
              </a:solidFill>
              <a:latin typeface="Lucida Sans"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down)">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down)">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704088"/>
            <a:ext cx="8229600" cy="1367590"/>
          </a:xfrm>
        </p:spPr>
        <p:txBody>
          <a:bodyPr>
            <a:normAutofit fontScale="90000"/>
          </a:bodyPr>
          <a:lstStyle/>
          <a:p>
            <a:r>
              <a:rPr lang="en-GB" b="1" dirty="0" smtClean="0">
                <a:solidFill>
                  <a:schemeClr val="accent1"/>
                </a:solidFill>
                <a:effectLst/>
                <a:latin typeface="Lucida Sans" pitchFamily="34" charset="0"/>
              </a:rPr>
              <a:t>Examples lipid contents in algal species</a:t>
            </a:r>
          </a:p>
        </p:txBody>
      </p:sp>
      <p:sp>
        <p:nvSpPr>
          <p:cNvPr id="6" name="Rectangle 5"/>
          <p:cNvSpPr/>
          <p:nvPr/>
        </p:nvSpPr>
        <p:spPr>
          <a:xfrm>
            <a:off x="428596" y="2571744"/>
            <a:ext cx="8358246" cy="3046988"/>
          </a:xfrm>
          <a:prstGeom prst="rect">
            <a:avLst/>
          </a:prstGeom>
          <a:noFill/>
        </p:spPr>
        <p:txBody>
          <a:bodyPr wrap="square">
            <a:spAutoFit/>
          </a:bodyPr>
          <a:lstStyle/>
          <a:p>
            <a:r>
              <a:rPr lang="it-IT" sz="3200" i="1" dirty="0" smtClean="0">
                <a:latin typeface="Lucida Sans" pitchFamily="34" charset="0"/>
                <a:cs typeface="Times New Roman" pitchFamily="18" charset="0"/>
              </a:rPr>
              <a:t>Nitzschia</a:t>
            </a:r>
            <a:r>
              <a:rPr lang="it-IT" sz="3200" i="1" dirty="0" smtClean="0">
                <a:latin typeface="Lucida Sans" pitchFamily="34" charset="0"/>
              </a:rPr>
              <a:t> palea 				80%</a:t>
            </a:r>
          </a:p>
          <a:p>
            <a:r>
              <a:rPr lang="en-GB" sz="3200" i="1" dirty="0" smtClean="0">
                <a:latin typeface="Lucida Sans" pitchFamily="34" charset="0"/>
              </a:rPr>
              <a:t>Botryococcus braunii	 		75%</a:t>
            </a:r>
          </a:p>
          <a:p>
            <a:r>
              <a:rPr lang="en-GB" sz="3200" i="1" dirty="0" smtClean="0">
                <a:latin typeface="Lucida Sans" pitchFamily="34" charset="0"/>
              </a:rPr>
              <a:t>Monallantus salina 			72%</a:t>
            </a:r>
          </a:p>
          <a:p>
            <a:r>
              <a:rPr lang="en-GB" sz="3200" i="1" dirty="0" smtClean="0">
                <a:latin typeface="Lucida Sans" pitchFamily="34" charset="0"/>
              </a:rPr>
              <a:t>Chlorella protothecoides 		55%</a:t>
            </a:r>
          </a:p>
          <a:p>
            <a:r>
              <a:rPr lang="en-GB" sz="3200" i="1" dirty="0" smtClean="0">
                <a:latin typeface="Lucida Sans" pitchFamily="34" charset="0"/>
              </a:rPr>
              <a:t>Scenedesmus dimorphus 		40%</a:t>
            </a:r>
          </a:p>
          <a:p>
            <a:r>
              <a:rPr lang="en-GB" sz="3200" i="1" dirty="0" smtClean="0">
                <a:latin typeface="Lucida Sans" pitchFamily="34" charset="0"/>
              </a:rPr>
              <a:t>Prymnesium parvum 			38%</a:t>
            </a:r>
            <a:endParaRPr lang="en-GB" sz="3200" dirty="0">
              <a:latin typeface="Lucida Sans" pitchFamily="34" charset="0"/>
            </a:endParaRPr>
          </a:p>
        </p:txBody>
      </p:sp>
      <p:sp>
        <p:nvSpPr>
          <p:cNvPr id="7" name="Rectangle 6"/>
          <p:cNvSpPr/>
          <p:nvPr/>
        </p:nvSpPr>
        <p:spPr>
          <a:xfrm>
            <a:off x="428596" y="6286520"/>
            <a:ext cx="8001056" cy="230832"/>
          </a:xfrm>
          <a:prstGeom prst="rect">
            <a:avLst/>
          </a:prstGeom>
        </p:spPr>
        <p:txBody>
          <a:bodyPr wrap="square">
            <a:spAutoFit/>
          </a:bodyPr>
          <a:lstStyle/>
          <a:p>
            <a:r>
              <a:rPr lang="en-GB" sz="900" dirty="0" smtClean="0">
                <a:latin typeface="Lucida Sans" pitchFamily="34" charset="0"/>
              </a:rPr>
              <a:t>Source University of Cape Town </a:t>
            </a:r>
            <a:endParaRPr lang="en-GB" sz="900" dirty="0">
              <a:latin typeface="Lucida Sans"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2276872"/>
            <a:ext cx="7848872" cy="2062103"/>
          </a:xfrm>
          <a:prstGeom prst="rect">
            <a:avLst/>
          </a:prstGeom>
        </p:spPr>
        <p:txBody>
          <a:bodyPr wrap="square">
            <a:spAutoFit/>
          </a:bodyPr>
          <a:lstStyle/>
          <a:p>
            <a:r>
              <a:rPr lang="en-GB" sz="3200" dirty="0">
                <a:latin typeface="Lucida Sans" pitchFamily="34" charset="0"/>
              </a:rPr>
              <a:t>In higher plants, the number of double bonds in fatty acids only rarely exceeds three, but in algae there can be up to six.</a:t>
            </a:r>
          </a:p>
        </p:txBody>
      </p:sp>
      <p:sp>
        <p:nvSpPr>
          <p:cNvPr id="3" name="TextBox 2"/>
          <p:cNvSpPr txBox="1"/>
          <p:nvPr/>
        </p:nvSpPr>
        <p:spPr>
          <a:xfrm>
            <a:off x="403920" y="476672"/>
            <a:ext cx="8424936" cy="1323439"/>
          </a:xfrm>
          <a:prstGeom prst="rect">
            <a:avLst/>
          </a:prstGeom>
          <a:noFill/>
        </p:spPr>
        <p:txBody>
          <a:bodyPr wrap="square" rtlCol="0">
            <a:spAutoFit/>
          </a:bodyPr>
          <a:lstStyle/>
          <a:p>
            <a:pPr algn="ctr"/>
            <a:r>
              <a:rPr lang="en-GB" sz="4000" b="1" dirty="0" smtClean="0">
                <a:solidFill>
                  <a:schemeClr val="accent1"/>
                </a:solidFill>
                <a:latin typeface="Lucida Sans" pitchFamily="34" charset="0"/>
              </a:rPr>
              <a:t>Algae can be Rich in Poly-unsaturated Fatty Acids</a:t>
            </a:r>
            <a:endParaRPr lang="en-GB" sz="4000" b="1" dirty="0">
              <a:solidFill>
                <a:schemeClr val="accent1"/>
              </a:solidFill>
              <a:latin typeface="Lucida Sans" pitchFamily="34" charset="0"/>
            </a:endParaRPr>
          </a:p>
        </p:txBody>
      </p:sp>
    </p:spTree>
    <p:extLst>
      <p:ext uri="{BB962C8B-B14F-4D97-AF65-F5344CB8AC3E}">
        <p14:creationId xmlns:p14="http://schemas.microsoft.com/office/powerpoint/2010/main" val="11510218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729950276"/>
              </p:ext>
            </p:extLst>
          </p:nvPr>
        </p:nvGraphicFramePr>
        <p:xfrm>
          <a:off x="403075" y="1844824"/>
          <a:ext cx="8273381" cy="4283793"/>
        </p:xfrm>
        <a:graphic>
          <a:graphicData uri="http://schemas.openxmlformats.org/drawingml/2006/table">
            <a:tbl>
              <a:tblPr/>
              <a:tblGrid>
                <a:gridCol w="2264398"/>
                <a:gridCol w="522553"/>
                <a:gridCol w="424574"/>
                <a:gridCol w="424574"/>
                <a:gridCol w="424574"/>
                <a:gridCol w="424574"/>
                <a:gridCol w="424574"/>
                <a:gridCol w="424574"/>
                <a:gridCol w="418706"/>
                <a:gridCol w="430442"/>
                <a:gridCol w="424574"/>
                <a:gridCol w="424574"/>
                <a:gridCol w="448602"/>
                <a:gridCol w="400546"/>
                <a:gridCol w="391542"/>
              </a:tblGrid>
              <a:tr h="288032">
                <a:tc>
                  <a:txBody>
                    <a:bodyPr/>
                    <a:lstStyle/>
                    <a:p>
                      <a:pPr algn="l" fontAlgn="b"/>
                      <a:r>
                        <a:rPr lang="en-GB" sz="1000" b="1" i="0" u="none" strike="noStrike" dirty="0">
                          <a:solidFill>
                            <a:schemeClr val="tx1"/>
                          </a:solidFill>
                          <a:effectLst/>
                          <a:latin typeface="Lucida Sans" pitchFamily="34" charset="0"/>
                        </a:rPr>
                        <a:t>Species</a:t>
                      </a:r>
                    </a:p>
                  </a:txBody>
                  <a:tcPr marL="9525" marR="9525" marT="9525" marB="0" anchor="b">
                    <a:lnL>
                      <a:noFill/>
                    </a:lnL>
                    <a:lnR>
                      <a:noFill/>
                    </a:lnR>
                    <a:lnT>
                      <a:noFill/>
                    </a:lnT>
                    <a:lnB>
                      <a:noFill/>
                    </a:lnB>
                    <a:solidFill>
                      <a:srgbClr val="538DD5"/>
                    </a:solidFill>
                  </a:tcPr>
                </a:tc>
                <a:tc gridSpan="5">
                  <a:txBody>
                    <a:bodyPr/>
                    <a:lstStyle/>
                    <a:p>
                      <a:pPr algn="l" fontAlgn="b"/>
                      <a:r>
                        <a:rPr lang="en-GB" sz="1000" b="1" i="0" u="none" strike="noStrike" dirty="0">
                          <a:solidFill>
                            <a:schemeClr val="tx1"/>
                          </a:solidFill>
                          <a:effectLst/>
                          <a:latin typeface="Lucida Sans" pitchFamily="34" charset="0"/>
                        </a:rPr>
                        <a:t>Major fatty acids (% of total)</a:t>
                      </a:r>
                    </a:p>
                  </a:txBody>
                  <a:tcPr marL="9525" marR="9525" marT="9525" marB="0" anchor="b">
                    <a:lnL>
                      <a:noFill/>
                    </a:lnL>
                    <a:lnR>
                      <a:noFill/>
                    </a:lnR>
                    <a:lnT>
                      <a:noFill/>
                    </a:lnT>
                    <a:lnB>
                      <a:noFill/>
                    </a:lnB>
                    <a:solidFill>
                      <a:srgbClr val="538DD5"/>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538DD5"/>
                    </a:solidFill>
                  </a:tcPr>
                </a:tc>
                <a:tc>
                  <a:txBody>
                    <a:bodyPr/>
                    <a:lstStyle/>
                    <a:p>
                      <a:pPr algn="l"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538DD5"/>
                    </a:solidFill>
                  </a:tcPr>
                </a:tc>
                <a:tc>
                  <a:txBody>
                    <a:bodyPr/>
                    <a:lstStyle/>
                    <a:p>
                      <a:pPr algn="l"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538DD5"/>
                    </a:solidFill>
                  </a:tcPr>
                </a:tc>
                <a:tc>
                  <a:txBody>
                    <a:bodyPr/>
                    <a:lstStyle/>
                    <a:p>
                      <a:pPr algn="l"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538DD5"/>
                    </a:solidFill>
                  </a:tcPr>
                </a:tc>
                <a:tc>
                  <a:txBody>
                    <a:bodyPr/>
                    <a:lstStyle/>
                    <a:p>
                      <a:pPr algn="l"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538DD5"/>
                    </a:solidFill>
                  </a:tcPr>
                </a:tc>
                <a:tc>
                  <a:txBody>
                    <a:bodyPr/>
                    <a:lstStyle/>
                    <a:p>
                      <a:pPr algn="ctr" fontAlgn="b"/>
                      <a:r>
                        <a:rPr lang="en-GB" sz="1000" b="1"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538DD5"/>
                    </a:solidFill>
                  </a:tcPr>
                </a:tc>
                <a:tc>
                  <a:txBody>
                    <a:bodyPr/>
                    <a:lstStyle/>
                    <a:p>
                      <a:pPr algn="ctr" fontAlgn="b"/>
                      <a:r>
                        <a:rPr lang="en-GB" sz="1000" b="1"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538DD5"/>
                    </a:solidFill>
                  </a:tcPr>
                </a:tc>
                <a:tc>
                  <a:txBody>
                    <a:bodyPr/>
                    <a:lstStyle/>
                    <a:p>
                      <a:pPr algn="l"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538DD5"/>
                    </a:solidFill>
                  </a:tcPr>
                </a:tc>
                <a:tc>
                  <a:txBody>
                    <a:bodyPr/>
                    <a:lstStyle/>
                    <a:p>
                      <a:pPr algn="l"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538DD5"/>
                    </a:solidFill>
                  </a:tcPr>
                </a:tc>
              </a:tr>
              <a:tr h="144016">
                <a:tc>
                  <a:txBody>
                    <a:bodyPr/>
                    <a:lstStyle/>
                    <a:p>
                      <a:pPr algn="l"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14:00</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16:00</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16:01</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16:02</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16:03</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18:00</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18:01</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18:02</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18:03</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18:03</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18:04</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20:04</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20:05</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22:06</a:t>
                      </a:r>
                    </a:p>
                  </a:txBody>
                  <a:tcPr marL="9525" marR="9525" marT="9525" marB="0" anchor="b">
                    <a:lnL>
                      <a:noFill/>
                    </a:lnL>
                    <a:lnR>
                      <a:noFill/>
                    </a:lnR>
                    <a:lnT>
                      <a:noFill/>
                    </a:lnT>
                    <a:lnB>
                      <a:noFill/>
                    </a:lnB>
                    <a:solidFill>
                      <a:srgbClr val="DCE6F1"/>
                    </a:solidFill>
                  </a:tcPr>
                </a:tc>
              </a:tr>
              <a:tr h="208823">
                <a:tc>
                  <a:txBody>
                    <a:bodyPr/>
                    <a:lstStyle/>
                    <a:p>
                      <a:pPr algn="l"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l"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l"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l"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l"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l"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l"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l"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l"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endParaRPr lang="en-GB" dirty="0">
                        <a:solidFill>
                          <a:schemeClr val="tx1"/>
                        </a:solidFill>
                      </a:endParaRPr>
                    </a:p>
                  </a:txBody>
                  <a:tcPr marL="9525" marR="9525" marT="9525" marB="0" anchor="b">
                    <a:lnL>
                      <a:noFill/>
                    </a:lnL>
                    <a:lnR>
                      <a:noFill/>
                    </a:lnR>
                    <a:lnT>
                      <a:noFill/>
                    </a:lnT>
                    <a:lnB>
                      <a:noFill/>
                    </a:lnB>
                  </a:tcPr>
                </a:tc>
                <a:tc>
                  <a:txBody>
                    <a:bodyPr/>
                    <a:lstStyle/>
                    <a:p>
                      <a:endParaRPr lang="en-GB" dirty="0">
                        <a:solidFill>
                          <a:schemeClr val="tx1"/>
                        </a:solidFill>
                      </a:endParaRPr>
                    </a:p>
                  </a:txBody>
                  <a:tcPr marL="9525" marR="9525" marT="9525" marB="0" anchor="b">
                    <a:lnL>
                      <a:noFill/>
                    </a:lnL>
                    <a:lnR>
                      <a:noFill/>
                    </a:lnR>
                    <a:lnT>
                      <a:noFill/>
                    </a:lnT>
                    <a:lnB>
                      <a:noFill/>
                    </a:lnB>
                  </a:tcPr>
                </a:tc>
                <a:tc>
                  <a:txBody>
                    <a:bodyPr/>
                    <a:lstStyle/>
                    <a:p>
                      <a:endParaRPr lang="en-GB" dirty="0">
                        <a:solidFill>
                          <a:schemeClr val="tx1"/>
                        </a:solidFill>
                      </a:endParaRPr>
                    </a:p>
                  </a:txBody>
                  <a:tcPr marL="9525" marR="9525" marT="9525" marB="0" anchor="b">
                    <a:lnL>
                      <a:noFill/>
                    </a:lnL>
                    <a:lnR>
                      <a:noFill/>
                    </a:lnR>
                    <a:lnT>
                      <a:noFill/>
                    </a:lnT>
                    <a:lnB>
                      <a:noFill/>
                    </a:lnB>
                  </a:tcPr>
                </a:tc>
                <a:tc>
                  <a:txBody>
                    <a:bodyPr/>
                    <a:lstStyle/>
                    <a:p>
                      <a:endParaRPr lang="en-GB" dirty="0">
                        <a:solidFill>
                          <a:schemeClr val="tx1"/>
                        </a:solidFill>
                      </a:endParaRPr>
                    </a:p>
                  </a:txBody>
                  <a:tcPr marL="9525" marR="9525" marT="9525" marB="0" anchor="b">
                    <a:lnL>
                      <a:noFill/>
                    </a:lnL>
                    <a:lnR>
                      <a:noFill/>
                    </a:lnR>
                    <a:lnT>
                      <a:noFill/>
                    </a:lnT>
                    <a:lnB>
                      <a:noFill/>
                    </a:lnB>
                  </a:tcPr>
                </a:tc>
                <a:tc>
                  <a:txBody>
                    <a:bodyPr/>
                    <a:lstStyle/>
                    <a:p>
                      <a:endParaRPr lang="en-GB" dirty="0">
                        <a:solidFill>
                          <a:schemeClr val="tx1"/>
                        </a:solidFill>
                      </a:endParaRPr>
                    </a:p>
                  </a:txBody>
                  <a:tcPr marL="9525" marR="9525" marT="9525" marB="0" anchor="b">
                    <a:lnL>
                      <a:noFill/>
                    </a:lnL>
                    <a:lnR>
                      <a:noFill/>
                    </a:lnR>
                    <a:lnT>
                      <a:noFill/>
                    </a:lnT>
                    <a:lnB>
                      <a:noFill/>
                    </a:lnB>
                  </a:tcPr>
                </a:tc>
                <a:tc>
                  <a:txBody>
                    <a:bodyPr/>
                    <a:lstStyle/>
                    <a:p>
                      <a:endParaRPr lang="en-GB" dirty="0">
                        <a:solidFill>
                          <a:schemeClr val="tx1"/>
                        </a:solidFill>
                      </a:endParaRPr>
                    </a:p>
                  </a:txBody>
                  <a:tcPr marL="9525" marR="9525" marT="9525" marB="0" anchor="b">
                    <a:lnL>
                      <a:noFill/>
                    </a:lnL>
                    <a:lnR>
                      <a:noFill/>
                    </a:lnR>
                    <a:lnT>
                      <a:noFill/>
                    </a:lnT>
                    <a:lnB>
                      <a:noFill/>
                    </a:lnB>
                  </a:tcPr>
                </a:tc>
              </a:tr>
              <a:tr h="208823">
                <a:tc>
                  <a:txBody>
                    <a:bodyPr/>
                    <a:lstStyle/>
                    <a:p>
                      <a:pPr algn="l" fontAlgn="b"/>
                      <a:r>
                        <a:rPr lang="en-GB" sz="1000" b="1" i="0" u="none" strike="noStrike" dirty="0">
                          <a:solidFill>
                            <a:schemeClr val="tx1"/>
                          </a:solidFill>
                          <a:effectLst/>
                          <a:latin typeface="Lucida Sans" pitchFamily="34" charset="0"/>
                        </a:rPr>
                        <a:t>Bacillariophyceae</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r>
              <a:tr h="208823">
                <a:tc>
                  <a:txBody>
                    <a:bodyPr/>
                    <a:lstStyle/>
                    <a:p>
                      <a:pPr algn="l" fontAlgn="b"/>
                      <a:r>
                        <a:rPr lang="en-GB" sz="1000" b="0" i="0" u="none" strike="noStrike" dirty="0">
                          <a:solidFill>
                            <a:schemeClr val="tx1"/>
                          </a:solidFill>
                          <a:effectLst/>
                          <a:latin typeface="Lucida Sans" pitchFamily="34" charset="0"/>
                        </a:rPr>
                        <a:t>Thalassiosira pseudonana</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15</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10</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29</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5</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6</a:t>
                      </a: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a:t>
                      </a: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14</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15</a:t>
                      </a: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r>
              <a:tr h="208823">
                <a:tc>
                  <a:txBody>
                    <a:bodyPr/>
                    <a:lstStyle/>
                    <a:p>
                      <a:pPr algn="l" fontAlgn="b"/>
                      <a:r>
                        <a:rPr lang="en-GB" sz="1000" b="1" i="0" u="none" strike="noStrike" dirty="0">
                          <a:solidFill>
                            <a:schemeClr val="tx1"/>
                          </a:solidFill>
                          <a:effectLst/>
                          <a:latin typeface="Lucida Sans" pitchFamily="34" charset="0"/>
                        </a:rPr>
                        <a:t>Chlorophyceae</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r>
              <a:tr h="208823">
                <a:tc>
                  <a:txBody>
                    <a:bodyPr/>
                    <a:lstStyle/>
                    <a:p>
                      <a:pPr algn="l" fontAlgn="b"/>
                      <a:r>
                        <a:rPr lang="en-GB" sz="1000" b="0" i="0" u="none" strike="noStrike" dirty="0">
                          <a:solidFill>
                            <a:schemeClr val="tx1"/>
                          </a:solidFill>
                          <a:effectLst/>
                          <a:latin typeface="Lucida Sans" pitchFamily="34" charset="0"/>
                        </a:rPr>
                        <a:t>Parietochloris incisa</a:t>
                      </a: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10</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2</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3</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16</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17</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2</a:t>
                      </a: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43</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a:t>
                      </a: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r>
              <a:tr h="208823">
                <a:tc>
                  <a:txBody>
                    <a:bodyPr/>
                    <a:lstStyle/>
                    <a:p>
                      <a:pPr algn="l" fontAlgn="b"/>
                      <a:r>
                        <a:rPr lang="en-GB" sz="1000" b="1" i="0" u="none" strike="noStrike" dirty="0">
                          <a:solidFill>
                            <a:schemeClr val="tx1"/>
                          </a:solidFill>
                          <a:effectLst/>
                          <a:latin typeface="Lucida Sans" pitchFamily="34" charset="0"/>
                        </a:rPr>
                        <a:t>Dinophyceae</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r>
              <a:tr h="208823">
                <a:tc>
                  <a:txBody>
                    <a:bodyPr/>
                    <a:lstStyle/>
                    <a:p>
                      <a:pPr algn="l" fontAlgn="b"/>
                      <a:r>
                        <a:rPr lang="en-GB" sz="1000" b="0" i="0" u="none" strike="noStrike" dirty="0">
                          <a:solidFill>
                            <a:schemeClr val="tx1"/>
                          </a:solidFill>
                          <a:effectLst/>
                          <a:latin typeface="Lucida Sans" pitchFamily="34" charset="0"/>
                        </a:rPr>
                        <a:t>Amphidinium carteri</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2</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12</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2</a:t>
                      </a: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2</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2</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3</a:t>
                      </a: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19</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20</a:t>
                      </a: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24</a:t>
                      </a:r>
                    </a:p>
                  </a:txBody>
                  <a:tcPr marL="9525" marR="9525" marT="9525" marB="0" anchor="b">
                    <a:lnL>
                      <a:noFill/>
                    </a:lnL>
                    <a:lnR>
                      <a:noFill/>
                    </a:lnR>
                    <a:lnT>
                      <a:noFill/>
                    </a:lnT>
                    <a:lnB>
                      <a:noFill/>
                    </a:lnB>
                  </a:tcPr>
                </a:tc>
              </a:tr>
              <a:tr h="208823">
                <a:tc>
                  <a:txBody>
                    <a:bodyPr/>
                    <a:lstStyle/>
                    <a:p>
                      <a:pPr algn="l" fontAlgn="b"/>
                      <a:r>
                        <a:rPr lang="en-GB" sz="1000" b="1" i="0" u="none" strike="noStrike" dirty="0">
                          <a:solidFill>
                            <a:schemeClr val="tx1"/>
                          </a:solidFill>
                          <a:effectLst/>
                          <a:latin typeface="Lucida Sans" pitchFamily="34" charset="0"/>
                        </a:rPr>
                        <a:t>Phaeophyceae</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r>
              <a:tr h="208823">
                <a:tc>
                  <a:txBody>
                    <a:bodyPr/>
                    <a:lstStyle/>
                    <a:p>
                      <a:pPr algn="l" fontAlgn="b"/>
                      <a:r>
                        <a:rPr lang="en-GB" sz="1000" b="0" i="0" u="none" strike="noStrike" dirty="0">
                          <a:solidFill>
                            <a:schemeClr val="tx1"/>
                          </a:solidFill>
                          <a:effectLst/>
                          <a:latin typeface="Lucida Sans" pitchFamily="34" charset="0"/>
                        </a:rPr>
                        <a:t>Desmarestia acculeata</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4</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12</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2</a:t>
                      </a: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7</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6</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10</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2</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16</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19</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19</a:t>
                      </a: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r>
              <a:tr h="208823">
                <a:tc>
                  <a:txBody>
                    <a:bodyPr/>
                    <a:lstStyle/>
                    <a:p>
                      <a:pPr algn="l" fontAlgn="b"/>
                      <a:r>
                        <a:rPr lang="en-GB" sz="1000" b="0" i="0" u="none" strike="noStrike" dirty="0">
                          <a:solidFill>
                            <a:schemeClr val="tx1"/>
                          </a:solidFill>
                          <a:effectLst/>
                          <a:latin typeface="Lucida Sans" pitchFamily="34" charset="0"/>
                        </a:rPr>
                        <a:t>Dictyopteris membranacea</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6</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20</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a:t>
                      </a: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2</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14</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14</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11</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2</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11</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11</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9</a:t>
                      </a: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r>
              <a:tr h="208823">
                <a:tc>
                  <a:txBody>
                    <a:bodyPr/>
                    <a:lstStyle/>
                    <a:p>
                      <a:pPr algn="l" fontAlgn="b"/>
                      <a:r>
                        <a:rPr lang="en-GB" sz="1000" b="0" i="0" u="none" strike="noStrike" dirty="0">
                          <a:solidFill>
                            <a:schemeClr val="tx1"/>
                          </a:solidFill>
                          <a:effectLst/>
                          <a:latin typeface="Lucida Sans" pitchFamily="34" charset="0"/>
                        </a:rPr>
                        <a:t>Ectocarpus fasciculatus</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2</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17</a:t>
                      </a: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13</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4</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15</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23</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11</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13</a:t>
                      </a: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r>
              <a:tr h="208823">
                <a:tc>
                  <a:txBody>
                    <a:bodyPr/>
                    <a:lstStyle/>
                    <a:p>
                      <a:pPr algn="l" fontAlgn="b"/>
                      <a:r>
                        <a:rPr lang="en-GB" sz="1000" b="1" i="0" u="none" strike="noStrike" dirty="0">
                          <a:solidFill>
                            <a:schemeClr val="tx1"/>
                          </a:solidFill>
                          <a:effectLst/>
                          <a:latin typeface="Lucida Sans" pitchFamily="34" charset="0"/>
                        </a:rPr>
                        <a:t>Prasinophyceae</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r>
              <a:tr h="208823">
                <a:tc>
                  <a:txBody>
                    <a:bodyPr/>
                    <a:lstStyle/>
                    <a:p>
                      <a:pPr algn="l" fontAlgn="b"/>
                      <a:r>
                        <a:rPr lang="en-GB" sz="1000" b="0" i="0" u="none" strike="noStrike" dirty="0">
                          <a:solidFill>
                            <a:schemeClr val="tx1"/>
                          </a:solidFill>
                          <a:effectLst/>
                          <a:latin typeface="Lucida Sans" pitchFamily="34" charset="0"/>
                        </a:rPr>
                        <a:t>Ochromonas danica</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13</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4</a:t>
                      </a: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3</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7</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26</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12</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7</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7</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8</a:t>
                      </a: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r>
              <a:tr h="208823">
                <a:tc>
                  <a:txBody>
                    <a:bodyPr/>
                    <a:lstStyle/>
                    <a:p>
                      <a:pPr algn="l" fontAlgn="b"/>
                      <a:r>
                        <a:rPr lang="en-GB" sz="1000" b="1" i="0" u="none" strike="noStrike" dirty="0">
                          <a:solidFill>
                            <a:schemeClr val="tx1"/>
                          </a:solidFill>
                          <a:effectLst/>
                          <a:latin typeface="Lucida Sans" pitchFamily="34" charset="0"/>
                        </a:rPr>
                        <a:t>Rhodophyceae</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c>
                  <a:txBody>
                    <a:bodyPr/>
                    <a:lstStyle/>
                    <a:p>
                      <a:pPr algn="r" fontAlgn="b"/>
                      <a:r>
                        <a:rPr lang="en-GB" sz="1000" b="0" i="0" u="none" strike="noStrike" dirty="0">
                          <a:solidFill>
                            <a:schemeClr val="tx1"/>
                          </a:solidFill>
                          <a:effectLst/>
                          <a:latin typeface="Lucida Sans" pitchFamily="34" charset="0"/>
                        </a:rPr>
                        <a:t> </a:t>
                      </a:r>
                    </a:p>
                  </a:txBody>
                  <a:tcPr marL="9525" marR="9525" marT="9525" marB="0" anchor="b">
                    <a:lnL>
                      <a:noFill/>
                    </a:lnL>
                    <a:lnR>
                      <a:noFill/>
                    </a:lnR>
                    <a:lnT>
                      <a:noFill/>
                    </a:lnT>
                    <a:lnB>
                      <a:noFill/>
                    </a:lnB>
                    <a:solidFill>
                      <a:srgbClr val="DCE6F1"/>
                    </a:solidFill>
                  </a:tcPr>
                </a:tc>
              </a:tr>
              <a:tr h="208823">
                <a:tc>
                  <a:txBody>
                    <a:bodyPr/>
                    <a:lstStyle/>
                    <a:p>
                      <a:pPr algn="l" fontAlgn="b"/>
                      <a:r>
                        <a:rPr lang="en-GB" sz="1000" b="0" i="0" u="none" strike="noStrike" dirty="0">
                          <a:solidFill>
                            <a:schemeClr val="tx1"/>
                          </a:solidFill>
                          <a:effectLst/>
                          <a:latin typeface="Lucida Sans" pitchFamily="34" charset="0"/>
                        </a:rPr>
                        <a:t>Gracilaria confervoides</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8</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18</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3</a:t>
                      </a: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16</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2</a:t>
                      </a: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46</a:t>
                      </a: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r>
              <a:tr h="208823">
                <a:tc>
                  <a:txBody>
                    <a:bodyPr/>
                    <a:lstStyle/>
                    <a:p>
                      <a:pPr algn="l" fontAlgn="b"/>
                      <a:r>
                        <a:rPr lang="en-GB" sz="1000" b="0" i="0" u="none" strike="noStrike" dirty="0">
                          <a:solidFill>
                            <a:schemeClr val="tx1"/>
                          </a:solidFill>
                          <a:effectLst/>
                          <a:latin typeface="Lucida Sans" pitchFamily="34" charset="0"/>
                        </a:rPr>
                        <a:t>Phycodrys sinuosa</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5</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22</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5</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2</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3</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5</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a:t>
                      </a: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44</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2</a:t>
                      </a: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r>
              <a:tr h="208823">
                <a:tc>
                  <a:txBody>
                    <a:bodyPr/>
                    <a:lstStyle/>
                    <a:p>
                      <a:pPr algn="l" fontAlgn="b"/>
                      <a:r>
                        <a:rPr lang="en-GB" sz="1000" b="0" i="0" u="none" strike="noStrike" dirty="0">
                          <a:solidFill>
                            <a:schemeClr val="tx1"/>
                          </a:solidFill>
                          <a:effectLst/>
                          <a:latin typeface="Lucida Sans" pitchFamily="34" charset="0"/>
                        </a:rPr>
                        <a:t>Porphyridium cruenturn 1380-la</a:t>
                      </a: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34</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a:t>
                      </a: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2</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12</a:t>
                      </a: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1</a:t>
                      </a: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40</a:t>
                      </a:r>
                    </a:p>
                  </a:txBody>
                  <a:tcPr marL="9525" marR="9525" marT="9525" marB="0" anchor="b">
                    <a:lnL>
                      <a:noFill/>
                    </a:lnL>
                    <a:lnR>
                      <a:noFill/>
                    </a:lnR>
                    <a:lnT>
                      <a:noFill/>
                    </a:lnT>
                    <a:lnB>
                      <a:noFill/>
                    </a:lnB>
                  </a:tcPr>
                </a:tc>
                <a:tc>
                  <a:txBody>
                    <a:bodyPr/>
                    <a:lstStyle/>
                    <a:p>
                      <a:pPr algn="r" fontAlgn="b"/>
                      <a:r>
                        <a:rPr lang="en-GB" sz="1000" b="0" i="0" u="none" strike="noStrike" dirty="0">
                          <a:solidFill>
                            <a:schemeClr val="tx1"/>
                          </a:solidFill>
                          <a:effectLst/>
                          <a:latin typeface="Lucida Sans" pitchFamily="34" charset="0"/>
                        </a:rPr>
                        <a:t>7</a:t>
                      </a:r>
                    </a:p>
                  </a:txBody>
                  <a:tcPr marL="9525" marR="9525" marT="9525" marB="0" anchor="b">
                    <a:lnL>
                      <a:noFill/>
                    </a:lnL>
                    <a:lnR>
                      <a:noFill/>
                    </a:lnR>
                    <a:lnT>
                      <a:noFill/>
                    </a:lnT>
                    <a:lnB>
                      <a:noFill/>
                    </a:lnB>
                  </a:tcPr>
                </a:tc>
                <a:tc>
                  <a:txBody>
                    <a:bodyPr/>
                    <a:lstStyle/>
                    <a:p>
                      <a:pPr algn="r" fontAlgn="b"/>
                      <a:endParaRPr lang="en-GB" sz="1000" b="0" i="0" u="none" strike="noStrike" dirty="0">
                        <a:solidFill>
                          <a:schemeClr val="tx1"/>
                        </a:solidFill>
                        <a:effectLst/>
                        <a:latin typeface="Lucida Sans" pitchFamily="34" charset="0"/>
                      </a:endParaRPr>
                    </a:p>
                  </a:txBody>
                  <a:tcPr marL="9525" marR="9525" marT="9525" marB="0" anchor="b">
                    <a:lnL>
                      <a:noFill/>
                    </a:lnL>
                    <a:lnR>
                      <a:noFill/>
                    </a:lnR>
                    <a:lnT>
                      <a:noFill/>
                    </a:lnT>
                    <a:lnB>
                      <a:noFill/>
                    </a:lnB>
                  </a:tcPr>
                </a:tc>
              </a:tr>
              <a:tr h="208823">
                <a:tc>
                  <a:txBody>
                    <a:bodyPr/>
                    <a:lstStyle/>
                    <a:p>
                      <a:pPr algn="l" fontAlgn="b"/>
                      <a:endParaRPr lang="en-GB" sz="1100" b="0" i="0" u="none" strike="noStrike" dirty="0">
                        <a:solidFill>
                          <a:schemeClr val="tx1"/>
                        </a:solidFill>
                        <a:effectLst/>
                        <a:latin typeface="Calibri"/>
                      </a:endParaRPr>
                    </a:p>
                  </a:txBody>
                  <a:tcPr marL="9525" marR="9525" marT="9525" marB="0" anchor="b">
                    <a:lnL>
                      <a:noFill/>
                    </a:lnL>
                    <a:lnR>
                      <a:noFill/>
                    </a:lnR>
                    <a:lnT>
                      <a:noFill/>
                    </a:lnT>
                    <a:lnB>
                      <a:noFill/>
                    </a:lnB>
                  </a:tcPr>
                </a:tc>
                <a:tc>
                  <a:txBody>
                    <a:bodyPr/>
                    <a:lstStyle/>
                    <a:p>
                      <a:pPr algn="r" fontAlgn="b"/>
                      <a:endParaRPr lang="en-GB" sz="1100" b="0" i="0" u="none" strike="noStrike" dirty="0">
                        <a:solidFill>
                          <a:schemeClr val="tx1"/>
                        </a:solidFill>
                        <a:effectLst/>
                        <a:latin typeface="Calibri"/>
                      </a:endParaRPr>
                    </a:p>
                  </a:txBody>
                  <a:tcPr marL="9525" marR="9525" marT="9525" marB="0" anchor="b">
                    <a:lnL>
                      <a:noFill/>
                    </a:lnL>
                    <a:lnR>
                      <a:noFill/>
                    </a:lnR>
                    <a:lnT>
                      <a:noFill/>
                    </a:lnT>
                    <a:lnB>
                      <a:noFill/>
                    </a:lnB>
                  </a:tcPr>
                </a:tc>
                <a:tc>
                  <a:txBody>
                    <a:bodyPr/>
                    <a:lstStyle/>
                    <a:p>
                      <a:pPr algn="r" fontAlgn="b"/>
                      <a:endParaRPr lang="en-GB" sz="1100" b="0" i="0" u="none" strike="noStrike" dirty="0">
                        <a:solidFill>
                          <a:schemeClr val="tx1"/>
                        </a:solidFill>
                        <a:effectLst/>
                        <a:latin typeface="Calibri"/>
                      </a:endParaRPr>
                    </a:p>
                  </a:txBody>
                  <a:tcPr marL="9525" marR="9525" marT="9525" marB="0" anchor="b">
                    <a:lnL>
                      <a:noFill/>
                    </a:lnL>
                    <a:lnR>
                      <a:noFill/>
                    </a:lnR>
                    <a:lnT>
                      <a:noFill/>
                    </a:lnT>
                    <a:lnB>
                      <a:noFill/>
                    </a:lnB>
                  </a:tcPr>
                </a:tc>
                <a:tc>
                  <a:txBody>
                    <a:bodyPr/>
                    <a:lstStyle/>
                    <a:p>
                      <a:pPr algn="r" fontAlgn="b"/>
                      <a:endParaRPr lang="en-GB" sz="1100" b="0" i="0" u="none" strike="noStrike" dirty="0">
                        <a:solidFill>
                          <a:schemeClr val="tx1"/>
                        </a:solidFill>
                        <a:effectLst/>
                        <a:latin typeface="Calibri"/>
                      </a:endParaRPr>
                    </a:p>
                  </a:txBody>
                  <a:tcPr marL="9525" marR="9525" marT="9525" marB="0" anchor="b">
                    <a:lnL>
                      <a:noFill/>
                    </a:lnL>
                    <a:lnR>
                      <a:noFill/>
                    </a:lnR>
                    <a:lnT>
                      <a:noFill/>
                    </a:lnT>
                    <a:lnB>
                      <a:noFill/>
                    </a:lnB>
                  </a:tcPr>
                </a:tc>
                <a:tc>
                  <a:txBody>
                    <a:bodyPr/>
                    <a:lstStyle/>
                    <a:p>
                      <a:pPr algn="r" fontAlgn="b"/>
                      <a:endParaRPr lang="en-GB" sz="1100" b="0" i="0" u="none" strike="noStrike" dirty="0">
                        <a:solidFill>
                          <a:schemeClr val="tx1"/>
                        </a:solidFill>
                        <a:effectLst/>
                        <a:latin typeface="Calibri"/>
                      </a:endParaRPr>
                    </a:p>
                  </a:txBody>
                  <a:tcPr marL="9525" marR="9525" marT="9525" marB="0" anchor="b">
                    <a:lnL>
                      <a:noFill/>
                    </a:lnL>
                    <a:lnR>
                      <a:noFill/>
                    </a:lnR>
                    <a:lnT>
                      <a:noFill/>
                    </a:lnT>
                    <a:lnB>
                      <a:noFill/>
                    </a:lnB>
                  </a:tcPr>
                </a:tc>
                <a:tc>
                  <a:txBody>
                    <a:bodyPr/>
                    <a:lstStyle/>
                    <a:p>
                      <a:pPr algn="r" fontAlgn="b"/>
                      <a:endParaRPr lang="en-GB" sz="1100" b="0" i="0" u="none" strike="noStrike" dirty="0">
                        <a:solidFill>
                          <a:schemeClr val="tx1"/>
                        </a:solidFill>
                        <a:effectLst/>
                        <a:latin typeface="Calibri"/>
                      </a:endParaRPr>
                    </a:p>
                  </a:txBody>
                  <a:tcPr marL="9525" marR="9525" marT="9525" marB="0" anchor="b">
                    <a:lnL>
                      <a:noFill/>
                    </a:lnL>
                    <a:lnR>
                      <a:noFill/>
                    </a:lnR>
                    <a:lnT>
                      <a:noFill/>
                    </a:lnT>
                    <a:lnB>
                      <a:noFill/>
                    </a:lnB>
                  </a:tcPr>
                </a:tc>
                <a:tc>
                  <a:txBody>
                    <a:bodyPr/>
                    <a:lstStyle/>
                    <a:p>
                      <a:pPr algn="r" fontAlgn="b"/>
                      <a:endParaRPr lang="en-GB" sz="1100" b="0" i="0" u="none" strike="noStrike" dirty="0">
                        <a:solidFill>
                          <a:schemeClr val="tx1"/>
                        </a:solidFill>
                        <a:effectLst/>
                        <a:latin typeface="Calibri"/>
                      </a:endParaRPr>
                    </a:p>
                  </a:txBody>
                  <a:tcPr marL="9525" marR="9525" marT="9525" marB="0" anchor="b">
                    <a:lnL>
                      <a:noFill/>
                    </a:lnL>
                    <a:lnR>
                      <a:noFill/>
                    </a:lnR>
                    <a:lnT>
                      <a:noFill/>
                    </a:lnT>
                    <a:lnB>
                      <a:noFill/>
                    </a:lnB>
                  </a:tcPr>
                </a:tc>
                <a:tc>
                  <a:txBody>
                    <a:bodyPr/>
                    <a:lstStyle/>
                    <a:p>
                      <a:pPr algn="r" fontAlgn="b"/>
                      <a:endParaRPr lang="en-GB" sz="1100" b="0" i="0" u="none" strike="noStrike" dirty="0">
                        <a:solidFill>
                          <a:schemeClr val="tx1"/>
                        </a:solidFill>
                        <a:effectLst/>
                        <a:latin typeface="Calibri"/>
                      </a:endParaRPr>
                    </a:p>
                  </a:txBody>
                  <a:tcPr marL="9525" marR="9525" marT="9525" marB="0" anchor="b">
                    <a:lnL>
                      <a:noFill/>
                    </a:lnL>
                    <a:lnR>
                      <a:noFill/>
                    </a:lnR>
                    <a:lnT>
                      <a:noFill/>
                    </a:lnT>
                    <a:lnB>
                      <a:noFill/>
                    </a:lnB>
                  </a:tcPr>
                </a:tc>
                <a:tc>
                  <a:txBody>
                    <a:bodyPr/>
                    <a:lstStyle/>
                    <a:p>
                      <a:pPr algn="r" fontAlgn="b"/>
                      <a:endParaRPr lang="en-GB" sz="1100" b="0" i="0" u="none" strike="noStrike" dirty="0">
                        <a:solidFill>
                          <a:schemeClr val="tx1"/>
                        </a:solidFill>
                        <a:effectLst/>
                        <a:latin typeface="Calibri"/>
                      </a:endParaRPr>
                    </a:p>
                  </a:txBody>
                  <a:tcPr marL="9525" marR="9525" marT="9525" marB="0" anchor="b">
                    <a:lnL>
                      <a:noFill/>
                    </a:lnL>
                    <a:lnR>
                      <a:noFill/>
                    </a:lnR>
                    <a:lnT>
                      <a:noFill/>
                    </a:lnT>
                    <a:lnB>
                      <a:noFill/>
                    </a:lnB>
                  </a:tcPr>
                </a:tc>
                <a:tc>
                  <a:txBody>
                    <a:bodyPr/>
                    <a:lstStyle/>
                    <a:p>
                      <a:pPr algn="r" fontAlgn="b"/>
                      <a:endParaRPr lang="en-GB" sz="1100" b="0" i="0" u="none" strike="noStrike" dirty="0">
                        <a:solidFill>
                          <a:schemeClr val="tx1"/>
                        </a:solidFill>
                        <a:effectLst/>
                        <a:latin typeface="Calibri"/>
                      </a:endParaRPr>
                    </a:p>
                  </a:txBody>
                  <a:tcPr marL="9525" marR="9525" marT="9525" marB="0" anchor="b">
                    <a:lnL>
                      <a:noFill/>
                    </a:lnL>
                    <a:lnR>
                      <a:noFill/>
                    </a:lnR>
                    <a:lnT>
                      <a:noFill/>
                    </a:lnT>
                    <a:lnB>
                      <a:noFill/>
                    </a:lnB>
                  </a:tcPr>
                </a:tc>
                <a:tc>
                  <a:txBody>
                    <a:bodyPr/>
                    <a:lstStyle/>
                    <a:p>
                      <a:pPr algn="r" fontAlgn="b"/>
                      <a:endParaRPr lang="en-GB" sz="1100" b="0" i="0" u="none" strike="noStrike" dirty="0">
                        <a:solidFill>
                          <a:schemeClr val="tx1"/>
                        </a:solidFill>
                        <a:effectLst/>
                        <a:latin typeface="Calibri"/>
                      </a:endParaRPr>
                    </a:p>
                  </a:txBody>
                  <a:tcPr marL="9525" marR="9525" marT="9525" marB="0" anchor="b">
                    <a:lnL>
                      <a:noFill/>
                    </a:lnL>
                    <a:lnR>
                      <a:noFill/>
                    </a:lnR>
                    <a:lnT>
                      <a:noFill/>
                    </a:lnT>
                    <a:lnB>
                      <a:noFill/>
                    </a:lnB>
                  </a:tcPr>
                </a:tc>
                <a:tc>
                  <a:txBody>
                    <a:bodyPr/>
                    <a:lstStyle/>
                    <a:p>
                      <a:pPr algn="r" fontAlgn="b"/>
                      <a:endParaRPr lang="en-GB" sz="1100" b="0" i="0" u="none" strike="noStrike" dirty="0">
                        <a:solidFill>
                          <a:schemeClr val="tx1"/>
                        </a:solidFill>
                        <a:effectLst/>
                        <a:latin typeface="Calibri"/>
                      </a:endParaRPr>
                    </a:p>
                  </a:txBody>
                  <a:tcPr marL="9525" marR="9525" marT="9525" marB="0" anchor="b">
                    <a:lnL>
                      <a:noFill/>
                    </a:lnL>
                    <a:lnR>
                      <a:noFill/>
                    </a:lnR>
                    <a:lnT>
                      <a:noFill/>
                    </a:lnT>
                    <a:lnB>
                      <a:noFill/>
                    </a:lnB>
                  </a:tcPr>
                </a:tc>
                <a:tc>
                  <a:txBody>
                    <a:bodyPr/>
                    <a:lstStyle/>
                    <a:p>
                      <a:pPr algn="r" fontAlgn="b"/>
                      <a:endParaRPr lang="en-GB" sz="1100" b="0" i="0" u="none" strike="noStrike" dirty="0">
                        <a:solidFill>
                          <a:schemeClr val="tx1"/>
                        </a:solidFill>
                        <a:effectLst/>
                        <a:latin typeface="Calibri"/>
                      </a:endParaRPr>
                    </a:p>
                  </a:txBody>
                  <a:tcPr marL="9525" marR="9525" marT="9525" marB="0" anchor="b">
                    <a:lnL>
                      <a:noFill/>
                    </a:lnL>
                    <a:lnR>
                      <a:noFill/>
                    </a:lnR>
                    <a:lnT>
                      <a:noFill/>
                    </a:lnT>
                    <a:lnB>
                      <a:noFill/>
                    </a:lnB>
                  </a:tcPr>
                </a:tc>
                <a:tc>
                  <a:txBody>
                    <a:bodyPr/>
                    <a:lstStyle/>
                    <a:p>
                      <a:pPr algn="r" fontAlgn="b"/>
                      <a:endParaRPr lang="en-GB" sz="1100" b="0" i="0" u="none" strike="noStrike" dirty="0">
                        <a:solidFill>
                          <a:schemeClr val="tx1"/>
                        </a:solidFill>
                        <a:effectLst/>
                        <a:latin typeface="Calibri"/>
                      </a:endParaRPr>
                    </a:p>
                  </a:txBody>
                  <a:tcPr marL="9525" marR="9525" marT="9525" marB="0" anchor="b">
                    <a:lnL>
                      <a:noFill/>
                    </a:lnL>
                    <a:lnR>
                      <a:noFill/>
                    </a:lnR>
                    <a:lnT>
                      <a:noFill/>
                    </a:lnT>
                    <a:lnB>
                      <a:noFill/>
                    </a:lnB>
                  </a:tcPr>
                </a:tc>
                <a:tc>
                  <a:txBody>
                    <a:bodyPr/>
                    <a:lstStyle/>
                    <a:p>
                      <a:pPr algn="r" fontAlgn="b"/>
                      <a:endParaRPr lang="en-GB" sz="1100" b="0" i="0" u="none" strike="noStrike" dirty="0">
                        <a:solidFill>
                          <a:schemeClr val="tx1"/>
                        </a:solidFill>
                        <a:effectLst/>
                        <a:latin typeface="Calibri"/>
                      </a:endParaRPr>
                    </a:p>
                  </a:txBody>
                  <a:tcPr marL="9525" marR="9525" marT="9525" marB="0" anchor="b">
                    <a:lnL>
                      <a:noFill/>
                    </a:lnL>
                    <a:lnR>
                      <a:noFill/>
                    </a:lnR>
                    <a:lnT>
                      <a:noFill/>
                    </a:lnT>
                    <a:lnB>
                      <a:noFill/>
                    </a:lnB>
                  </a:tcPr>
                </a:tc>
              </a:tr>
            </a:tbl>
          </a:graphicData>
        </a:graphic>
      </p:graphicFrame>
      <p:sp>
        <p:nvSpPr>
          <p:cNvPr id="3" name="Rectangle 2"/>
          <p:cNvSpPr/>
          <p:nvPr/>
        </p:nvSpPr>
        <p:spPr>
          <a:xfrm>
            <a:off x="395536" y="6165304"/>
            <a:ext cx="8280920" cy="338554"/>
          </a:xfrm>
          <a:prstGeom prst="rect">
            <a:avLst/>
          </a:prstGeom>
        </p:spPr>
        <p:txBody>
          <a:bodyPr wrap="square">
            <a:spAutoFit/>
          </a:bodyPr>
          <a:lstStyle/>
          <a:p>
            <a:r>
              <a:rPr lang="en-GB" sz="800" dirty="0">
                <a:latin typeface="Lucida Sans" pitchFamily="34" charset="0"/>
              </a:rPr>
              <a:t>BIGOGNO, C., KHOZIN-GOLDBERG, I., BOUSSIBA, S., VONSHAK, A. &amp; COHEN, Z. 2002. Lipid and Fatty Acid Composition of the Green Oleaginous Alga Parietochloris Incisa, the Richest Plant Source of Arachidonic Acid. Phytochemistry, 60,(5), 497-503.</a:t>
            </a:r>
          </a:p>
        </p:txBody>
      </p:sp>
      <p:sp>
        <p:nvSpPr>
          <p:cNvPr id="4" name="Rectangle 3"/>
          <p:cNvSpPr/>
          <p:nvPr/>
        </p:nvSpPr>
        <p:spPr>
          <a:xfrm>
            <a:off x="397360" y="620688"/>
            <a:ext cx="8279095" cy="1077218"/>
          </a:xfrm>
          <a:prstGeom prst="rect">
            <a:avLst/>
          </a:prstGeom>
        </p:spPr>
        <p:txBody>
          <a:bodyPr wrap="square">
            <a:spAutoFit/>
          </a:bodyPr>
          <a:lstStyle/>
          <a:p>
            <a:pPr algn="ctr"/>
            <a:r>
              <a:rPr lang="en-GB" sz="3200" b="1" dirty="0">
                <a:solidFill>
                  <a:schemeClr val="accent1"/>
                </a:solidFill>
                <a:latin typeface="Lucida Sans" pitchFamily="34" charset="0"/>
              </a:rPr>
              <a:t>Major </a:t>
            </a:r>
            <a:r>
              <a:rPr lang="en-GB" sz="3200" b="1" dirty="0" smtClean="0">
                <a:solidFill>
                  <a:schemeClr val="accent1"/>
                </a:solidFill>
                <a:latin typeface="Lucida Sans" pitchFamily="34" charset="0"/>
              </a:rPr>
              <a:t>Fatty Acid Composition </a:t>
            </a:r>
            <a:r>
              <a:rPr lang="en-GB" sz="3200" b="1" dirty="0">
                <a:solidFill>
                  <a:schemeClr val="accent1"/>
                </a:solidFill>
                <a:latin typeface="Lucida Sans" pitchFamily="34" charset="0"/>
              </a:rPr>
              <a:t>of </a:t>
            </a:r>
            <a:r>
              <a:rPr lang="en-GB" sz="3200" b="1" dirty="0" smtClean="0">
                <a:solidFill>
                  <a:schemeClr val="accent1"/>
                </a:solidFill>
                <a:latin typeface="Lucida Sans" pitchFamily="34" charset="0"/>
              </a:rPr>
              <a:t>Algae</a:t>
            </a:r>
          </a:p>
          <a:p>
            <a:r>
              <a:rPr lang="en-GB" sz="3200" b="1" dirty="0" smtClean="0">
                <a:solidFill>
                  <a:schemeClr val="accent1"/>
                </a:solidFill>
                <a:latin typeface="Lucida Sans" pitchFamily="34" charset="0"/>
              </a:rPr>
              <a:t> </a:t>
            </a:r>
            <a:endParaRPr lang="en-GB" sz="3200" b="1" dirty="0">
              <a:solidFill>
                <a:schemeClr val="accent1"/>
              </a:solidFill>
              <a:latin typeface="Lucida Sans" pitchFamily="34" charset="0"/>
            </a:endParaRPr>
          </a:p>
        </p:txBody>
      </p:sp>
    </p:spTree>
    <p:extLst>
      <p:ext uri="{BB962C8B-B14F-4D97-AF65-F5344CB8AC3E}">
        <p14:creationId xmlns:p14="http://schemas.microsoft.com/office/powerpoint/2010/main" val="712740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229600" cy="1267544"/>
          </a:xfrm>
        </p:spPr>
        <p:txBody>
          <a:bodyPr anchor="t"/>
          <a:lstStyle/>
          <a:p>
            <a:pPr algn="ctr"/>
            <a:r>
              <a:rPr lang="en-GB" b="1" dirty="0" smtClean="0">
                <a:solidFill>
                  <a:schemeClr val="accent1"/>
                </a:solidFill>
                <a:effectLst/>
                <a:latin typeface="Lucida Sans" pitchFamily="34" charset="0"/>
              </a:rPr>
              <a:t>Modern Biotechnology</a:t>
            </a:r>
            <a:endParaRPr lang="en-GB" b="1" dirty="0">
              <a:solidFill>
                <a:schemeClr val="accent1"/>
              </a:solidFill>
              <a:effectLst/>
              <a:latin typeface="Lucida Sans" pitchFamily="34" charset="0"/>
            </a:endParaRPr>
          </a:p>
        </p:txBody>
      </p:sp>
      <p:sp>
        <p:nvSpPr>
          <p:cNvPr id="3" name="Content Placeholder 2"/>
          <p:cNvSpPr>
            <a:spLocks noGrp="1"/>
          </p:cNvSpPr>
          <p:nvPr>
            <p:ph idx="1"/>
          </p:nvPr>
        </p:nvSpPr>
        <p:spPr/>
        <p:txBody>
          <a:bodyPr>
            <a:normAutofit/>
          </a:bodyPr>
          <a:lstStyle/>
          <a:p>
            <a:r>
              <a:rPr lang="en-GB" sz="3200" dirty="0">
                <a:solidFill>
                  <a:schemeClr val="tx1"/>
                </a:solidFill>
                <a:latin typeface="Lucida Sans" pitchFamily="34" charset="0"/>
              </a:rPr>
              <a:t>Although, microalgae have been used for food by humans for thousands of years microalgae culture is one of the modern biotechnologies. </a:t>
            </a:r>
            <a:endParaRPr lang="en-GB" sz="3200" dirty="0" smtClean="0">
              <a:solidFill>
                <a:schemeClr val="tx1"/>
              </a:solidFill>
              <a:latin typeface="Lucida Sans" pitchFamily="34" charset="0"/>
            </a:endParaRPr>
          </a:p>
          <a:p>
            <a:r>
              <a:rPr lang="en-GB" sz="3200" dirty="0" smtClean="0">
                <a:solidFill>
                  <a:schemeClr val="tx1"/>
                </a:solidFill>
                <a:latin typeface="Lucida Sans" pitchFamily="34" charset="0"/>
              </a:rPr>
              <a:t>Uni-algal </a:t>
            </a:r>
            <a:r>
              <a:rPr lang="en-GB" sz="3200" dirty="0">
                <a:solidFill>
                  <a:schemeClr val="tx1"/>
                </a:solidFill>
                <a:latin typeface="Lucida Sans" pitchFamily="34" charset="0"/>
              </a:rPr>
              <a:t>culture </a:t>
            </a:r>
            <a:r>
              <a:rPr lang="en-GB" sz="3200" dirty="0" smtClean="0">
                <a:solidFill>
                  <a:schemeClr val="tx1"/>
                </a:solidFill>
                <a:latin typeface="Lucida Sans" pitchFamily="34" charset="0"/>
              </a:rPr>
              <a:t>was </a:t>
            </a:r>
            <a:r>
              <a:rPr lang="en-GB" sz="3200" dirty="0">
                <a:solidFill>
                  <a:schemeClr val="tx1"/>
                </a:solidFill>
                <a:latin typeface="Lucida Sans" pitchFamily="34" charset="0"/>
              </a:rPr>
              <a:t>first achieved in 1890 with </a:t>
            </a:r>
            <a:r>
              <a:rPr lang="en-GB" sz="3200" i="1" dirty="0">
                <a:solidFill>
                  <a:schemeClr val="tx1"/>
                </a:solidFill>
                <a:latin typeface="Lucida Sans" pitchFamily="34" charset="0"/>
              </a:rPr>
              <a:t>Chlorella </a:t>
            </a:r>
            <a:endParaRPr lang="en-GB" sz="3200" i="1" dirty="0" smtClean="0">
              <a:solidFill>
                <a:schemeClr val="tx1"/>
              </a:solidFill>
              <a:latin typeface="Lucida Sans" pitchFamily="34" charset="0"/>
            </a:endParaRPr>
          </a:p>
          <a:p>
            <a:r>
              <a:rPr lang="en-GB" sz="3200" dirty="0" smtClean="0">
                <a:solidFill>
                  <a:schemeClr val="tx1"/>
                </a:solidFill>
                <a:latin typeface="Lucida Sans" pitchFamily="34" charset="0"/>
              </a:rPr>
              <a:t>Modern study of Algal Mass Cultivation is only about 70 years old</a:t>
            </a:r>
            <a:endParaRPr lang="en-GB" sz="3200" dirty="0">
              <a:solidFill>
                <a:schemeClr val="tx1"/>
              </a:solidFill>
              <a:latin typeface="Lucida Sans" pitchFamily="34" charset="0"/>
            </a:endParaRPr>
          </a:p>
        </p:txBody>
      </p:sp>
    </p:spTree>
    <p:extLst>
      <p:ext uri="{BB962C8B-B14F-4D97-AF65-F5344CB8AC3E}">
        <p14:creationId xmlns:p14="http://schemas.microsoft.com/office/powerpoint/2010/main" val="40134868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a:xfrm>
            <a:off x="395536" y="260648"/>
            <a:ext cx="8229600" cy="1440160"/>
          </a:xfrm>
        </p:spPr>
        <p:txBody>
          <a:bodyPr anchor="t" anchorCtr="0">
            <a:noAutofit/>
          </a:bodyPr>
          <a:lstStyle/>
          <a:p>
            <a:pPr>
              <a:lnSpc>
                <a:spcPct val="100000"/>
              </a:lnSpc>
            </a:pPr>
            <a:r>
              <a:rPr lang="en-GB" sz="2800" b="1" dirty="0" smtClean="0">
                <a:solidFill>
                  <a:schemeClr val="accent1"/>
                </a:solidFill>
                <a:effectLst/>
                <a:latin typeface="Lucida Sans" pitchFamily="34" charset="0"/>
              </a:rPr>
              <a:t>Microalgae can produce many more times the amount of oil per year per unit area of land</a:t>
            </a:r>
            <a:r>
              <a:rPr lang="en-GB" sz="2800" b="1" dirty="0" smtClean="0">
                <a:solidFill>
                  <a:schemeClr val="accent1"/>
                </a:solidFill>
                <a:latin typeface="Lucida Sans" pitchFamily="34" charset="0"/>
              </a:rPr>
              <a:t> </a:t>
            </a:r>
            <a:r>
              <a:rPr lang="en-GB" sz="2800" b="1" dirty="0" smtClean="0">
                <a:solidFill>
                  <a:schemeClr val="accent1"/>
                </a:solidFill>
                <a:effectLst/>
                <a:latin typeface="Lucida Sans" pitchFamily="34" charset="0"/>
              </a:rPr>
              <a:t>than oil seed crops.</a:t>
            </a:r>
            <a:endParaRPr lang="en-GB" sz="2800" b="1" dirty="0">
              <a:solidFill>
                <a:schemeClr val="accent1"/>
              </a:solidFill>
              <a:effectLst/>
              <a:latin typeface="Lucida Sans" pitchFamily="34" charset="0"/>
            </a:endParaRPr>
          </a:p>
        </p:txBody>
      </p:sp>
      <p:pic>
        <p:nvPicPr>
          <p:cNvPr id="6" name="Content Placeholder 5" descr="newsarticle_080908_3.jpg"/>
          <p:cNvPicPr>
            <a:picLocks noGrp="1" noChangeAspect="1"/>
          </p:cNvPicPr>
          <p:nvPr>
            <p:ph idx="1"/>
          </p:nvPr>
        </p:nvPicPr>
        <p:blipFill>
          <a:blip r:embed="rId2" cstate="print"/>
          <a:stretch>
            <a:fillRect/>
          </a:stretch>
        </p:blipFill>
        <p:spPr>
          <a:xfrm>
            <a:off x="1393009" y="1772816"/>
            <a:ext cx="6357982" cy="4286280"/>
          </a:xfrm>
        </p:spPr>
      </p:pic>
      <p:sp>
        <p:nvSpPr>
          <p:cNvPr id="2" name="Rectangle 1"/>
          <p:cNvSpPr/>
          <p:nvPr/>
        </p:nvSpPr>
        <p:spPr>
          <a:xfrm>
            <a:off x="3335091" y="6165304"/>
            <a:ext cx="2922595" cy="461665"/>
          </a:xfrm>
          <a:prstGeom prst="rect">
            <a:avLst/>
          </a:prstGeom>
        </p:spPr>
        <p:txBody>
          <a:bodyPr wrap="none">
            <a:spAutoFit/>
          </a:bodyPr>
          <a:lstStyle/>
          <a:p>
            <a:r>
              <a:rPr lang="en-GB" sz="2400" dirty="0" smtClean="0">
                <a:latin typeface="Lucida Sans" pitchFamily="34" charset="0"/>
              </a:rPr>
              <a:t>93 </a:t>
            </a:r>
            <a:r>
              <a:rPr lang="en-GB" sz="2400" dirty="0">
                <a:latin typeface="Lucida Sans" pitchFamily="34" charset="0"/>
              </a:rPr>
              <a:t>tonnes ha</a:t>
            </a:r>
            <a:r>
              <a:rPr lang="en-GB" sz="2400" baseline="30000" dirty="0">
                <a:latin typeface="Lucida Sans" pitchFamily="34" charset="0"/>
              </a:rPr>
              <a:t>-1</a:t>
            </a:r>
            <a:r>
              <a:rPr lang="en-GB" sz="2400" dirty="0">
                <a:latin typeface="Lucida Sans" pitchFamily="34" charset="0"/>
              </a:rPr>
              <a:t> yr</a:t>
            </a:r>
            <a:r>
              <a:rPr lang="en-GB" sz="2400" baseline="30000" dirty="0">
                <a:latin typeface="Lucida Sans" pitchFamily="34" charset="0"/>
              </a:rPr>
              <a:t>-1</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792088"/>
          </a:xfrm>
        </p:spPr>
        <p:txBody>
          <a:bodyPr anchor="t">
            <a:noAutofit/>
          </a:bodyPr>
          <a:lstStyle/>
          <a:p>
            <a:pPr>
              <a:lnSpc>
                <a:spcPct val="100000"/>
              </a:lnSpc>
            </a:pPr>
            <a:r>
              <a:rPr lang="en-GB" sz="3200" b="1" dirty="0">
                <a:solidFill>
                  <a:schemeClr val="accent1"/>
                </a:solidFill>
                <a:effectLst/>
                <a:latin typeface="Lucida Sans" pitchFamily="34" charset="0"/>
              </a:rPr>
              <a:t>But what is the true potential yield?</a:t>
            </a:r>
          </a:p>
        </p:txBody>
      </p:sp>
      <p:sp>
        <p:nvSpPr>
          <p:cNvPr id="3" name="Content Placeholder 2"/>
          <p:cNvSpPr>
            <a:spLocks noGrp="1"/>
          </p:cNvSpPr>
          <p:nvPr>
            <p:ph idx="1"/>
          </p:nvPr>
        </p:nvSpPr>
        <p:spPr>
          <a:xfrm>
            <a:off x="457200" y="1700808"/>
            <a:ext cx="8229600" cy="4623792"/>
          </a:xfrm>
        </p:spPr>
        <p:txBody>
          <a:bodyPr>
            <a:normAutofit fontScale="92500"/>
          </a:bodyPr>
          <a:lstStyle/>
          <a:p>
            <a:pPr marL="0" indent="0">
              <a:buNone/>
            </a:pPr>
            <a:r>
              <a:rPr lang="en-GB" sz="2800" dirty="0">
                <a:latin typeface="Lucida Sans" pitchFamily="34" charset="0"/>
              </a:rPr>
              <a:t>As early as the 1950s there were complaints of ‘far fetched estimates’ of algal </a:t>
            </a:r>
            <a:r>
              <a:rPr lang="en-GB" sz="2800" dirty="0" smtClean="0">
                <a:latin typeface="Lucida Sans" pitchFamily="34" charset="0"/>
              </a:rPr>
              <a:t>yields </a:t>
            </a:r>
            <a:r>
              <a:rPr lang="en-GB" sz="2800" dirty="0">
                <a:latin typeface="Lucida Sans" pitchFamily="34" charset="0"/>
              </a:rPr>
              <a:t>and very optimistic estimates of potential algal production have continued to appear. The maximum algal yield for potential sites such as SW USA (annual total solar insolation of 2000 KWh m</a:t>
            </a:r>
            <a:r>
              <a:rPr lang="en-GB" sz="2800" baseline="30000" dirty="0">
                <a:latin typeface="Lucida Sans" pitchFamily="34" charset="0"/>
              </a:rPr>
              <a:t>-2 </a:t>
            </a:r>
            <a:r>
              <a:rPr lang="en-GB" sz="2800" dirty="0">
                <a:latin typeface="Lucida Sans" pitchFamily="34" charset="0"/>
              </a:rPr>
              <a:t>year</a:t>
            </a:r>
            <a:r>
              <a:rPr lang="en-GB" sz="2800" baseline="30000" dirty="0">
                <a:latin typeface="Lucida Sans" pitchFamily="34" charset="0"/>
              </a:rPr>
              <a:t>-1</a:t>
            </a:r>
            <a:r>
              <a:rPr lang="en-GB" sz="2800" dirty="0">
                <a:latin typeface="Lucida Sans" pitchFamily="34" charset="0"/>
              </a:rPr>
              <a:t>) can be simply calculated from the calorific value of the algal based on its composition and the maximum theoretical photosynthetic efficiency. Maximum theoretical algal biomass is of the order of 400 tonnes ha</a:t>
            </a:r>
            <a:r>
              <a:rPr lang="en-GB" sz="2800" baseline="30000" dirty="0">
                <a:latin typeface="Lucida Sans" pitchFamily="34" charset="0"/>
              </a:rPr>
              <a:t>-1</a:t>
            </a:r>
            <a:r>
              <a:rPr lang="en-GB" sz="2800" dirty="0">
                <a:latin typeface="Lucida Sans" pitchFamily="34" charset="0"/>
              </a:rPr>
              <a:t> year</a:t>
            </a:r>
            <a:r>
              <a:rPr lang="en-GB" sz="2800" baseline="30000" dirty="0">
                <a:latin typeface="Lucida Sans" pitchFamily="34" charset="0"/>
              </a:rPr>
              <a:t>-1</a:t>
            </a:r>
            <a:endParaRPr lang="en-GB" sz="2800" dirty="0">
              <a:latin typeface="Lucida Sans" pitchFamily="34" charset="0"/>
            </a:endParaRPr>
          </a:p>
        </p:txBody>
      </p:sp>
    </p:spTree>
    <p:extLst>
      <p:ext uri="{BB962C8B-B14F-4D97-AF65-F5344CB8AC3E}">
        <p14:creationId xmlns:p14="http://schemas.microsoft.com/office/powerpoint/2010/main" val="22538436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80696"/>
          </a:xfrm>
        </p:spPr>
        <p:txBody>
          <a:bodyPr anchor="t">
            <a:noAutofit/>
          </a:bodyPr>
          <a:lstStyle/>
          <a:p>
            <a:pPr algn="ctr">
              <a:lnSpc>
                <a:spcPct val="100000"/>
              </a:lnSpc>
            </a:pPr>
            <a:r>
              <a:rPr lang="en-GB" sz="4400" b="1" dirty="0" smtClean="0">
                <a:solidFill>
                  <a:schemeClr val="accent1"/>
                </a:solidFill>
                <a:effectLst/>
                <a:latin typeface="Lucida Sans" pitchFamily="34" charset="0"/>
              </a:rPr>
              <a:t>Maximum Calculated Algal Yields</a:t>
            </a:r>
            <a:endParaRPr lang="en-GB" sz="4400" b="1" dirty="0">
              <a:solidFill>
                <a:schemeClr val="accent1"/>
              </a:solidFill>
              <a:effectLst/>
              <a:latin typeface="Lucida Sans"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481070608"/>
              </p:ext>
            </p:extLst>
          </p:nvPr>
        </p:nvGraphicFramePr>
        <p:xfrm>
          <a:off x="1043608" y="2276870"/>
          <a:ext cx="6984776" cy="4224650"/>
        </p:xfrm>
        <a:graphic>
          <a:graphicData uri="http://schemas.openxmlformats.org/drawingml/2006/table">
            <a:tbl>
              <a:tblPr firstRow="1" firstCol="1" bandRow="1">
                <a:tableStyleId>{5C22544A-7EE6-4342-B048-85BDC9FD1C3A}</a:tableStyleId>
              </a:tblPr>
              <a:tblGrid>
                <a:gridCol w="1396630"/>
                <a:gridCol w="1396630"/>
                <a:gridCol w="1396630"/>
                <a:gridCol w="1397443"/>
                <a:gridCol w="1397443"/>
              </a:tblGrid>
              <a:tr h="676419">
                <a:tc>
                  <a:txBody>
                    <a:bodyPr/>
                    <a:lstStyle/>
                    <a:p>
                      <a:pPr>
                        <a:lnSpc>
                          <a:spcPct val="150000"/>
                        </a:lnSpc>
                        <a:spcAft>
                          <a:spcPts val="0"/>
                        </a:spcAft>
                      </a:pPr>
                      <a:r>
                        <a:rPr lang="en-GB" sz="1100" dirty="0">
                          <a:effectLst/>
                        </a:rPr>
                        <a:t>Algae oil Content</a:t>
                      </a:r>
                      <a:endParaRPr lang="en-GB" sz="1100" dirty="0">
                        <a:effectLst/>
                        <a:latin typeface="Lucida Sans"/>
                        <a:ea typeface="PMingLiU"/>
                        <a:cs typeface="Times New Roman"/>
                      </a:endParaRPr>
                    </a:p>
                  </a:txBody>
                  <a:tcPr marL="68580" marR="68580" marT="0" marB="0"/>
                </a:tc>
                <a:tc>
                  <a:txBody>
                    <a:bodyPr/>
                    <a:lstStyle/>
                    <a:p>
                      <a:pPr>
                        <a:lnSpc>
                          <a:spcPct val="150000"/>
                        </a:lnSpc>
                        <a:spcAft>
                          <a:spcPts val="0"/>
                        </a:spcAft>
                      </a:pPr>
                      <a:r>
                        <a:rPr lang="en-GB" sz="1100" dirty="0">
                          <a:effectLst/>
                        </a:rPr>
                        <a:t>Calorific value</a:t>
                      </a:r>
                      <a:endParaRPr lang="en-GB" sz="1100" dirty="0">
                        <a:effectLst/>
                        <a:latin typeface="Lucida Sans"/>
                        <a:ea typeface="PMingLiU"/>
                        <a:cs typeface="Times New Roman"/>
                      </a:endParaRPr>
                    </a:p>
                  </a:txBody>
                  <a:tcPr marL="68580" marR="68580" marT="0" marB="0"/>
                </a:tc>
                <a:tc>
                  <a:txBody>
                    <a:bodyPr/>
                    <a:lstStyle/>
                    <a:p>
                      <a:pPr>
                        <a:lnSpc>
                          <a:spcPct val="150000"/>
                        </a:lnSpc>
                        <a:spcAft>
                          <a:spcPts val="0"/>
                        </a:spcAft>
                      </a:pPr>
                      <a:r>
                        <a:rPr lang="en-GB" sz="1100" dirty="0">
                          <a:effectLst/>
                        </a:rPr>
                        <a:t>Yield Algae</a:t>
                      </a:r>
                      <a:endParaRPr lang="en-GB" sz="1100" dirty="0">
                        <a:effectLst/>
                        <a:latin typeface="Lucida Sans"/>
                        <a:ea typeface="PMingLiU"/>
                        <a:cs typeface="Times New Roman"/>
                      </a:endParaRPr>
                    </a:p>
                  </a:txBody>
                  <a:tcPr marL="68580" marR="68580" marT="0" marB="0"/>
                </a:tc>
                <a:tc>
                  <a:txBody>
                    <a:bodyPr/>
                    <a:lstStyle/>
                    <a:p>
                      <a:pPr>
                        <a:lnSpc>
                          <a:spcPct val="150000"/>
                        </a:lnSpc>
                        <a:spcAft>
                          <a:spcPts val="0"/>
                        </a:spcAft>
                      </a:pPr>
                      <a:r>
                        <a:rPr lang="en-GB" sz="1100" dirty="0">
                          <a:effectLst/>
                        </a:rPr>
                        <a:t>Yield  Algae</a:t>
                      </a:r>
                      <a:endParaRPr lang="en-GB" sz="1100" dirty="0">
                        <a:effectLst/>
                        <a:latin typeface="Lucida Sans"/>
                        <a:ea typeface="PMingLiU"/>
                        <a:cs typeface="Times New Roman"/>
                      </a:endParaRPr>
                    </a:p>
                  </a:txBody>
                  <a:tcPr marL="68580" marR="68580" marT="0" marB="0"/>
                </a:tc>
                <a:tc>
                  <a:txBody>
                    <a:bodyPr/>
                    <a:lstStyle/>
                    <a:p>
                      <a:pPr>
                        <a:lnSpc>
                          <a:spcPct val="150000"/>
                        </a:lnSpc>
                        <a:spcAft>
                          <a:spcPts val="0"/>
                        </a:spcAft>
                      </a:pPr>
                      <a:r>
                        <a:rPr lang="en-GB" sz="1100" dirty="0">
                          <a:effectLst/>
                        </a:rPr>
                        <a:t>Yield Algal Oil</a:t>
                      </a:r>
                      <a:endParaRPr lang="en-GB" sz="1100" dirty="0">
                        <a:effectLst/>
                        <a:latin typeface="Lucida Sans"/>
                        <a:ea typeface="PMingLiU"/>
                        <a:cs typeface="Times New Roman"/>
                      </a:endParaRPr>
                    </a:p>
                  </a:txBody>
                  <a:tcPr marL="68580" marR="68580" marT="0" marB="0"/>
                </a:tc>
              </a:tr>
              <a:tr h="676601">
                <a:tc>
                  <a:txBody>
                    <a:bodyPr/>
                    <a:lstStyle/>
                    <a:p>
                      <a:pPr>
                        <a:lnSpc>
                          <a:spcPct val="150000"/>
                        </a:lnSpc>
                        <a:spcAft>
                          <a:spcPts val="0"/>
                        </a:spcAft>
                      </a:pPr>
                      <a:r>
                        <a:rPr lang="en-GB" sz="1100" dirty="0">
                          <a:effectLst/>
                        </a:rPr>
                        <a:t> </a:t>
                      </a:r>
                      <a:endParaRPr lang="en-GB" sz="1100" dirty="0">
                        <a:effectLst/>
                        <a:latin typeface="Lucida Sans"/>
                        <a:ea typeface="PMingLiU"/>
                        <a:cs typeface="Times New Roman"/>
                      </a:endParaRPr>
                    </a:p>
                  </a:txBody>
                  <a:tcPr marL="68580" marR="68580" marT="0" marB="0"/>
                </a:tc>
                <a:tc>
                  <a:txBody>
                    <a:bodyPr/>
                    <a:lstStyle/>
                    <a:p>
                      <a:pPr>
                        <a:lnSpc>
                          <a:spcPct val="150000"/>
                        </a:lnSpc>
                        <a:spcAft>
                          <a:spcPts val="0"/>
                        </a:spcAft>
                      </a:pPr>
                      <a:r>
                        <a:rPr lang="en-GB" sz="1100" dirty="0">
                          <a:effectLst/>
                        </a:rPr>
                        <a:t>kWh </a:t>
                      </a:r>
                      <a:r>
                        <a:rPr lang="en-GB" sz="1100" dirty="0" smtClean="0">
                          <a:effectLst/>
                        </a:rPr>
                        <a:t> kg</a:t>
                      </a:r>
                      <a:r>
                        <a:rPr lang="en-GB" sz="1100" baseline="30000" dirty="0" smtClean="0">
                          <a:effectLst/>
                        </a:rPr>
                        <a:t>-1</a:t>
                      </a:r>
                      <a:endParaRPr lang="en-GB" sz="1100" dirty="0">
                        <a:effectLst/>
                        <a:latin typeface="Lucida Sans"/>
                        <a:ea typeface="PMingLiU"/>
                        <a:cs typeface="Times New Roman"/>
                      </a:endParaRPr>
                    </a:p>
                  </a:txBody>
                  <a:tcPr marL="68580" marR="68580" marT="0" marB="0"/>
                </a:tc>
                <a:tc>
                  <a:txBody>
                    <a:bodyPr/>
                    <a:lstStyle/>
                    <a:p>
                      <a:pPr>
                        <a:lnSpc>
                          <a:spcPct val="150000"/>
                        </a:lnSpc>
                        <a:spcAft>
                          <a:spcPts val="0"/>
                        </a:spcAft>
                      </a:pPr>
                      <a:r>
                        <a:rPr lang="en-GB" sz="1100" dirty="0">
                          <a:effectLst/>
                        </a:rPr>
                        <a:t>Tonnes  Ha</a:t>
                      </a:r>
                      <a:r>
                        <a:rPr lang="en-GB" sz="1100" baseline="30000" dirty="0">
                          <a:effectLst/>
                        </a:rPr>
                        <a:t>‑1</a:t>
                      </a:r>
                      <a:r>
                        <a:rPr lang="en-GB" sz="1100" dirty="0">
                          <a:effectLst/>
                        </a:rPr>
                        <a:t> yr</a:t>
                      </a:r>
                      <a:r>
                        <a:rPr lang="en-GB" sz="1100" baseline="30000" dirty="0">
                          <a:effectLst/>
                        </a:rPr>
                        <a:t>-1</a:t>
                      </a:r>
                      <a:endParaRPr lang="en-GB" sz="1100" dirty="0">
                        <a:effectLst/>
                        <a:latin typeface="Lucida Sans"/>
                        <a:ea typeface="PMingLiU"/>
                        <a:cs typeface="Times New Roman"/>
                      </a:endParaRPr>
                    </a:p>
                  </a:txBody>
                  <a:tcPr marL="68580" marR="68580" marT="0" marB="0"/>
                </a:tc>
                <a:tc>
                  <a:txBody>
                    <a:bodyPr/>
                    <a:lstStyle/>
                    <a:p>
                      <a:pPr>
                        <a:lnSpc>
                          <a:spcPct val="150000"/>
                        </a:lnSpc>
                        <a:spcAft>
                          <a:spcPts val="0"/>
                        </a:spcAft>
                      </a:pPr>
                      <a:r>
                        <a:rPr lang="en-GB" sz="1100" dirty="0">
                          <a:effectLst/>
                        </a:rPr>
                        <a:t>g m</a:t>
                      </a:r>
                      <a:r>
                        <a:rPr lang="en-GB" sz="1100" baseline="30000" dirty="0">
                          <a:effectLst/>
                        </a:rPr>
                        <a:t>-2 </a:t>
                      </a:r>
                      <a:r>
                        <a:rPr lang="en-GB" sz="1100" dirty="0">
                          <a:effectLst/>
                        </a:rPr>
                        <a:t>d</a:t>
                      </a:r>
                      <a:r>
                        <a:rPr lang="en-GB" sz="1100" baseline="30000" dirty="0">
                          <a:effectLst/>
                        </a:rPr>
                        <a:t>-1</a:t>
                      </a:r>
                      <a:endParaRPr lang="en-GB" sz="1100" dirty="0">
                        <a:effectLst/>
                        <a:latin typeface="Lucida Sans"/>
                        <a:ea typeface="PMingLiU"/>
                        <a:cs typeface="Times New Roman"/>
                      </a:endParaRPr>
                    </a:p>
                  </a:txBody>
                  <a:tcPr marL="68580" marR="68580" marT="0" marB="0"/>
                </a:tc>
                <a:tc>
                  <a:txBody>
                    <a:bodyPr/>
                    <a:lstStyle/>
                    <a:p>
                      <a:pPr>
                        <a:lnSpc>
                          <a:spcPct val="150000"/>
                        </a:lnSpc>
                        <a:spcAft>
                          <a:spcPts val="0"/>
                        </a:spcAft>
                      </a:pPr>
                      <a:r>
                        <a:rPr lang="en-GB" sz="1100" dirty="0">
                          <a:effectLst/>
                        </a:rPr>
                        <a:t>Tonnes  Ha</a:t>
                      </a:r>
                      <a:r>
                        <a:rPr lang="en-GB" sz="1100" baseline="30000" dirty="0">
                          <a:effectLst/>
                        </a:rPr>
                        <a:t>‑1</a:t>
                      </a:r>
                      <a:r>
                        <a:rPr lang="en-GB" sz="1100" dirty="0">
                          <a:effectLst/>
                        </a:rPr>
                        <a:t> yr</a:t>
                      </a:r>
                      <a:r>
                        <a:rPr lang="en-GB" sz="1100" baseline="30000" dirty="0">
                          <a:effectLst/>
                        </a:rPr>
                        <a:t>-1</a:t>
                      </a:r>
                      <a:endParaRPr lang="en-GB" sz="1100" dirty="0">
                        <a:effectLst/>
                        <a:latin typeface="Lucida Sans"/>
                        <a:ea typeface="PMingLiU"/>
                        <a:cs typeface="Times New Roman"/>
                      </a:endParaRPr>
                    </a:p>
                  </a:txBody>
                  <a:tcPr marL="68580" marR="68580" marT="0" marB="0"/>
                </a:tc>
              </a:tr>
              <a:tr h="319070">
                <a:tc>
                  <a:txBody>
                    <a:bodyPr/>
                    <a:lstStyle/>
                    <a:p>
                      <a:pPr algn="ctr">
                        <a:lnSpc>
                          <a:spcPct val="150000"/>
                        </a:lnSpc>
                        <a:spcAft>
                          <a:spcPts val="0"/>
                        </a:spcAft>
                      </a:pPr>
                      <a:r>
                        <a:rPr lang="en-GB" sz="1100" dirty="0">
                          <a:effectLst/>
                        </a:rPr>
                        <a:t>10%</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5.5</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401</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110</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40</a:t>
                      </a:r>
                      <a:endParaRPr lang="en-GB" sz="1100" dirty="0">
                        <a:effectLst/>
                        <a:latin typeface="Lucida Sans"/>
                        <a:ea typeface="PMingLiU"/>
                        <a:cs typeface="Times New Roman"/>
                      </a:endParaRPr>
                    </a:p>
                  </a:txBody>
                  <a:tcPr marL="68580" marR="68580" marT="0" marB="0"/>
                </a:tc>
              </a:tr>
              <a:tr h="319070">
                <a:tc>
                  <a:txBody>
                    <a:bodyPr/>
                    <a:lstStyle/>
                    <a:p>
                      <a:pPr algn="ctr">
                        <a:lnSpc>
                          <a:spcPct val="150000"/>
                        </a:lnSpc>
                        <a:spcAft>
                          <a:spcPts val="0"/>
                        </a:spcAft>
                      </a:pPr>
                      <a:r>
                        <a:rPr lang="en-GB" sz="1100" dirty="0">
                          <a:effectLst/>
                        </a:rPr>
                        <a:t>20%</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6.0</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361</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99</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72</a:t>
                      </a:r>
                      <a:endParaRPr lang="en-GB" sz="1100" dirty="0">
                        <a:effectLst/>
                        <a:latin typeface="Lucida Sans"/>
                        <a:ea typeface="PMingLiU"/>
                        <a:cs typeface="Times New Roman"/>
                      </a:endParaRPr>
                    </a:p>
                  </a:txBody>
                  <a:tcPr marL="68580" marR="68580" marT="0" marB="0"/>
                </a:tc>
              </a:tr>
              <a:tr h="319070">
                <a:tc>
                  <a:txBody>
                    <a:bodyPr/>
                    <a:lstStyle/>
                    <a:p>
                      <a:pPr algn="ctr">
                        <a:lnSpc>
                          <a:spcPct val="150000"/>
                        </a:lnSpc>
                        <a:spcAft>
                          <a:spcPts val="0"/>
                        </a:spcAft>
                      </a:pPr>
                      <a:r>
                        <a:rPr lang="en-GB" sz="1100" dirty="0">
                          <a:effectLst/>
                        </a:rPr>
                        <a:t>30%</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6.7</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328</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90</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99</a:t>
                      </a:r>
                      <a:endParaRPr lang="en-GB" sz="1100" dirty="0">
                        <a:effectLst/>
                        <a:latin typeface="Lucida Sans"/>
                        <a:ea typeface="PMingLiU"/>
                        <a:cs typeface="Times New Roman"/>
                      </a:endParaRPr>
                    </a:p>
                  </a:txBody>
                  <a:tcPr marL="68580" marR="68580" marT="0" marB="0"/>
                </a:tc>
              </a:tr>
              <a:tr h="319070">
                <a:tc>
                  <a:txBody>
                    <a:bodyPr/>
                    <a:lstStyle/>
                    <a:p>
                      <a:pPr algn="ctr">
                        <a:lnSpc>
                          <a:spcPct val="150000"/>
                        </a:lnSpc>
                        <a:spcAft>
                          <a:spcPts val="0"/>
                        </a:spcAft>
                      </a:pPr>
                      <a:r>
                        <a:rPr lang="en-GB" sz="1100" dirty="0">
                          <a:effectLst/>
                        </a:rPr>
                        <a:t>40%</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7.3</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301</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83</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120</a:t>
                      </a:r>
                      <a:endParaRPr lang="en-GB" sz="1100" dirty="0">
                        <a:effectLst/>
                        <a:latin typeface="Lucida Sans"/>
                        <a:ea typeface="PMingLiU"/>
                        <a:cs typeface="Times New Roman"/>
                      </a:endParaRPr>
                    </a:p>
                  </a:txBody>
                  <a:tcPr marL="68580" marR="68580" marT="0" marB="0"/>
                </a:tc>
              </a:tr>
              <a:tr h="319070">
                <a:tc>
                  <a:txBody>
                    <a:bodyPr/>
                    <a:lstStyle/>
                    <a:p>
                      <a:pPr algn="ctr">
                        <a:lnSpc>
                          <a:spcPct val="150000"/>
                        </a:lnSpc>
                        <a:spcAft>
                          <a:spcPts val="0"/>
                        </a:spcAft>
                      </a:pPr>
                      <a:r>
                        <a:rPr lang="en-GB" sz="1100" dirty="0">
                          <a:effectLst/>
                        </a:rPr>
                        <a:t>50%</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7.9</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278</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76</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139</a:t>
                      </a:r>
                      <a:endParaRPr lang="en-GB" sz="1100" dirty="0">
                        <a:effectLst/>
                        <a:latin typeface="Lucida Sans"/>
                        <a:ea typeface="PMingLiU"/>
                        <a:cs typeface="Times New Roman"/>
                      </a:endParaRPr>
                    </a:p>
                  </a:txBody>
                  <a:tcPr marL="68580" marR="68580" marT="0" marB="0"/>
                </a:tc>
              </a:tr>
              <a:tr h="319070">
                <a:tc>
                  <a:txBody>
                    <a:bodyPr/>
                    <a:lstStyle/>
                    <a:p>
                      <a:pPr algn="ctr">
                        <a:lnSpc>
                          <a:spcPct val="150000"/>
                        </a:lnSpc>
                        <a:spcAft>
                          <a:spcPts val="0"/>
                        </a:spcAft>
                      </a:pPr>
                      <a:r>
                        <a:rPr lang="en-GB" sz="1100" dirty="0">
                          <a:effectLst/>
                        </a:rPr>
                        <a:t>60%</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8.5</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258</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71</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155</a:t>
                      </a:r>
                      <a:endParaRPr lang="en-GB" sz="1100" dirty="0">
                        <a:effectLst/>
                        <a:latin typeface="Lucida Sans"/>
                        <a:ea typeface="PMingLiU"/>
                        <a:cs typeface="Times New Roman"/>
                      </a:endParaRPr>
                    </a:p>
                  </a:txBody>
                  <a:tcPr marL="68580" marR="68580" marT="0" marB="0"/>
                </a:tc>
              </a:tr>
              <a:tr h="319070">
                <a:tc>
                  <a:txBody>
                    <a:bodyPr/>
                    <a:lstStyle/>
                    <a:p>
                      <a:pPr algn="ctr">
                        <a:lnSpc>
                          <a:spcPct val="150000"/>
                        </a:lnSpc>
                        <a:spcAft>
                          <a:spcPts val="0"/>
                        </a:spcAft>
                      </a:pPr>
                      <a:r>
                        <a:rPr lang="en-GB" sz="1100" dirty="0">
                          <a:effectLst/>
                        </a:rPr>
                        <a:t>70%</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9.1</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241</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66</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169</a:t>
                      </a:r>
                      <a:endParaRPr lang="en-GB" sz="1100" dirty="0">
                        <a:effectLst/>
                        <a:latin typeface="Lucida Sans"/>
                        <a:ea typeface="PMingLiU"/>
                        <a:cs typeface="Times New Roman"/>
                      </a:endParaRPr>
                    </a:p>
                  </a:txBody>
                  <a:tcPr marL="68580" marR="68580" marT="0" marB="0"/>
                </a:tc>
              </a:tr>
              <a:tr h="319070">
                <a:tc>
                  <a:txBody>
                    <a:bodyPr/>
                    <a:lstStyle/>
                    <a:p>
                      <a:pPr algn="ctr">
                        <a:lnSpc>
                          <a:spcPct val="150000"/>
                        </a:lnSpc>
                        <a:spcAft>
                          <a:spcPts val="0"/>
                        </a:spcAft>
                      </a:pPr>
                      <a:r>
                        <a:rPr lang="en-GB" sz="1100" dirty="0">
                          <a:effectLst/>
                        </a:rPr>
                        <a:t>80%</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9.8</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226</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62</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181</a:t>
                      </a:r>
                      <a:endParaRPr lang="en-GB" sz="1100" dirty="0">
                        <a:effectLst/>
                        <a:latin typeface="Lucida Sans"/>
                        <a:ea typeface="PMingLiU"/>
                        <a:cs typeface="Times New Roman"/>
                      </a:endParaRPr>
                    </a:p>
                  </a:txBody>
                  <a:tcPr marL="68580" marR="68580" marT="0" marB="0"/>
                </a:tc>
              </a:tr>
              <a:tr h="319070">
                <a:tc>
                  <a:txBody>
                    <a:bodyPr/>
                    <a:lstStyle/>
                    <a:p>
                      <a:pPr algn="ctr">
                        <a:lnSpc>
                          <a:spcPct val="150000"/>
                        </a:lnSpc>
                        <a:spcAft>
                          <a:spcPts val="0"/>
                        </a:spcAft>
                      </a:pPr>
                      <a:r>
                        <a:rPr lang="en-GB" sz="1100" dirty="0">
                          <a:effectLst/>
                        </a:rPr>
                        <a:t>90%</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10.4</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213</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58</a:t>
                      </a:r>
                      <a:endParaRPr lang="en-GB" sz="1100" dirty="0">
                        <a:effectLst/>
                        <a:latin typeface="Lucida Sans"/>
                        <a:ea typeface="PMingLiU"/>
                        <a:cs typeface="Times New Roman"/>
                      </a:endParaRPr>
                    </a:p>
                  </a:txBody>
                  <a:tcPr marL="68580" marR="68580" marT="0" marB="0"/>
                </a:tc>
                <a:tc>
                  <a:txBody>
                    <a:bodyPr/>
                    <a:lstStyle/>
                    <a:p>
                      <a:pPr algn="ctr">
                        <a:lnSpc>
                          <a:spcPct val="150000"/>
                        </a:lnSpc>
                        <a:spcAft>
                          <a:spcPts val="0"/>
                        </a:spcAft>
                      </a:pPr>
                      <a:r>
                        <a:rPr lang="en-GB" sz="1100" dirty="0">
                          <a:effectLst/>
                        </a:rPr>
                        <a:t>192</a:t>
                      </a:r>
                      <a:endParaRPr lang="en-GB" sz="1100" dirty="0">
                        <a:effectLst/>
                        <a:latin typeface="Lucida Sans"/>
                        <a:ea typeface="PMingLiU"/>
                        <a:cs typeface="Times New Roman"/>
                      </a:endParaRPr>
                    </a:p>
                  </a:txBody>
                  <a:tcPr marL="68580" marR="68580" marT="0" marB="0"/>
                </a:tc>
              </a:tr>
            </a:tbl>
          </a:graphicData>
        </a:graphic>
      </p:graphicFrame>
    </p:spTree>
    <p:extLst>
      <p:ext uri="{BB962C8B-B14F-4D97-AF65-F5344CB8AC3E}">
        <p14:creationId xmlns:p14="http://schemas.microsoft.com/office/powerpoint/2010/main" val="17401001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5229200"/>
            <a:ext cx="8229600" cy="1143000"/>
          </a:xfrm>
        </p:spPr>
        <p:txBody>
          <a:bodyPr>
            <a:normAutofit/>
          </a:bodyPr>
          <a:lstStyle/>
          <a:p>
            <a:pPr algn="l">
              <a:lnSpc>
                <a:spcPct val="100000"/>
              </a:lnSpc>
            </a:pPr>
            <a:r>
              <a:rPr lang="en-GB" sz="1600" dirty="0"/>
              <a:t/>
            </a:r>
            <a:br>
              <a:rPr lang="en-GB" sz="1600" dirty="0"/>
            </a:br>
            <a:r>
              <a:rPr lang="en-GB" sz="1100" dirty="0">
                <a:solidFill>
                  <a:schemeClr val="tx1"/>
                </a:solidFill>
                <a:effectLst/>
                <a:latin typeface="Lucida Sans" pitchFamily="34" charset="0"/>
              </a:rPr>
              <a:t>THEORETICAL MAXIMUM ALGAL OIL </a:t>
            </a:r>
            <a:r>
              <a:rPr lang="en-GB" sz="1100" dirty="0" smtClean="0">
                <a:solidFill>
                  <a:schemeClr val="tx1"/>
                </a:solidFill>
                <a:effectLst/>
                <a:latin typeface="Lucida Sans" pitchFamily="34" charset="0"/>
              </a:rPr>
              <a:t>PRODUCTION</a:t>
            </a:r>
            <a:br>
              <a:rPr lang="en-GB" sz="1100" dirty="0" smtClean="0">
                <a:solidFill>
                  <a:schemeClr val="tx1"/>
                </a:solidFill>
                <a:effectLst/>
                <a:latin typeface="Lucida Sans" pitchFamily="34" charset="0"/>
              </a:rPr>
            </a:br>
            <a:r>
              <a:rPr lang="en-GB" sz="1100" dirty="0" smtClean="0">
                <a:solidFill>
                  <a:schemeClr val="tx1"/>
                </a:solidFill>
                <a:effectLst/>
                <a:latin typeface="Lucida Sans" pitchFamily="34" charset="0"/>
              </a:rPr>
              <a:t>Kristina </a:t>
            </a:r>
            <a:r>
              <a:rPr lang="en-GB" sz="1100" dirty="0">
                <a:solidFill>
                  <a:schemeClr val="tx1"/>
                </a:solidFill>
                <a:effectLst/>
                <a:latin typeface="Lucida Sans" pitchFamily="34" charset="0"/>
              </a:rPr>
              <a:t>M. Weyer, Daniel R. Bush, Al Darzins and Bryan D. </a:t>
            </a:r>
            <a:r>
              <a:rPr lang="en-GB" sz="1100" dirty="0" smtClean="0">
                <a:solidFill>
                  <a:schemeClr val="tx1"/>
                </a:solidFill>
                <a:effectLst/>
                <a:latin typeface="Lucida Sans" pitchFamily="34" charset="0"/>
              </a:rPr>
              <a:t>Willson</a:t>
            </a:r>
            <a:r>
              <a:rPr lang="en-GB" sz="1100" dirty="0">
                <a:solidFill>
                  <a:schemeClr val="tx1"/>
                </a:solidFill>
                <a:effectLst/>
                <a:latin typeface="Lucida Sans" pitchFamily="34" charset="0"/>
              </a:rPr>
              <a:t/>
            </a:r>
            <a:br>
              <a:rPr lang="en-GB" sz="1100" dirty="0">
                <a:solidFill>
                  <a:schemeClr val="tx1"/>
                </a:solidFill>
                <a:effectLst/>
                <a:latin typeface="Lucida Sans" pitchFamily="34" charset="0"/>
              </a:rPr>
            </a:br>
            <a:r>
              <a:rPr lang="en-GB" sz="1100" dirty="0">
                <a:solidFill>
                  <a:schemeClr val="tx1"/>
                </a:solidFill>
                <a:effectLst/>
                <a:latin typeface="Lucida Sans" pitchFamily="34" charset="0"/>
              </a:rPr>
              <a:t>http://comste.gov.ph/images/files/TheoreticalMaximum_for%20ALGOIL%206-11-09.pdf</a:t>
            </a:r>
          </a:p>
        </p:txBody>
      </p:sp>
      <p:sp>
        <p:nvSpPr>
          <p:cNvPr id="3" name="Content Placeholder 2"/>
          <p:cNvSpPr>
            <a:spLocks noGrp="1"/>
          </p:cNvSpPr>
          <p:nvPr>
            <p:ph idx="1"/>
          </p:nvPr>
        </p:nvSpPr>
        <p:spPr>
          <a:xfrm>
            <a:off x="467544" y="1628800"/>
            <a:ext cx="8229600" cy="4032448"/>
          </a:xfrm>
        </p:spPr>
        <p:txBody>
          <a:bodyPr>
            <a:normAutofit/>
          </a:bodyPr>
          <a:lstStyle/>
          <a:p>
            <a:r>
              <a:rPr lang="en-GB" sz="2800" dirty="0" smtClean="0">
                <a:solidFill>
                  <a:schemeClr val="tx1"/>
                </a:solidFill>
                <a:latin typeface="Lucida Sans" pitchFamily="34" charset="0"/>
              </a:rPr>
              <a:t>Physical laws dictate the theoretical maximum, it represents a true upper limit to production that cannot be attained regardless of new technology advances. </a:t>
            </a:r>
          </a:p>
          <a:p>
            <a:r>
              <a:rPr lang="en-GB" sz="2800" dirty="0" smtClean="0">
                <a:solidFill>
                  <a:schemeClr val="tx1"/>
                </a:solidFill>
                <a:latin typeface="Lucida Sans" pitchFamily="34" charset="0"/>
              </a:rPr>
              <a:t>However, if algal biofuel production systems approach even a fraction of the calculated theoretical maximum, they will be extremely productive compared to current production capability of agriculture-based biofuels.</a:t>
            </a:r>
          </a:p>
        </p:txBody>
      </p:sp>
      <p:sp>
        <p:nvSpPr>
          <p:cNvPr id="4" name="TextBox 3"/>
          <p:cNvSpPr txBox="1"/>
          <p:nvPr/>
        </p:nvSpPr>
        <p:spPr>
          <a:xfrm>
            <a:off x="611560" y="432428"/>
            <a:ext cx="7776864" cy="707886"/>
          </a:xfrm>
          <a:prstGeom prst="rect">
            <a:avLst/>
          </a:prstGeom>
          <a:noFill/>
        </p:spPr>
        <p:txBody>
          <a:bodyPr wrap="square" rtlCol="0">
            <a:spAutoFit/>
          </a:bodyPr>
          <a:lstStyle/>
          <a:p>
            <a:pPr algn="ctr"/>
            <a:r>
              <a:rPr lang="en-GB" dirty="0"/>
              <a:t/>
            </a:r>
            <a:br>
              <a:rPr lang="en-GB" dirty="0"/>
            </a:br>
            <a:r>
              <a:rPr lang="en-GB" sz="2200" b="1" dirty="0">
                <a:solidFill>
                  <a:schemeClr val="accent1"/>
                </a:solidFill>
                <a:latin typeface="Lucida Sans" pitchFamily="34" charset="0"/>
              </a:rPr>
              <a:t>THEORETICAL MAXIMUM </a:t>
            </a:r>
            <a:r>
              <a:rPr lang="en-GB" sz="2200" b="1" dirty="0" smtClean="0">
                <a:solidFill>
                  <a:schemeClr val="accent1"/>
                </a:solidFill>
                <a:latin typeface="Lucida Sans" pitchFamily="34" charset="0"/>
              </a:rPr>
              <a:t> ALGAL </a:t>
            </a:r>
            <a:r>
              <a:rPr lang="en-GB" sz="2200" b="1" dirty="0">
                <a:solidFill>
                  <a:schemeClr val="accent1"/>
                </a:solidFill>
                <a:latin typeface="Lucida Sans" pitchFamily="34" charset="0"/>
              </a:rPr>
              <a:t>OIL PRODUCTION</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chemeClr val="accent1"/>
                </a:solidFill>
                <a:effectLst/>
                <a:latin typeface="Lucida Sans" pitchFamily="34" charset="0"/>
              </a:rPr>
              <a:t>Realistic Algal Yields</a:t>
            </a:r>
            <a:endParaRPr lang="en-GB" b="1" dirty="0">
              <a:solidFill>
                <a:schemeClr val="accent1"/>
              </a:solidFill>
              <a:effectLst/>
              <a:latin typeface="Lucida Sans" pitchFamily="34" charset="0"/>
            </a:endParaRPr>
          </a:p>
        </p:txBody>
      </p:sp>
      <p:sp>
        <p:nvSpPr>
          <p:cNvPr id="3" name="Content Placeholder 2"/>
          <p:cNvSpPr>
            <a:spLocks noGrp="1"/>
          </p:cNvSpPr>
          <p:nvPr>
            <p:ph idx="1"/>
          </p:nvPr>
        </p:nvSpPr>
        <p:spPr/>
        <p:txBody>
          <a:bodyPr>
            <a:noAutofit/>
          </a:bodyPr>
          <a:lstStyle/>
          <a:p>
            <a:r>
              <a:rPr lang="en-GB" sz="3200" dirty="0" smtClean="0">
                <a:solidFill>
                  <a:schemeClr val="tx1"/>
                </a:solidFill>
                <a:latin typeface="Lucida Sans" pitchFamily="34" charset="0"/>
              </a:rPr>
              <a:t>Using a conservative photosynthetic efficiency of only 2.5% (less than a quarter of the theoretical maximum) in the SW USA could yield 25g m</a:t>
            </a:r>
            <a:r>
              <a:rPr lang="en-GB" sz="3200" baseline="30000" dirty="0" smtClean="0">
                <a:solidFill>
                  <a:schemeClr val="tx1"/>
                </a:solidFill>
                <a:latin typeface="Lucida Sans" pitchFamily="34" charset="0"/>
              </a:rPr>
              <a:t>-2 </a:t>
            </a:r>
            <a:r>
              <a:rPr lang="en-GB" sz="3200" dirty="0" smtClean="0">
                <a:solidFill>
                  <a:schemeClr val="tx1"/>
                </a:solidFill>
                <a:latin typeface="Lucida Sans" pitchFamily="34" charset="0"/>
              </a:rPr>
              <a:t>day</a:t>
            </a:r>
            <a:r>
              <a:rPr lang="en-GB" sz="3200" baseline="30000" dirty="0" smtClean="0">
                <a:solidFill>
                  <a:schemeClr val="tx1"/>
                </a:solidFill>
                <a:latin typeface="Lucida Sans" pitchFamily="34" charset="0"/>
              </a:rPr>
              <a:t>-1</a:t>
            </a:r>
            <a:r>
              <a:rPr lang="en-GB" sz="3200" dirty="0" smtClean="0">
                <a:solidFill>
                  <a:schemeClr val="tx1"/>
                </a:solidFill>
                <a:latin typeface="Lucida Sans" pitchFamily="34" charset="0"/>
              </a:rPr>
              <a:t> or 91tons of algae per hectare per year. Seambiotic, in Israel, have recently calculated a similar figure for algae productivity in a similar light level region.</a:t>
            </a:r>
            <a:endParaRPr lang="en-GB" sz="3200" dirty="0">
              <a:solidFill>
                <a:schemeClr val="tx1"/>
              </a:solidFill>
              <a:latin typeface="Lucida Sans"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chemeClr val="accent1"/>
                </a:solidFill>
                <a:effectLst/>
                <a:latin typeface="Lucida Sans" pitchFamily="34" charset="0"/>
              </a:rPr>
              <a:t>Realistic Algal Yields</a:t>
            </a:r>
            <a:endParaRPr lang="en-GB" b="1" dirty="0">
              <a:solidFill>
                <a:schemeClr val="accent1"/>
              </a:solidFill>
              <a:effectLst/>
              <a:latin typeface="Lucida Sans" pitchFamily="34" charset="0"/>
            </a:endParaRPr>
          </a:p>
        </p:txBody>
      </p:sp>
      <p:sp>
        <p:nvSpPr>
          <p:cNvPr id="3" name="Content Placeholder 2"/>
          <p:cNvSpPr>
            <a:spLocks noGrp="1"/>
          </p:cNvSpPr>
          <p:nvPr>
            <p:ph idx="1"/>
          </p:nvPr>
        </p:nvSpPr>
        <p:spPr/>
        <p:txBody>
          <a:bodyPr/>
          <a:lstStyle/>
          <a:p>
            <a:r>
              <a:rPr lang="en-GB" dirty="0" smtClean="0"/>
              <a:t> </a:t>
            </a:r>
            <a:r>
              <a:rPr lang="en-GB" dirty="0" smtClean="0">
                <a:solidFill>
                  <a:schemeClr val="tx1"/>
                </a:solidFill>
                <a:latin typeface="Lucida Sans" pitchFamily="34" charset="0"/>
              </a:rPr>
              <a:t>NREL Single day productivities reported over the course of one year were as high as 50 grams of algae per square meter per day, and was the long-term target for the program, but consistent long term yield again were probably closer to</a:t>
            </a:r>
            <a:r>
              <a:rPr lang="en-GB" sz="2800" dirty="0" smtClean="0">
                <a:solidFill>
                  <a:schemeClr val="tx1"/>
                </a:solidFill>
                <a:latin typeface="Lucida Sans" pitchFamily="34" charset="0"/>
              </a:rPr>
              <a:t> </a:t>
            </a:r>
            <a:r>
              <a:rPr lang="en-GB" dirty="0" smtClean="0">
                <a:solidFill>
                  <a:schemeClr val="tx1"/>
                </a:solidFill>
                <a:latin typeface="Lucida Sans" pitchFamily="34" charset="0"/>
              </a:rPr>
              <a:t>25g m </a:t>
            </a:r>
            <a:r>
              <a:rPr lang="en-GB" baseline="30000" dirty="0" smtClean="0">
                <a:solidFill>
                  <a:schemeClr val="tx1"/>
                </a:solidFill>
                <a:latin typeface="Lucida Sans" pitchFamily="34" charset="0"/>
              </a:rPr>
              <a:t>–2 </a:t>
            </a:r>
            <a:r>
              <a:rPr lang="en-GB" dirty="0" smtClean="0">
                <a:solidFill>
                  <a:schemeClr val="tx1"/>
                </a:solidFill>
                <a:latin typeface="Lucida Sans" pitchFamily="34" charset="0"/>
              </a:rPr>
              <a:t>day</a:t>
            </a:r>
            <a:r>
              <a:rPr lang="en-GB" baseline="30000" dirty="0" smtClean="0">
                <a:solidFill>
                  <a:schemeClr val="tx1"/>
                </a:solidFill>
                <a:latin typeface="Lucida Sans" pitchFamily="34" charset="0"/>
              </a:rPr>
              <a:t>-1</a:t>
            </a:r>
            <a:r>
              <a:rPr lang="en-GB" dirty="0" smtClean="0">
                <a:solidFill>
                  <a:schemeClr val="tx1"/>
                </a:solidFill>
                <a:latin typeface="Lucida Sans" pitchFamily="34" charset="0"/>
              </a:rPr>
              <a:t> .</a:t>
            </a:r>
          </a:p>
          <a:p>
            <a:r>
              <a:rPr lang="en-GB" dirty="0" smtClean="0">
                <a:solidFill>
                  <a:schemeClr val="tx1"/>
                </a:solidFill>
                <a:latin typeface="Lucida Sans" pitchFamily="34" charset="0"/>
              </a:rPr>
              <a:t>Ron Putt at the Department of Chemical Engineering Auburn University has also set growth for microalgae at economically practical rates in the region of 20 g m</a:t>
            </a:r>
            <a:r>
              <a:rPr lang="en-GB" baseline="30000" dirty="0" smtClean="0">
                <a:solidFill>
                  <a:schemeClr val="tx1"/>
                </a:solidFill>
                <a:latin typeface="Lucida Sans" pitchFamily="34" charset="0"/>
              </a:rPr>
              <a:t>-2</a:t>
            </a:r>
            <a:r>
              <a:rPr lang="en-GB" dirty="0" smtClean="0">
                <a:solidFill>
                  <a:schemeClr val="tx1"/>
                </a:solidFill>
                <a:latin typeface="Lucida Sans" pitchFamily="34" charset="0"/>
              </a:rPr>
              <a:t> day</a:t>
            </a:r>
            <a:r>
              <a:rPr lang="en-GB" baseline="30000" dirty="0" smtClean="0">
                <a:solidFill>
                  <a:schemeClr val="tx1"/>
                </a:solidFill>
                <a:latin typeface="Lucida Sans" pitchFamily="34" charset="0"/>
              </a:rPr>
              <a:t>-1</a:t>
            </a:r>
            <a:r>
              <a:rPr lang="en-GB" dirty="0" smtClean="0"/>
              <a:t>.</a:t>
            </a:r>
            <a:endParaRPr lang="en-GB" baseline="30000" dirty="0" smtClean="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8229600" cy="927585"/>
          </a:xfrm>
        </p:spPr>
        <p:txBody>
          <a:bodyPr anchor="t" anchorCtr="0"/>
          <a:lstStyle/>
          <a:p>
            <a:r>
              <a:rPr lang="en-GB" b="1" dirty="0" smtClean="0">
                <a:solidFill>
                  <a:schemeClr val="accent1"/>
                </a:solidFill>
                <a:effectLst/>
                <a:latin typeface="Lucida Sans" pitchFamily="34" charset="0"/>
              </a:rPr>
              <a:t>Realistic Algal Yields</a:t>
            </a:r>
            <a:endParaRPr lang="en-GB" b="1" dirty="0">
              <a:solidFill>
                <a:schemeClr val="accent1"/>
              </a:solidFill>
              <a:effectLst/>
              <a:latin typeface="Lucida Sans" pitchFamily="34" charset="0"/>
            </a:endParaRPr>
          </a:p>
        </p:txBody>
      </p:sp>
      <p:sp>
        <p:nvSpPr>
          <p:cNvPr id="3" name="Content Placeholder 2"/>
          <p:cNvSpPr>
            <a:spLocks noGrp="1"/>
          </p:cNvSpPr>
          <p:nvPr>
            <p:ph idx="1"/>
          </p:nvPr>
        </p:nvSpPr>
        <p:spPr/>
        <p:txBody>
          <a:bodyPr>
            <a:normAutofit fontScale="92500"/>
          </a:bodyPr>
          <a:lstStyle/>
          <a:p>
            <a:pPr marL="0">
              <a:buNone/>
            </a:pPr>
            <a:r>
              <a:rPr lang="en-GB" sz="4000" dirty="0" smtClean="0">
                <a:latin typeface="Lucida Sans" pitchFamily="34" charset="0"/>
              </a:rPr>
              <a:t>A growth rate of 25g m</a:t>
            </a:r>
            <a:r>
              <a:rPr lang="en-GB" sz="4000" baseline="30000" dirty="0" smtClean="0">
                <a:latin typeface="Lucida Sans" pitchFamily="34" charset="0"/>
              </a:rPr>
              <a:t>-2</a:t>
            </a:r>
            <a:r>
              <a:rPr lang="en-GB" sz="4000" dirty="0" smtClean="0">
                <a:latin typeface="Lucida Sans" pitchFamily="34" charset="0"/>
              </a:rPr>
              <a:t>day</a:t>
            </a:r>
            <a:r>
              <a:rPr lang="en-GB" sz="4000" baseline="30000" dirty="0" smtClean="0">
                <a:latin typeface="Lucida Sans" pitchFamily="34" charset="0"/>
              </a:rPr>
              <a:t>-1</a:t>
            </a:r>
            <a:r>
              <a:rPr lang="en-GB" sz="4000" dirty="0" smtClean="0">
                <a:latin typeface="Lucida Sans" pitchFamily="34" charset="0"/>
              </a:rPr>
              <a:t> and an oil content of 20 % would  produce 91 tonnes of algae per hectare per year and an </a:t>
            </a:r>
            <a:r>
              <a:rPr lang="en-GB" sz="4000" b="1" u="sng" dirty="0" smtClean="0">
                <a:latin typeface="Lucida Sans" pitchFamily="34" charset="0"/>
              </a:rPr>
              <a:t>oil yield of 18.2 tonnes hectare</a:t>
            </a:r>
            <a:r>
              <a:rPr lang="en-GB" sz="4000" b="1" u="sng" baseline="30000" dirty="0" smtClean="0">
                <a:latin typeface="Lucida Sans" pitchFamily="34" charset="0"/>
              </a:rPr>
              <a:t>-1</a:t>
            </a:r>
            <a:r>
              <a:rPr lang="en-GB" sz="4000" b="1" u="sng" dirty="0" smtClean="0">
                <a:latin typeface="Lucida Sans" pitchFamily="34" charset="0"/>
              </a:rPr>
              <a:t>  year</a:t>
            </a:r>
            <a:r>
              <a:rPr lang="en-GB" sz="4000" b="1" u="sng" baseline="30000" dirty="0" smtClean="0">
                <a:latin typeface="Lucida Sans" pitchFamily="34" charset="0"/>
              </a:rPr>
              <a:t>-1</a:t>
            </a:r>
            <a:r>
              <a:rPr lang="en-GB" sz="4000" b="1" u="sng" dirty="0" smtClean="0">
                <a:latin typeface="Lucida Sans" pitchFamily="34" charset="0"/>
              </a:rPr>
              <a:t> , </a:t>
            </a:r>
          </a:p>
          <a:p>
            <a:pPr marL="0">
              <a:buNone/>
            </a:pPr>
            <a:r>
              <a:rPr lang="en-GB" sz="4000" b="1" u="sng" dirty="0" smtClean="0">
                <a:latin typeface="Lucida Sans" pitchFamily="34" charset="0"/>
              </a:rPr>
              <a:t>over 48 times the yield for soy oil</a:t>
            </a:r>
            <a:r>
              <a:rPr lang="en-GB" sz="4000" dirty="0" smtClean="0">
                <a:latin typeface="Lucida Sans" pitchFamily="34" charset="0"/>
              </a:rPr>
              <a:t>.</a:t>
            </a:r>
          </a:p>
          <a:p>
            <a:endParaRPr lang="en-GB" baseline="30000" dirty="0" smtClean="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00000"/>
              </a:lnSpc>
            </a:pPr>
            <a:r>
              <a:rPr lang="en-GB" sz="3200" b="1" dirty="0">
                <a:solidFill>
                  <a:schemeClr val="accent1"/>
                </a:solidFill>
                <a:effectLst/>
                <a:latin typeface="Lucida Sans" pitchFamily="34" charset="0"/>
              </a:rPr>
              <a:t>Algal dry weight yields and photosynthetic efficiencies from published sources.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217545896"/>
              </p:ext>
            </p:extLst>
          </p:nvPr>
        </p:nvGraphicFramePr>
        <p:xfrm>
          <a:off x="674042" y="1600198"/>
          <a:ext cx="7795916" cy="4525967"/>
        </p:xfrm>
        <a:graphic>
          <a:graphicData uri="http://schemas.openxmlformats.org/drawingml/2006/table">
            <a:tbl>
              <a:tblPr firstRow="1" firstCol="1" bandRow="1"/>
              <a:tblGrid>
                <a:gridCol w="1948979"/>
                <a:gridCol w="1948979"/>
                <a:gridCol w="1948979"/>
                <a:gridCol w="1948979"/>
              </a:tblGrid>
              <a:tr h="238209">
                <a:tc>
                  <a:txBody>
                    <a:bodyPr/>
                    <a:lstStyle/>
                    <a:p>
                      <a:pPr>
                        <a:lnSpc>
                          <a:spcPct val="150000"/>
                        </a:lnSpc>
                        <a:spcAft>
                          <a:spcPts val="0"/>
                        </a:spcAft>
                        <a:tabLst>
                          <a:tab pos="1890395" algn="l"/>
                        </a:tabLst>
                      </a:pPr>
                      <a:r>
                        <a:rPr lang="en-GB" sz="1000" b="1" dirty="0">
                          <a:solidFill>
                            <a:schemeClr val="tx1"/>
                          </a:solidFill>
                          <a:effectLst/>
                          <a:latin typeface="Lucida Sans"/>
                          <a:ea typeface="PMingLiU"/>
                          <a:cs typeface="Times New Roman"/>
                        </a:rPr>
                        <a:t>Reviews</a:t>
                      </a:r>
                      <a:endParaRPr lang="en-GB" sz="1000" dirty="0">
                        <a:solidFill>
                          <a:schemeClr val="tx1"/>
                        </a:solidFill>
                        <a:effectLst/>
                        <a:latin typeface="Lucida Sans"/>
                        <a:ea typeface="PMingLiU"/>
                        <a:cs typeface="Times New Roman"/>
                      </a:endParaRP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 </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 </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50000"/>
                        </a:lnSpc>
                        <a:spcAft>
                          <a:spcPts val="0"/>
                        </a:spcAft>
                        <a:tabLst>
                          <a:tab pos="1890395" algn="l"/>
                        </a:tabLst>
                      </a:pPr>
                      <a:r>
                        <a:rPr lang="en-GB" sz="1000" dirty="0">
                          <a:effectLst/>
                          <a:latin typeface="Lucida Sans"/>
                          <a:ea typeface="PMingLiU"/>
                          <a:cs typeface="Times New Roman"/>
                        </a:rPr>
                        <a:t> </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76417">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Yield</a:t>
                      </a:r>
                    </a:p>
                    <a:p>
                      <a:pPr>
                        <a:lnSpc>
                          <a:spcPct val="150000"/>
                        </a:lnSpc>
                        <a:spcAft>
                          <a:spcPts val="0"/>
                        </a:spcAft>
                        <a:tabLst>
                          <a:tab pos="1890395" algn="l"/>
                        </a:tabLst>
                      </a:pPr>
                      <a:r>
                        <a:rPr lang="en-GB" sz="1000" dirty="0">
                          <a:solidFill>
                            <a:schemeClr val="tx1"/>
                          </a:solidFill>
                          <a:effectLst/>
                          <a:latin typeface="Lucida Sans"/>
                          <a:ea typeface="PMingLiU"/>
                          <a:cs typeface="Times New Roman"/>
                        </a:rPr>
                        <a:t>g m</a:t>
                      </a:r>
                      <a:r>
                        <a:rPr lang="en-GB" sz="1000" baseline="30000" dirty="0">
                          <a:solidFill>
                            <a:schemeClr val="tx1"/>
                          </a:solidFill>
                          <a:effectLst/>
                          <a:latin typeface="Lucida Sans"/>
                          <a:ea typeface="PMingLiU"/>
                          <a:cs typeface="Times New Roman"/>
                        </a:rPr>
                        <a:t>-2 </a:t>
                      </a:r>
                      <a:r>
                        <a:rPr lang="en-GB" sz="1000" dirty="0">
                          <a:solidFill>
                            <a:schemeClr val="tx1"/>
                          </a:solidFill>
                          <a:effectLst/>
                          <a:latin typeface="Lucida Sans"/>
                          <a:ea typeface="PMingLiU"/>
                          <a:cs typeface="Times New Roman"/>
                        </a:rPr>
                        <a:t>d</a:t>
                      </a:r>
                      <a:r>
                        <a:rPr lang="en-GB" sz="1000" baseline="30000" dirty="0">
                          <a:solidFill>
                            <a:schemeClr val="tx1"/>
                          </a:solidFill>
                          <a:effectLst/>
                          <a:latin typeface="Lucida Sans"/>
                          <a:ea typeface="PMingLiU"/>
                          <a:cs typeface="Times New Roman"/>
                        </a:rPr>
                        <a:t>-1</a:t>
                      </a:r>
                      <a:endParaRPr lang="en-GB" sz="1000" dirty="0">
                        <a:solidFill>
                          <a:schemeClr val="tx1"/>
                        </a:solidFill>
                        <a:effectLst/>
                        <a:latin typeface="Lucida Sans"/>
                        <a:ea typeface="PMingLiU"/>
                        <a:cs typeface="Times New Roman"/>
                      </a:endParaRP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Photosynthetic</a:t>
                      </a:r>
                    </a:p>
                    <a:p>
                      <a:pPr>
                        <a:lnSpc>
                          <a:spcPct val="150000"/>
                        </a:lnSpc>
                        <a:spcAft>
                          <a:spcPts val="0"/>
                        </a:spcAft>
                        <a:tabLst>
                          <a:tab pos="1890395" algn="l"/>
                        </a:tabLst>
                      </a:pPr>
                      <a:r>
                        <a:rPr lang="en-GB" sz="1000" dirty="0">
                          <a:solidFill>
                            <a:schemeClr val="tx1"/>
                          </a:solidFill>
                          <a:effectLst/>
                          <a:latin typeface="Lucida Sans"/>
                          <a:ea typeface="PMingLiU"/>
                          <a:cs typeface="Times New Roman"/>
                        </a:rPr>
                        <a:t>Efficiency %</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Suggested Achievable</a:t>
                      </a:r>
                    </a:p>
                    <a:p>
                      <a:pPr>
                        <a:lnSpc>
                          <a:spcPct val="150000"/>
                        </a:lnSpc>
                        <a:spcAft>
                          <a:spcPts val="0"/>
                        </a:spcAft>
                        <a:tabLst>
                          <a:tab pos="1890395" algn="l"/>
                        </a:tabLst>
                      </a:pPr>
                      <a:r>
                        <a:rPr lang="en-GB" sz="1000" dirty="0">
                          <a:solidFill>
                            <a:schemeClr val="tx1"/>
                          </a:solidFill>
                          <a:effectLst/>
                          <a:latin typeface="Lucida Sans"/>
                          <a:ea typeface="PMingLiU"/>
                          <a:cs typeface="Times New Roman"/>
                        </a:rPr>
                        <a:t>Yield g m</a:t>
                      </a:r>
                      <a:r>
                        <a:rPr lang="en-GB" sz="1000" baseline="30000" dirty="0">
                          <a:solidFill>
                            <a:schemeClr val="tx1"/>
                          </a:solidFill>
                          <a:effectLst/>
                          <a:latin typeface="Lucida Sans"/>
                          <a:ea typeface="PMingLiU"/>
                          <a:cs typeface="Times New Roman"/>
                        </a:rPr>
                        <a:t>-2 </a:t>
                      </a:r>
                      <a:r>
                        <a:rPr lang="en-GB" sz="1000" dirty="0">
                          <a:solidFill>
                            <a:schemeClr val="tx1"/>
                          </a:solidFill>
                          <a:effectLst/>
                          <a:latin typeface="Lucida Sans"/>
                          <a:ea typeface="PMingLiU"/>
                          <a:cs typeface="Times New Roman"/>
                        </a:rPr>
                        <a:t>d</a:t>
                      </a:r>
                      <a:r>
                        <a:rPr lang="en-GB" sz="1000" baseline="30000" dirty="0">
                          <a:solidFill>
                            <a:schemeClr val="tx1"/>
                          </a:solidFill>
                          <a:effectLst/>
                          <a:latin typeface="Lucida Sans"/>
                          <a:ea typeface="PMingLiU"/>
                          <a:cs typeface="Times New Roman"/>
                        </a:rPr>
                        <a:t>-1</a:t>
                      </a:r>
                      <a:endParaRPr lang="en-GB" sz="1000" dirty="0">
                        <a:solidFill>
                          <a:schemeClr val="tx1"/>
                        </a:solidFill>
                        <a:effectLst/>
                        <a:latin typeface="Lucida Sans"/>
                        <a:ea typeface="PMingLiU"/>
                        <a:cs typeface="Times New Roman"/>
                      </a:endParaRP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effectLst/>
                          <a:latin typeface="Lucida Sans"/>
                          <a:ea typeface="PMingLiU"/>
                          <a:cs typeface="Times New Roman"/>
                        </a:rPr>
                        <a:t>Reference</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8209">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5-21</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1.2 -3</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20-28</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effectLst/>
                          <a:latin typeface="Lucida Sans"/>
                          <a:ea typeface="PMingLiU"/>
                          <a:cs typeface="Times New Roman"/>
                        </a:rPr>
                        <a:t>(</a:t>
                      </a:r>
                      <a:r>
                        <a:rPr lang="en-GB" sz="1000" u="none" strike="noStrike" dirty="0">
                          <a:solidFill>
                            <a:srgbClr val="0000FF"/>
                          </a:solidFill>
                          <a:effectLst/>
                          <a:latin typeface="Lucida Sans"/>
                          <a:ea typeface="PMingLiU"/>
                          <a:cs typeface="Times New Roman"/>
                          <a:hlinkClick r:id="rId2" action="ppaction://hlinkfile" tooltip="Tamiya, 1957 #456"/>
                        </a:rPr>
                        <a:t>Tamiya, 1957</a:t>
                      </a:r>
                      <a:r>
                        <a:rPr lang="en-GB" sz="1000" dirty="0">
                          <a:effectLst/>
                          <a:latin typeface="Lucida Sans"/>
                          <a:ea typeface="PMingLiU"/>
                          <a:cs typeface="Times New Roman"/>
                        </a:rPr>
                        <a:t>)</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8209">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15-25</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0.25</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30</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effectLst/>
                          <a:latin typeface="Lucida Sans"/>
                          <a:ea typeface="PMingLiU"/>
                          <a:cs typeface="Times New Roman"/>
                        </a:rPr>
                        <a:t>(</a:t>
                      </a:r>
                      <a:r>
                        <a:rPr lang="en-GB" sz="1000" u="none" strike="noStrike" dirty="0">
                          <a:solidFill>
                            <a:srgbClr val="0000FF"/>
                          </a:solidFill>
                          <a:effectLst/>
                          <a:latin typeface="Lucida Sans"/>
                          <a:ea typeface="PMingLiU"/>
                          <a:cs typeface="Times New Roman"/>
                          <a:hlinkClick r:id="rId3" action="ppaction://hlinkfile" tooltip="Goldman, 1979 #513"/>
                        </a:rPr>
                        <a:t>Goldman, 1979a</a:t>
                      </a:r>
                      <a:r>
                        <a:rPr lang="en-GB" sz="1000" dirty="0">
                          <a:effectLst/>
                          <a:latin typeface="Lucida Sans"/>
                          <a:ea typeface="PMingLiU"/>
                          <a:cs typeface="Times New Roman"/>
                        </a:rPr>
                        <a:t>)</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8209">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3-8</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 </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 </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effectLst/>
                          <a:latin typeface="Lucida Sans"/>
                          <a:ea typeface="PMingLiU"/>
                          <a:cs typeface="Times New Roman"/>
                        </a:rPr>
                        <a:t>(</a:t>
                      </a:r>
                      <a:r>
                        <a:rPr lang="en-GB" sz="1000" u="none" strike="noStrike" dirty="0">
                          <a:solidFill>
                            <a:srgbClr val="0000FF"/>
                          </a:solidFill>
                          <a:effectLst/>
                          <a:latin typeface="Lucida Sans"/>
                          <a:ea typeface="PMingLiU"/>
                          <a:cs typeface="Times New Roman"/>
                          <a:hlinkClick r:id="rId4" action="ppaction://hlinkfile" tooltip="Reijnders, 2009 #525"/>
                        </a:rPr>
                        <a:t>Reijnders, 2009</a:t>
                      </a:r>
                      <a:r>
                        <a:rPr lang="en-GB" sz="1000" dirty="0">
                          <a:effectLst/>
                          <a:latin typeface="Lucida Sans"/>
                          <a:ea typeface="PMingLiU"/>
                          <a:cs typeface="Times New Roman"/>
                        </a:rPr>
                        <a:t>)</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8209">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 </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 </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20</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effectLst/>
                          <a:latin typeface="Lucida Sans"/>
                          <a:ea typeface="PMingLiU"/>
                          <a:cs typeface="Times New Roman"/>
                        </a:rPr>
                        <a:t>(</a:t>
                      </a:r>
                      <a:r>
                        <a:rPr lang="en-GB" sz="1000" u="none" strike="noStrike" dirty="0">
                          <a:solidFill>
                            <a:srgbClr val="0000FF"/>
                          </a:solidFill>
                          <a:effectLst/>
                          <a:latin typeface="Lucida Sans"/>
                          <a:ea typeface="PMingLiU"/>
                          <a:cs typeface="Times New Roman"/>
                          <a:hlinkClick r:id="rId5" action="ppaction://hlinkfile" tooltip="Brune, 2009 #307"/>
                        </a:rPr>
                        <a:t>Brune et al., 2009</a:t>
                      </a:r>
                      <a:r>
                        <a:rPr lang="en-GB" sz="1000" dirty="0">
                          <a:effectLst/>
                          <a:latin typeface="Lucida Sans"/>
                          <a:ea typeface="PMingLiU"/>
                          <a:cs typeface="Times New Roman"/>
                        </a:rPr>
                        <a:t>)</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8209">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10-40</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 </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 </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effectLst/>
                          <a:latin typeface="Lucida Sans"/>
                          <a:ea typeface="PMingLiU"/>
                          <a:cs typeface="Times New Roman"/>
                        </a:rPr>
                        <a:t>(</a:t>
                      </a:r>
                      <a:r>
                        <a:rPr lang="en-GB" sz="1000" u="none" strike="noStrike" dirty="0">
                          <a:solidFill>
                            <a:srgbClr val="0000FF"/>
                          </a:solidFill>
                          <a:effectLst/>
                          <a:latin typeface="Lucida Sans"/>
                          <a:ea typeface="PMingLiU"/>
                          <a:cs typeface="Times New Roman"/>
                          <a:hlinkClick r:id="rId6" action="ppaction://hlinkfile" tooltip="Singh, 2011 #543"/>
                        </a:rPr>
                        <a:t>Singh and Olsen, 2011</a:t>
                      </a:r>
                      <a:r>
                        <a:rPr lang="en-GB" sz="1000" dirty="0">
                          <a:effectLst/>
                          <a:latin typeface="Lucida Sans"/>
                          <a:ea typeface="PMingLiU"/>
                          <a:cs typeface="Times New Roman"/>
                        </a:rPr>
                        <a:t>)</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6417">
                <a:tc>
                  <a:txBody>
                    <a:bodyPr/>
                    <a:lstStyle/>
                    <a:p>
                      <a:pPr>
                        <a:lnSpc>
                          <a:spcPct val="150000"/>
                        </a:lnSpc>
                        <a:spcAft>
                          <a:spcPts val="0"/>
                        </a:spcAft>
                        <a:tabLst>
                          <a:tab pos="1890395" algn="l"/>
                        </a:tabLst>
                      </a:pPr>
                      <a:r>
                        <a:rPr lang="en-GB" sz="1000" b="1" dirty="0">
                          <a:solidFill>
                            <a:schemeClr val="tx1"/>
                          </a:solidFill>
                          <a:effectLst/>
                          <a:latin typeface="Lucida Sans"/>
                          <a:ea typeface="PMingLiU"/>
                          <a:cs typeface="Times New Roman"/>
                        </a:rPr>
                        <a:t>Published</a:t>
                      </a:r>
                      <a:endParaRPr lang="en-GB" sz="1000" dirty="0">
                        <a:solidFill>
                          <a:schemeClr val="tx1"/>
                        </a:solidFill>
                        <a:effectLst/>
                        <a:latin typeface="Lucida Sans"/>
                        <a:ea typeface="PMingLiU"/>
                        <a:cs typeface="Times New Roman"/>
                      </a:endParaRPr>
                    </a:p>
                    <a:p>
                      <a:pPr>
                        <a:lnSpc>
                          <a:spcPct val="150000"/>
                        </a:lnSpc>
                        <a:spcAft>
                          <a:spcPts val="0"/>
                        </a:spcAft>
                        <a:tabLst>
                          <a:tab pos="1890395" algn="l"/>
                        </a:tabLst>
                      </a:pPr>
                      <a:r>
                        <a:rPr lang="en-GB" sz="1000" b="1" dirty="0">
                          <a:solidFill>
                            <a:schemeClr val="tx1"/>
                          </a:solidFill>
                          <a:effectLst/>
                          <a:latin typeface="Lucida Sans"/>
                          <a:ea typeface="PMingLiU"/>
                          <a:cs typeface="Times New Roman"/>
                        </a:rPr>
                        <a:t>Experimental Data</a:t>
                      </a:r>
                      <a:endParaRPr lang="en-GB" sz="1000" dirty="0">
                        <a:solidFill>
                          <a:schemeClr val="tx1"/>
                        </a:solidFill>
                        <a:effectLst/>
                        <a:latin typeface="Lucida Sans"/>
                        <a:ea typeface="PMingLiU"/>
                        <a:cs typeface="Times New Roman"/>
                      </a:endParaRP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 </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 </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50000"/>
                        </a:lnSpc>
                        <a:spcAft>
                          <a:spcPts val="0"/>
                        </a:spcAft>
                        <a:tabLst>
                          <a:tab pos="1890395" algn="l"/>
                        </a:tabLst>
                      </a:pPr>
                      <a:r>
                        <a:rPr lang="en-GB" sz="1000" dirty="0">
                          <a:effectLst/>
                          <a:latin typeface="Lucida Sans"/>
                          <a:ea typeface="PMingLiU"/>
                          <a:cs typeface="Times New Roman"/>
                        </a:rPr>
                        <a:t> </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76417">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Yield</a:t>
                      </a:r>
                    </a:p>
                    <a:p>
                      <a:pPr>
                        <a:lnSpc>
                          <a:spcPct val="150000"/>
                        </a:lnSpc>
                        <a:spcAft>
                          <a:spcPts val="0"/>
                        </a:spcAft>
                        <a:tabLst>
                          <a:tab pos="1890395" algn="l"/>
                        </a:tabLst>
                      </a:pPr>
                      <a:r>
                        <a:rPr lang="en-GB" sz="1000" dirty="0">
                          <a:solidFill>
                            <a:schemeClr val="tx1"/>
                          </a:solidFill>
                          <a:effectLst/>
                          <a:latin typeface="Lucida Sans"/>
                          <a:ea typeface="PMingLiU"/>
                          <a:cs typeface="Times New Roman"/>
                        </a:rPr>
                        <a:t>g m</a:t>
                      </a:r>
                      <a:r>
                        <a:rPr lang="en-GB" sz="1000" baseline="30000" dirty="0">
                          <a:solidFill>
                            <a:schemeClr val="tx1"/>
                          </a:solidFill>
                          <a:effectLst/>
                          <a:latin typeface="Lucida Sans"/>
                          <a:ea typeface="PMingLiU"/>
                          <a:cs typeface="Times New Roman"/>
                        </a:rPr>
                        <a:t>-2 </a:t>
                      </a:r>
                      <a:r>
                        <a:rPr lang="en-GB" sz="1000" dirty="0">
                          <a:solidFill>
                            <a:schemeClr val="tx1"/>
                          </a:solidFill>
                          <a:effectLst/>
                          <a:latin typeface="Lucida Sans"/>
                          <a:ea typeface="PMingLiU"/>
                          <a:cs typeface="Times New Roman"/>
                        </a:rPr>
                        <a:t>d</a:t>
                      </a:r>
                      <a:r>
                        <a:rPr lang="en-GB" sz="1000" baseline="30000" dirty="0">
                          <a:solidFill>
                            <a:schemeClr val="tx1"/>
                          </a:solidFill>
                          <a:effectLst/>
                          <a:latin typeface="Lucida Sans"/>
                          <a:ea typeface="PMingLiU"/>
                          <a:cs typeface="Times New Roman"/>
                        </a:rPr>
                        <a:t>-1</a:t>
                      </a:r>
                      <a:endParaRPr lang="en-GB" sz="1000" dirty="0">
                        <a:solidFill>
                          <a:schemeClr val="tx1"/>
                        </a:solidFill>
                        <a:effectLst/>
                        <a:latin typeface="Lucida Sans"/>
                        <a:ea typeface="PMingLiU"/>
                        <a:cs typeface="Times New Roman"/>
                      </a:endParaRP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Photosynthetic</a:t>
                      </a:r>
                    </a:p>
                    <a:p>
                      <a:pPr>
                        <a:lnSpc>
                          <a:spcPct val="150000"/>
                        </a:lnSpc>
                        <a:spcAft>
                          <a:spcPts val="0"/>
                        </a:spcAft>
                        <a:tabLst>
                          <a:tab pos="1890395" algn="l"/>
                        </a:tabLst>
                      </a:pPr>
                      <a:r>
                        <a:rPr lang="en-GB" sz="1000" dirty="0">
                          <a:solidFill>
                            <a:schemeClr val="tx1"/>
                          </a:solidFill>
                          <a:effectLst/>
                          <a:latin typeface="Lucida Sans"/>
                          <a:ea typeface="PMingLiU"/>
                          <a:cs typeface="Times New Roman"/>
                        </a:rPr>
                        <a:t>Efficiency %</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Suggested Achievable</a:t>
                      </a:r>
                    </a:p>
                    <a:p>
                      <a:pPr>
                        <a:lnSpc>
                          <a:spcPct val="150000"/>
                        </a:lnSpc>
                        <a:spcAft>
                          <a:spcPts val="0"/>
                        </a:spcAft>
                        <a:tabLst>
                          <a:tab pos="1890395" algn="l"/>
                        </a:tabLst>
                      </a:pPr>
                      <a:r>
                        <a:rPr lang="en-GB" sz="1000" dirty="0">
                          <a:solidFill>
                            <a:schemeClr val="tx1"/>
                          </a:solidFill>
                          <a:effectLst/>
                          <a:latin typeface="Lucida Sans"/>
                          <a:ea typeface="PMingLiU"/>
                          <a:cs typeface="Times New Roman"/>
                        </a:rPr>
                        <a:t>Yield g m</a:t>
                      </a:r>
                      <a:r>
                        <a:rPr lang="en-GB" sz="1000" baseline="30000" dirty="0">
                          <a:solidFill>
                            <a:schemeClr val="tx1"/>
                          </a:solidFill>
                          <a:effectLst/>
                          <a:latin typeface="Lucida Sans"/>
                          <a:ea typeface="PMingLiU"/>
                          <a:cs typeface="Times New Roman"/>
                        </a:rPr>
                        <a:t>-2 </a:t>
                      </a:r>
                      <a:r>
                        <a:rPr lang="en-GB" sz="1000" dirty="0">
                          <a:solidFill>
                            <a:schemeClr val="tx1"/>
                          </a:solidFill>
                          <a:effectLst/>
                          <a:latin typeface="Lucida Sans"/>
                          <a:ea typeface="PMingLiU"/>
                          <a:cs typeface="Times New Roman"/>
                        </a:rPr>
                        <a:t>d</a:t>
                      </a:r>
                      <a:r>
                        <a:rPr lang="en-GB" sz="1000" baseline="30000" dirty="0">
                          <a:solidFill>
                            <a:schemeClr val="tx1"/>
                          </a:solidFill>
                          <a:effectLst/>
                          <a:latin typeface="Lucida Sans"/>
                          <a:ea typeface="PMingLiU"/>
                          <a:cs typeface="Times New Roman"/>
                        </a:rPr>
                        <a:t>-1</a:t>
                      </a:r>
                      <a:endParaRPr lang="en-GB" sz="1000" dirty="0">
                        <a:solidFill>
                          <a:schemeClr val="tx1"/>
                        </a:solidFill>
                        <a:effectLst/>
                        <a:latin typeface="Lucida Sans"/>
                        <a:ea typeface="PMingLiU"/>
                        <a:cs typeface="Times New Roman"/>
                      </a:endParaRP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effectLst/>
                          <a:latin typeface="Lucida Sans"/>
                          <a:ea typeface="PMingLiU"/>
                          <a:cs typeface="Times New Roman"/>
                        </a:rPr>
                        <a:t>Reference</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8209">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25 -29</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 </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 </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effectLst/>
                          <a:latin typeface="Lucida Sans"/>
                          <a:ea typeface="PMingLiU"/>
                          <a:cs typeface="Times New Roman"/>
                        </a:rPr>
                        <a:t>(</a:t>
                      </a:r>
                      <a:r>
                        <a:rPr lang="en-GB" sz="1000" u="none" strike="noStrike" dirty="0">
                          <a:solidFill>
                            <a:srgbClr val="0000FF"/>
                          </a:solidFill>
                          <a:effectLst/>
                          <a:latin typeface="Lucida Sans"/>
                          <a:ea typeface="PMingLiU"/>
                          <a:cs typeface="Times New Roman"/>
                          <a:hlinkClick r:id="rId7" action="ppaction://hlinkfile" tooltip="Johnson, 1988 #479"/>
                        </a:rPr>
                        <a:t>Johnson et al., 1988</a:t>
                      </a:r>
                      <a:r>
                        <a:rPr lang="en-GB" sz="1000" dirty="0">
                          <a:effectLst/>
                          <a:latin typeface="Lucida Sans"/>
                          <a:ea typeface="PMingLiU"/>
                          <a:cs typeface="Times New Roman"/>
                        </a:rPr>
                        <a:t>)</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8209">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16</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1.1 – 3.15</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20</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effectLst/>
                          <a:latin typeface="Lucida Sans"/>
                          <a:ea typeface="PMingLiU"/>
                          <a:cs typeface="Times New Roman"/>
                        </a:rPr>
                        <a:t>(</a:t>
                      </a:r>
                      <a:r>
                        <a:rPr lang="en-GB" sz="1000" u="none" strike="noStrike" dirty="0">
                          <a:solidFill>
                            <a:srgbClr val="0000FF"/>
                          </a:solidFill>
                          <a:effectLst/>
                          <a:latin typeface="Lucida Sans"/>
                          <a:ea typeface="PMingLiU"/>
                          <a:cs typeface="Times New Roman"/>
                          <a:hlinkClick r:id="rId8" action="ppaction://hlinkfile" tooltip="Weissman, 1989 #406"/>
                        </a:rPr>
                        <a:t>Weissman et al., 1989</a:t>
                      </a:r>
                      <a:r>
                        <a:rPr lang="en-GB" sz="1000" dirty="0">
                          <a:effectLst/>
                          <a:latin typeface="Lucida Sans"/>
                          <a:ea typeface="PMingLiU"/>
                          <a:cs typeface="Times New Roman"/>
                        </a:rPr>
                        <a:t>)</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8209">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15</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 </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 </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effectLst/>
                          <a:latin typeface="Lucida Sans"/>
                          <a:ea typeface="PMingLiU"/>
                          <a:cs typeface="Times New Roman"/>
                        </a:rPr>
                        <a:t>(</a:t>
                      </a:r>
                      <a:r>
                        <a:rPr lang="en-GB" sz="1000" u="none" strike="noStrike" dirty="0">
                          <a:solidFill>
                            <a:srgbClr val="0000FF"/>
                          </a:solidFill>
                          <a:effectLst/>
                          <a:latin typeface="Lucida Sans"/>
                          <a:ea typeface="PMingLiU"/>
                          <a:cs typeface="Times New Roman"/>
                          <a:hlinkClick r:id="rId9" action="ppaction://hlinkfile" tooltip="Laws, 1991 #506"/>
                        </a:rPr>
                        <a:t>Laws and Berning, 1991</a:t>
                      </a:r>
                      <a:r>
                        <a:rPr lang="en-GB" sz="1000" dirty="0">
                          <a:effectLst/>
                          <a:latin typeface="Lucida Sans"/>
                          <a:ea typeface="PMingLiU"/>
                          <a:cs typeface="Times New Roman"/>
                        </a:rPr>
                        <a:t>)</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6417">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16-35</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 </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 </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effectLst/>
                          <a:latin typeface="Lucida Sans"/>
                          <a:ea typeface="PMingLiU"/>
                          <a:cs typeface="Times New Roman"/>
                        </a:rPr>
                        <a:t>(</a:t>
                      </a:r>
                      <a:r>
                        <a:rPr lang="en-GB" sz="1000" u="none" strike="noStrike" dirty="0">
                          <a:solidFill>
                            <a:srgbClr val="0000FF"/>
                          </a:solidFill>
                          <a:effectLst/>
                          <a:latin typeface="Lucida Sans"/>
                          <a:ea typeface="PMingLiU"/>
                          <a:cs typeface="Times New Roman"/>
                          <a:hlinkClick r:id="rId10" action="ppaction://hlinkfile" tooltip="Moheimani, 2006 #459"/>
                        </a:rPr>
                        <a:t>Moheimani and Borowitzka, 2006</a:t>
                      </a:r>
                      <a:r>
                        <a:rPr lang="en-GB" sz="1000" dirty="0">
                          <a:effectLst/>
                          <a:latin typeface="Lucida Sans"/>
                          <a:ea typeface="PMingLiU"/>
                          <a:cs typeface="Times New Roman"/>
                        </a:rPr>
                        <a:t>)</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8209">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 </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2.3</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 </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effectLst/>
                          <a:latin typeface="Lucida Sans"/>
                          <a:ea typeface="PMingLiU"/>
                          <a:cs typeface="Times New Roman"/>
                        </a:rPr>
                        <a:t>(</a:t>
                      </a:r>
                      <a:r>
                        <a:rPr lang="en-GB" sz="1000" u="none" strike="noStrike" dirty="0">
                          <a:solidFill>
                            <a:srgbClr val="0000FF"/>
                          </a:solidFill>
                          <a:effectLst/>
                          <a:latin typeface="Lucida Sans"/>
                          <a:ea typeface="PMingLiU"/>
                          <a:cs typeface="Times New Roman"/>
                          <a:hlinkClick r:id="rId11" action="ppaction://hlinkfile" tooltip="Bosma, 2007 #455"/>
                        </a:rPr>
                        <a:t>Bosma et al., 2007</a:t>
                      </a:r>
                      <a:r>
                        <a:rPr lang="en-GB" sz="1000" dirty="0">
                          <a:effectLst/>
                          <a:latin typeface="Lucida Sans"/>
                          <a:ea typeface="PMingLiU"/>
                          <a:cs typeface="Times New Roman"/>
                        </a:rPr>
                        <a:t>)</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8209">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 </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2.8</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solidFill>
                            <a:schemeClr val="tx1"/>
                          </a:solidFill>
                          <a:effectLst/>
                          <a:latin typeface="Lucida Sans"/>
                          <a:ea typeface="PMingLiU"/>
                          <a:cs typeface="Times New Roman"/>
                        </a:rPr>
                        <a:t> </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890395" algn="l"/>
                        </a:tabLst>
                      </a:pPr>
                      <a:r>
                        <a:rPr lang="en-GB" sz="1000" dirty="0">
                          <a:effectLst/>
                          <a:latin typeface="Lucida Sans"/>
                          <a:ea typeface="PMingLiU"/>
                          <a:cs typeface="Times New Roman"/>
                        </a:rPr>
                        <a:t>(</a:t>
                      </a:r>
                      <a:r>
                        <a:rPr lang="en-GB" sz="1000" u="none" strike="noStrike" dirty="0">
                          <a:solidFill>
                            <a:srgbClr val="0000FF"/>
                          </a:solidFill>
                          <a:effectLst/>
                          <a:latin typeface="Lucida Sans"/>
                          <a:ea typeface="PMingLiU"/>
                          <a:cs typeface="Times New Roman"/>
                          <a:hlinkClick r:id="rId12" action="ppaction://hlinkfile" tooltip="Strik, 2008 #450"/>
                        </a:rPr>
                        <a:t>Strik et al., 2008</a:t>
                      </a:r>
                      <a:r>
                        <a:rPr lang="en-GB" sz="1000" dirty="0">
                          <a:effectLst/>
                          <a:latin typeface="Lucida Sans"/>
                          <a:ea typeface="PMingLiU"/>
                          <a:cs typeface="Times New Roman"/>
                        </a:rPr>
                        <a:t>)</a:t>
                      </a:r>
                    </a:p>
                  </a:txBody>
                  <a:tcPr marL="64966" marR="649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5544462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775542"/>
          </a:xfrm>
        </p:spPr>
        <p:txBody>
          <a:bodyPr>
            <a:normAutofit/>
          </a:bodyPr>
          <a:lstStyle/>
          <a:p>
            <a:pPr>
              <a:lnSpc>
                <a:spcPct val="100000"/>
              </a:lnSpc>
            </a:pPr>
            <a:r>
              <a:rPr lang="en-GB" sz="2800" b="1" dirty="0" smtClean="0">
                <a:solidFill>
                  <a:schemeClr val="accent1"/>
                </a:solidFill>
                <a:effectLst/>
                <a:latin typeface="Lucida Sans" pitchFamily="34" charset="0"/>
              </a:rPr>
              <a:t>Microalgae capture Carbon Dioxide CO</a:t>
            </a:r>
            <a:r>
              <a:rPr lang="en-GB" sz="2800" b="1" baseline="-25000" dirty="0" smtClean="0">
                <a:solidFill>
                  <a:schemeClr val="accent1"/>
                </a:solidFill>
                <a:effectLst/>
                <a:latin typeface="Lucida Sans" pitchFamily="34" charset="0"/>
              </a:rPr>
              <a:t>2</a:t>
            </a:r>
            <a:endParaRPr lang="en-GB" sz="2800" b="1" dirty="0">
              <a:solidFill>
                <a:schemeClr val="accent1"/>
              </a:solidFill>
              <a:effectLst/>
              <a:latin typeface="Lucida Sans" pitchFamily="34" charset="0"/>
            </a:endParaRPr>
          </a:p>
        </p:txBody>
      </p:sp>
      <p:sp>
        <p:nvSpPr>
          <p:cNvPr id="3" name="Content Placeholder 2"/>
          <p:cNvSpPr>
            <a:spLocks noGrp="1"/>
          </p:cNvSpPr>
          <p:nvPr>
            <p:ph idx="1"/>
          </p:nvPr>
        </p:nvSpPr>
        <p:spPr/>
        <p:txBody>
          <a:bodyPr>
            <a:normAutofit/>
          </a:bodyPr>
          <a:lstStyle/>
          <a:p>
            <a:r>
              <a:rPr lang="en-GB" dirty="0" smtClean="0">
                <a:solidFill>
                  <a:schemeClr val="tx1"/>
                </a:solidFill>
                <a:latin typeface="Lucida Sans" pitchFamily="34" charset="0"/>
              </a:rPr>
              <a:t>Microalgae like plants use the sun’s energy in photosynthesis to convert CO</a:t>
            </a:r>
            <a:r>
              <a:rPr lang="en-GB" baseline="-25000" dirty="0" smtClean="0">
                <a:solidFill>
                  <a:schemeClr val="tx1"/>
                </a:solidFill>
                <a:latin typeface="Lucida Sans" pitchFamily="34" charset="0"/>
              </a:rPr>
              <a:t>2</a:t>
            </a:r>
            <a:r>
              <a:rPr lang="en-GB" dirty="0" smtClean="0">
                <a:solidFill>
                  <a:schemeClr val="tx1"/>
                </a:solidFill>
                <a:latin typeface="Lucida Sans" pitchFamily="34" charset="0"/>
              </a:rPr>
              <a:t> and water into sugars and other organic compounds.</a:t>
            </a:r>
          </a:p>
          <a:p>
            <a:r>
              <a:rPr lang="en-GB" dirty="0" smtClean="0">
                <a:solidFill>
                  <a:schemeClr val="tx1"/>
                </a:solidFill>
                <a:latin typeface="Lucida Sans" pitchFamily="34" charset="0"/>
              </a:rPr>
              <a:t>Photosynthesis in microalgae is generally more efficient because of the simple cellular structure</a:t>
            </a:r>
          </a:p>
          <a:p>
            <a:r>
              <a:rPr lang="en-GB" dirty="0" smtClean="0">
                <a:solidFill>
                  <a:schemeClr val="tx1"/>
                </a:solidFill>
                <a:latin typeface="Lucida Sans" pitchFamily="34" charset="0"/>
              </a:rPr>
              <a:t>Microalgae are more tolerant of high CO</a:t>
            </a:r>
            <a:r>
              <a:rPr lang="en-GB" baseline="-25000" dirty="0" smtClean="0">
                <a:solidFill>
                  <a:schemeClr val="tx1"/>
                </a:solidFill>
                <a:latin typeface="Lucida Sans" pitchFamily="34" charset="0"/>
              </a:rPr>
              <a:t>2</a:t>
            </a:r>
            <a:r>
              <a:rPr lang="en-GB" dirty="0" smtClean="0">
                <a:solidFill>
                  <a:schemeClr val="tx1"/>
                </a:solidFill>
                <a:latin typeface="Lucida Sans" pitchFamily="34" charset="0"/>
              </a:rPr>
              <a:t> concentrations</a:t>
            </a:r>
          </a:p>
          <a:p>
            <a:r>
              <a:rPr lang="en-GB" dirty="0" smtClean="0">
                <a:solidFill>
                  <a:schemeClr val="tx1"/>
                </a:solidFill>
                <a:latin typeface="Lucida Sans" pitchFamily="34" charset="0"/>
              </a:rPr>
              <a:t>Microalgae cells grow in aqueous suspension and therefore have more efficient access to water, CO</a:t>
            </a:r>
            <a:r>
              <a:rPr lang="en-GB" baseline="-25000" dirty="0" smtClean="0">
                <a:solidFill>
                  <a:schemeClr val="tx1"/>
                </a:solidFill>
                <a:latin typeface="Lucida Sans" pitchFamily="34" charset="0"/>
              </a:rPr>
              <a:t>2</a:t>
            </a:r>
            <a:r>
              <a:rPr lang="en-GB" dirty="0" smtClean="0">
                <a:solidFill>
                  <a:schemeClr val="tx1"/>
                </a:solidFill>
                <a:latin typeface="Lucida Sans" pitchFamily="34" charset="0"/>
              </a:rPr>
              <a:t>, and other nutrients</a:t>
            </a:r>
            <a:endParaRPr lang="en-GB" dirty="0">
              <a:solidFill>
                <a:schemeClr val="tx1"/>
              </a:solidFill>
              <a:latin typeface="Lucida Sans"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95536" y="692696"/>
            <a:ext cx="8358187" cy="5395912"/>
          </a:xfrm>
          <a:ln>
            <a:noFill/>
          </a:ln>
        </p:spPr>
        <p:txBody>
          <a:bodyPr>
            <a:normAutofit fontScale="47500" lnSpcReduction="20000"/>
          </a:bodyPr>
          <a:lstStyle/>
          <a:p>
            <a:endParaRPr lang="en-US" dirty="0" smtClean="0">
              <a:solidFill>
                <a:schemeClr val="tx1"/>
              </a:solidFill>
              <a:latin typeface="Lucida Sans" pitchFamily="34" charset="0"/>
            </a:endParaRPr>
          </a:p>
          <a:p>
            <a:pPr marL="0">
              <a:buNone/>
            </a:pPr>
            <a:r>
              <a:rPr lang="en-US" sz="4400" dirty="0" smtClean="0">
                <a:solidFill>
                  <a:schemeClr val="tx1"/>
                </a:solidFill>
                <a:latin typeface="Lucida Sans" pitchFamily="34" charset="0"/>
              </a:rPr>
              <a:t>Photosynthesis can be simplified into two reactants (</a:t>
            </a:r>
            <a:r>
              <a:rPr lang="en-US" sz="4400" b="1" dirty="0" smtClean="0">
                <a:solidFill>
                  <a:schemeClr val="tx1"/>
                </a:solidFill>
                <a:latin typeface="Lucida Sans" pitchFamily="34" charset="0"/>
              </a:rPr>
              <a:t>carbon dioxide</a:t>
            </a:r>
            <a:r>
              <a:rPr lang="en-US" sz="4400" dirty="0" smtClean="0">
                <a:solidFill>
                  <a:schemeClr val="tx1"/>
                </a:solidFill>
                <a:latin typeface="Lucida Sans" pitchFamily="34" charset="0"/>
              </a:rPr>
              <a:t> and </a:t>
            </a:r>
            <a:r>
              <a:rPr lang="en-US" sz="4400" b="1" dirty="0" smtClean="0">
                <a:solidFill>
                  <a:schemeClr val="tx1"/>
                </a:solidFill>
                <a:latin typeface="Lucida Sans" pitchFamily="34" charset="0"/>
              </a:rPr>
              <a:t>water</a:t>
            </a:r>
            <a:r>
              <a:rPr lang="en-US" sz="4400" dirty="0" smtClean="0">
                <a:solidFill>
                  <a:schemeClr val="tx1"/>
                </a:solidFill>
                <a:latin typeface="Lucida Sans" pitchFamily="34" charset="0"/>
              </a:rPr>
              <a:t>) and two products g</a:t>
            </a:r>
            <a:r>
              <a:rPr lang="en-US" sz="4400" b="1" dirty="0" smtClean="0">
                <a:solidFill>
                  <a:schemeClr val="tx1"/>
                </a:solidFill>
                <a:latin typeface="Lucida Sans" pitchFamily="34" charset="0"/>
              </a:rPr>
              <a:t>lucose</a:t>
            </a:r>
            <a:r>
              <a:rPr lang="en-US" sz="4400" dirty="0" smtClean="0">
                <a:solidFill>
                  <a:schemeClr val="tx1"/>
                </a:solidFill>
                <a:latin typeface="Lucida Sans" pitchFamily="34" charset="0"/>
              </a:rPr>
              <a:t> and </a:t>
            </a:r>
            <a:r>
              <a:rPr lang="en-US" sz="4400" b="1" dirty="0" smtClean="0">
                <a:solidFill>
                  <a:schemeClr val="tx1"/>
                </a:solidFill>
                <a:latin typeface="Lucida Sans" pitchFamily="34" charset="0"/>
              </a:rPr>
              <a:t>oxygen</a:t>
            </a:r>
            <a:r>
              <a:rPr lang="en-US" sz="4400" dirty="0" smtClean="0">
                <a:solidFill>
                  <a:schemeClr val="tx1"/>
                </a:solidFill>
                <a:latin typeface="Lucida Sans" pitchFamily="34" charset="0"/>
              </a:rPr>
              <a:t>), represented by the chemical equation: </a:t>
            </a:r>
          </a:p>
          <a:p>
            <a:pPr marL="0">
              <a:buNone/>
            </a:pPr>
            <a:endParaRPr lang="en-GB" dirty="0" smtClean="0">
              <a:solidFill>
                <a:schemeClr val="tx1"/>
              </a:solidFill>
              <a:latin typeface="Lucida Sans" pitchFamily="34" charset="0"/>
            </a:endParaRPr>
          </a:p>
          <a:p>
            <a:pPr>
              <a:buNone/>
            </a:pPr>
            <a:r>
              <a:rPr lang="en-US" sz="7600" b="1" dirty="0" smtClean="0">
                <a:solidFill>
                  <a:schemeClr val="tx1"/>
                </a:solidFill>
                <a:latin typeface="Lucida Sans" pitchFamily="34" charset="0"/>
              </a:rPr>
              <a:t>6CO</a:t>
            </a:r>
            <a:r>
              <a:rPr lang="en-US" sz="7600" b="1" baseline="-25000" dirty="0" smtClean="0">
                <a:solidFill>
                  <a:schemeClr val="tx1"/>
                </a:solidFill>
                <a:latin typeface="Lucida Sans" pitchFamily="34" charset="0"/>
              </a:rPr>
              <a:t>2  </a:t>
            </a:r>
            <a:r>
              <a:rPr lang="en-US" sz="7600" b="1" dirty="0" smtClean="0">
                <a:solidFill>
                  <a:schemeClr val="tx1"/>
                </a:solidFill>
                <a:latin typeface="Lucida Sans" pitchFamily="34" charset="0"/>
              </a:rPr>
              <a:t>+ 6H</a:t>
            </a:r>
            <a:r>
              <a:rPr lang="en-US" sz="7600" b="1" baseline="-25000" dirty="0" smtClean="0">
                <a:solidFill>
                  <a:schemeClr val="tx1"/>
                </a:solidFill>
                <a:latin typeface="Lucida Sans" pitchFamily="34" charset="0"/>
              </a:rPr>
              <a:t>2</a:t>
            </a:r>
            <a:r>
              <a:rPr lang="en-US" sz="7600" b="1" dirty="0" smtClean="0">
                <a:solidFill>
                  <a:schemeClr val="tx1"/>
                </a:solidFill>
                <a:latin typeface="Lucida Sans" pitchFamily="34" charset="0"/>
              </a:rPr>
              <a:t>O =  C</a:t>
            </a:r>
            <a:r>
              <a:rPr lang="en-US" sz="7600" b="1" baseline="-25000" dirty="0" smtClean="0">
                <a:solidFill>
                  <a:schemeClr val="tx1"/>
                </a:solidFill>
                <a:latin typeface="Lucida Sans" pitchFamily="34" charset="0"/>
              </a:rPr>
              <a:t>6</a:t>
            </a:r>
            <a:r>
              <a:rPr lang="en-US" sz="7600" b="1" dirty="0" smtClean="0">
                <a:solidFill>
                  <a:schemeClr val="tx1"/>
                </a:solidFill>
                <a:latin typeface="Lucida Sans" pitchFamily="34" charset="0"/>
              </a:rPr>
              <a:t>H</a:t>
            </a:r>
            <a:r>
              <a:rPr lang="en-US" sz="7600" b="1" baseline="-25000" dirty="0" smtClean="0">
                <a:solidFill>
                  <a:schemeClr val="tx1"/>
                </a:solidFill>
                <a:latin typeface="Lucida Sans" pitchFamily="34" charset="0"/>
              </a:rPr>
              <a:t>12</a:t>
            </a:r>
            <a:r>
              <a:rPr lang="en-US" sz="7600" b="1" dirty="0" smtClean="0">
                <a:solidFill>
                  <a:schemeClr val="tx1"/>
                </a:solidFill>
                <a:latin typeface="Lucida Sans" pitchFamily="34" charset="0"/>
              </a:rPr>
              <a:t>O</a:t>
            </a:r>
            <a:r>
              <a:rPr lang="en-US" sz="7600" b="1" baseline="-25000" dirty="0" smtClean="0">
                <a:solidFill>
                  <a:schemeClr val="tx1"/>
                </a:solidFill>
                <a:latin typeface="Lucida Sans" pitchFamily="34" charset="0"/>
              </a:rPr>
              <a:t>6</a:t>
            </a:r>
            <a:r>
              <a:rPr lang="en-US" sz="7600" b="1" dirty="0" smtClean="0">
                <a:solidFill>
                  <a:schemeClr val="tx1"/>
                </a:solidFill>
                <a:latin typeface="Lucida Sans" pitchFamily="34" charset="0"/>
              </a:rPr>
              <a:t>  + 6O</a:t>
            </a:r>
            <a:r>
              <a:rPr lang="en-US" sz="7600" b="1" baseline="-25000" dirty="0" smtClean="0">
                <a:solidFill>
                  <a:schemeClr val="tx1"/>
                </a:solidFill>
                <a:latin typeface="Lucida Sans" pitchFamily="34" charset="0"/>
              </a:rPr>
              <a:t>2</a:t>
            </a:r>
            <a:r>
              <a:rPr lang="en-US" sz="7600" b="1" dirty="0" smtClean="0">
                <a:solidFill>
                  <a:schemeClr val="tx1"/>
                </a:solidFill>
                <a:latin typeface="Lucida Sans" pitchFamily="34" charset="0"/>
              </a:rPr>
              <a:t> </a:t>
            </a:r>
            <a:r>
              <a:rPr lang="en-US" sz="7600" dirty="0" smtClean="0">
                <a:solidFill>
                  <a:schemeClr val="tx1"/>
                </a:solidFill>
                <a:latin typeface="Lucida Sans" pitchFamily="34" charset="0"/>
              </a:rPr>
              <a:t> </a:t>
            </a:r>
            <a:endParaRPr lang="en-GB" sz="7600" dirty="0" smtClean="0">
              <a:solidFill>
                <a:schemeClr val="tx1"/>
              </a:solidFill>
              <a:latin typeface="Lucida Sans" pitchFamily="34" charset="0"/>
            </a:endParaRPr>
          </a:p>
          <a:p>
            <a:pPr>
              <a:buNone/>
            </a:pPr>
            <a:r>
              <a:rPr lang="en-GB" dirty="0" smtClean="0">
                <a:solidFill>
                  <a:schemeClr val="tx1"/>
                </a:solidFill>
                <a:latin typeface="Lucida Sans" pitchFamily="34" charset="0"/>
              </a:rPr>
              <a:t> </a:t>
            </a:r>
          </a:p>
          <a:p>
            <a:pPr marL="0">
              <a:buNone/>
            </a:pPr>
            <a:r>
              <a:rPr lang="en-GB" dirty="0" smtClean="0">
                <a:solidFill>
                  <a:schemeClr val="tx1"/>
                </a:solidFill>
                <a:latin typeface="Lucida Sans" pitchFamily="34" charset="0"/>
              </a:rPr>
              <a:t>It may be further simplified for the calculation of relative molecular weights </a:t>
            </a:r>
          </a:p>
          <a:p>
            <a:pPr marL="0">
              <a:buNone/>
            </a:pPr>
            <a:r>
              <a:rPr lang="en-GB" dirty="0" smtClean="0">
                <a:solidFill>
                  <a:schemeClr val="tx1"/>
                </a:solidFill>
                <a:latin typeface="Lucida Sans" pitchFamily="34" charset="0"/>
              </a:rPr>
              <a:t/>
            </a:r>
            <a:br>
              <a:rPr lang="en-GB" dirty="0" smtClean="0">
                <a:solidFill>
                  <a:schemeClr val="tx1"/>
                </a:solidFill>
                <a:latin typeface="Lucida Sans" pitchFamily="34" charset="0"/>
              </a:rPr>
            </a:br>
            <a:r>
              <a:rPr lang="en-GB" dirty="0" smtClean="0">
                <a:solidFill>
                  <a:schemeClr val="tx1"/>
                </a:solidFill>
                <a:latin typeface="Lucida Sans" pitchFamily="34" charset="0"/>
              </a:rPr>
              <a:t>CO2 + H2O ---&gt; [CH2O] + O2</a:t>
            </a:r>
          </a:p>
          <a:p>
            <a:pPr>
              <a:buNone/>
            </a:pPr>
            <a:r>
              <a:rPr lang="en-GB" dirty="0" smtClean="0">
                <a:solidFill>
                  <a:schemeClr val="tx1"/>
                </a:solidFill>
                <a:latin typeface="Lucida Sans" pitchFamily="34" charset="0"/>
              </a:rPr>
              <a:t> </a:t>
            </a:r>
          </a:p>
          <a:p>
            <a:pPr>
              <a:buNone/>
            </a:pPr>
            <a:r>
              <a:rPr lang="en-GB" dirty="0" smtClean="0">
                <a:solidFill>
                  <a:schemeClr val="tx1"/>
                </a:solidFill>
                <a:latin typeface="Lucida Sans" pitchFamily="34" charset="0"/>
              </a:rPr>
              <a:t>Relative Atomic Weight 			Relative Molecular Weights</a:t>
            </a:r>
          </a:p>
          <a:p>
            <a:pPr>
              <a:buNone/>
            </a:pPr>
            <a:endParaRPr lang="en-GB" dirty="0" smtClean="0">
              <a:solidFill>
                <a:schemeClr val="tx1"/>
              </a:solidFill>
              <a:latin typeface="Lucida Sans" pitchFamily="34" charset="0"/>
            </a:endParaRPr>
          </a:p>
          <a:p>
            <a:pPr>
              <a:buNone/>
            </a:pPr>
            <a:r>
              <a:rPr lang="en-GB" dirty="0" smtClean="0">
                <a:solidFill>
                  <a:schemeClr val="tx1"/>
                </a:solidFill>
                <a:latin typeface="Lucida Sans" pitchFamily="34" charset="0"/>
              </a:rPr>
              <a:t>Hydrogen	H	1			Carbon Dioxide CO</a:t>
            </a:r>
            <a:r>
              <a:rPr lang="en-GB" baseline="-25000" dirty="0" smtClean="0">
                <a:solidFill>
                  <a:schemeClr val="tx1"/>
                </a:solidFill>
                <a:latin typeface="Lucida Sans" pitchFamily="34" charset="0"/>
              </a:rPr>
              <a:t>2       	</a:t>
            </a:r>
            <a:r>
              <a:rPr lang="en-GB" dirty="0" smtClean="0">
                <a:solidFill>
                  <a:schemeClr val="tx1"/>
                </a:solidFill>
                <a:latin typeface="Lucida Sans" pitchFamily="34" charset="0"/>
              </a:rPr>
              <a:t>44 </a:t>
            </a:r>
            <a:r>
              <a:rPr lang="en-GB" sz="1900" dirty="0" smtClean="0">
                <a:solidFill>
                  <a:schemeClr val="tx1"/>
                </a:solidFill>
                <a:latin typeface="Lucida Sans" pitchFamily="34" charset="0"/>
              </a:rPr>
              <a:t>(12 +  (16x2))</a:t>
            </a:r>
          </a:p>
          <a:p>
            <a:pPr>
              <a:buNone/>
            </a:pPr>
            <a:r>
              <a:rPr lang="en-GB" dirty="0" smtClean="0">
                <a:solidFill>
                  <a:schemeClr val="tx1"/>
                </a:solidFill>
                <a:latin typeface="Lucida Sans" pitchFamily="34" charset="0"/>
              </a:rPr>
              <a:t>Carbon C		12			Water H</a:t>
            </a:r>
            <a:r>
              <a:rPr lang="en-GB" baseline="-25000" dirty="0" smtClean="0">
                <a:solidFill>
                  <a:schemeClr val="tx1"/>
                </a:solidFill>
                <a:latin typeface="Lucida Sans" pitchFamily="34" charset="0"/>
              </a:rPr>
              <a:t>2</a:t>
            </a:r>
            <a:r>
              <a:rPr lang="en-GB" dirty="0" smtClean="0">
                <a:solidFill>
                  <a:schemeClr val="tx1"/>
                </a:solidFill>
                <a:latin typeface="Lucida Sans" pitchFamily="34" charset="0"/>
              </a:rPr>
              <a:t>O	                  	18 </a:t>
            </a:r>
            <a:r>
              <a:rPr lang="en-GB" sz="1900" dirty="0" smtClean="0">
                <a:solidFill>
                  <a:schemeClr val="tx1"/>
                </a:solidFill>
                <a:latin typeface="Lucida Sans" pitchFamily="34" charset="0"/>
              </a:rPr>
              <a:t>((1x2) + 16 )</a:t>
            </a:r>
          </a:p>
          <a:p>
            <a:pPr>
              <a:buNone/>
            </a:pPr>
            <a:r>
              <a:rPr lang="en-GB" dirty="0" smtClean="0">
                <a:solidFill>
                  <a:schemeClr val="tx1"/>
                </a:solidFill>
                <a:latin typeface="Lucida Sans" pitchFamily="34" charset="0"/>
              </a:rPr>
              <a:t>Oxygen O		16			“Formaldehyde” CH</a:t>
            </a:r>
            <a:r>
              <a:rPr lang="en-GB" baseline="-25000" dirty="0" smtClean="0">
                <a:solidFill>
                  <a:schemeClr val="tx1"/>
                </a:solidFill>
                <a:latin typeface="Lucida Sans" pitchFamily="34" charset="0"/>
              </a:rPr>
              <a:t>2</a:t>
            </a:r>
            <a:r>
              <a:rPr lang="en-GB" dirty="0" smtClean="0">
                <a:solidFill>
                  <a:schemeClr val="tx1"/>
                </a:solidFill>
                <a:latin typeface="Lucida Sans" pitchFamily="34" charset="0"/>
              </a:rPr>
              <a:t>O  	30 </a:t>
            </a:r>
            <a:r>
              <a:rPr lang="en-GB" sz="1900" dirty="0" smtClean="0">
                <a:solidFill>
                  <a:schemeClr val="tx1"/>
                </a:solidFill>
                <a:latin typeface="Lucida Sans" pitchFamily="34" charset="0"/>
              </a:rPr>
              <a:t>(12 + (1x2) + 16) </a:t>
            </a:r>
          </a:p>
          <a:p>
            <a:pPr>
              <a:buNone/>
            </a:pPr>
            <a:r>
              <a:rPr lang="en-GB" dirty="0" smtClean="0">
                <a:solidFill>
                  <a:schemeClr val="tx1"/>
                </a:solidFill>
                <a:latin typeface="Lucida Sans" pitchFamily="34" charset="0"/>
              </a:rPr>
              <a:t>						Oxygen O</a:t>
            </a:r>
            <a:r>
              <a:rPr lang="en-GB" baseline="-25000" dirty="0" smtClean="0">
                <a:solidFill>
                  <a:schemeClr val="tx1"/>
                </a:solidFill>
                <a:latin typeface="Lucida Sans" pitchFamily="34" charset="0"/>
              </a:rPr>
              <a:t>2	                           	</a:t>
            </a:r>
            <a:r>
              <a:rPr lang="en-GB" dirty="0" smtClean="0">
                <a:solidFill>
                  <a:schemeClr val="tx1"/>
                </a:solidFill>
                <a:latin typeface="Lucida Sans" pitchFamily="34" charset="0"/>
              </a:rPr>
              <a:t>32 </a:t>
            </a:r>
            <a:r>
              <a:rPr lang="en-GB" sz="1900" dirty="0" smtClean="0">
                <a:solidFill>
                  <a:schemeClr val="tx1"/>
                </a:solidFill>
                <a:latin typeface="Lucida Sans" pitchFamily="34" charset="0"/>
              </a:rPr>
              <a:t>(2x16)</a:t>
            </a:r>
          </a:p>
          <a:p>
            <a:pPr>
              <a:buNone/>
            </a:pPr>
            <a:r>
              <a:rPr lang="en-GB" dirty="0" smtClean="0">
                <a:solidFill>
                  <a:schemeClr val="tx1"/>
                </a:solidFill>
                <a:latin typeface="Lucida Sans" pitchFamily="34" charset="0"/>
              </a:rPr>
              <a:t> </a:t>
            </a:r>
          </a:p>
          <a:p>
            <a:pPr marL="0">
              <a:buNone/>
            </a:pPr>
            <a:r>
              <a:rPr lang="en-GB" sz="5300" dirty="0" smtClean="0">
                <a:solidFill>
                  <a:schemeClr val="tx1"/>
                </a:solidFill>
                <a:latin typeface="Lucida Sans" pitchFamily="34" charset="0"/>
              </a:rPr>
              <a:t>For every ton of algae produced in it will capture just under one and a half tons of carbon dioxide </a:t>
            </a:r>
            <a:r>
              <a:rPr lang="en-GB" dirty="0" smtClean="0">
                <a:solidFill>
                  <a:schemeClr val="tx1"/>
                </a:solidFill>
                <a:latin typeface="Lucida Sans" pitchFamily="34" charset="0"/>
              </a:rPr>
              <a:t>(44/30)</a:t>
            </a:r>
          </a:p>
          <a:p>
            <a:pPr>
              <a:buNone/>
            </a:pPr>
            <a:r>
              <a:rPr lang="en-GB" dirty="0" smtClean="0">
                <a:solidFill>
                  <a:schemeClr val="tx1"/>
                </a:solidFill>
                <a:latin typeface="Lucida Sans" pitchFamily="34" charset="0"/>
              </a:rPr>
              <a:t> </a:t>
            </a:r>
          </a:p>
          <a:p>
            <a:pPr>
              <a:buNone/>
            </a:pPr>
            <a:r>
              <a:rPr lang="en-GB" dirty="0" smtClean="0"/>
              <a:t> </a:t>
            </a:r>
          </a:p>
          <a:p>
            <a:pPr>
              <a:buNone/>
            </a:pPr>
            <a:endParaRPr lang="en-GB"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3">
                                            <p:txEl>
                                              <p:pRg st="15" end="15"/>
                                            </p:txEl>
                                          </p:spTgt>
                                        </p:tgtEl>
                                      </p:cBhvr>
                                    </p:animEffect>
                                    <p:animScale>
                                      <p:cBhvr>
                                        <p:cTn id="7" dur="250" autoRev="1" fill="hold"/>
                                        <p:tgtEl>
                                          <p:spTgt spid="3">
                                            <p:txEl>
                                              <p:pRg st="15" end="15"/>
                                            </p:txEl>
                                          </p:spTgt>
                                        </p:tgtEl>
                                      </p:cBhvr>
                                      <p:by x="105000" y="105000"/>
                                    </p:animScale>
                                  </p:childTnLst>
                                </p:cTn>
                              </p:par>
                              <p:par>
                                <p:cTn id="8" presetID="26" presetClass="emph" presetSubtype="0" fill="hold" nodeType="withEffect">
                                  <p:stCondLst>
                                    <p:cond delay="0"/>
                                  </p:stCondLst>
                                  <p:childTnLst>
                                    <p:animEffect transition="out" filter="fade">
                                      <p:cBhvr>
                                        <p:cTn id="9" dur="500" tmFilter="0, 0; .2, .5; .8, .5; 1, 0"/>
                                        <p:tgtEl>
                                          <p:spTgt spid="3">
                                            <p:txEl>
                                              <p:pRg st="16" end="16"/>
                                            </p:txEl>
                                          </p:spTgt>
                                        </p:tgtEl>
                                      </p:cBhvr>
                                    </p:animEffect>
                                    <p:animScale>
                                      <p:cBhvr>
                                        <p:cTn id="10" dur="250" autoRev="1" fill="hold"/>
                                        <p:tgtEl>
                                          <p:spTgt spid="3">
                                            <p:txEl>
                                              <p:pRg st="16" end="16"/>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229600" cy="864096"/>
          </a:xfrm>
        </p:spPr>
        <p:txBody>
          <a:bodyPr/>
          <a:lstStyle/>
          <a:p>
            <a:pPr algn="ctr"/>
            <a:r>
              <a:rPr lang="en-GB" b="1" dirty="0" smtClean="0">
                <a:solidFill>
                  <a:schemeClr val="accent1"/>
                </a:solidFill>
                <a:effectLst/>
                <a:latin typeface="Lucida Sans" pitchFamily="34" charset="0"/>
              </a:rPr>
              <a:t>Algae Can Reduce NOx</a:t>
            </a:r>
            <a:endParaRPr lang="en-GB" b="1" dirty="0">
              <a:solidFill>
                <a:schemeClr val="accent1"/>
              </a:solidFill>
              <a:effectLst/>
              <a:latin typeface="Lucida Sans" pitchFamily="34" charset="0"/>
            </a:endParaRPr>
          </a:p>
        </p:txBody>
      </p:sp>
      <p:sp>
        <p:nvSpPr>
          <p:cNvPr id="3" name="Content Placeholder 2"/>
          <p:cNvSpPr>
            <a:spLocks noGrp="1"/>
          </p:cNvSpPr>
          <p:nvPr>
            <p:ph idx="1"/>
          </p:nvPr>
        </p:nvSpPr>
        <p:spPr/>
        <p:txBody>
          <a:bodyPr/>
          <a:lstStyle/>
          <a:p>
            <a:r>
              <a:rPr lang="en-GB" dirty="0" smtClean="0">
                <a:solidFill>
                  <a:schemeClr val="tx1"/>
                </a:solidFill>
                <a:latin typeface="Lucida Sans" pitchFamily="34" charset="0"/>
              </a:rPr>
              <a:t>SOx and NOx in flue gases were found to have little negative effect on algae</a:t>
            </a:r>
            <a:r>
              <a:rPr lang="en-GB" sz="2800" dirty="0" smtClean="0">
                <a:solidFill>
                  <a:schemeClr val="tx1"/>
                </a:solidFill>
                <a:latin typeface="Lucida Sans" pitchFamily="34" charset="0"/>
              </a:rPr>
              <a:t> </a:t>
            </a:r>
            <a:r>
              <a:rPr lang="en-GB" sz="1000" dirty="0" smtClean="0">
                <a:solidFill>
                  <a:schemeClr val="tx1"/>
                </a:solidFill>
                <a:latin typeface="Lucida Sans" pitchFamily="34" charset="0"/>
              </a:rPr>
              <a:t>NREL, 1998 </a:t>
            </a:r>
          </a:p>
          <a:p>
            <a:r>
              <a:rPr lang="en-GB" dirty="0" smtClean="0">
                <a:solidFill>
                  <a:schemeClr val="tx1"/>
                </a:solidFill>
                <a:latin typeface="Lucida Sans" pitchFamily="34" charset="0"/>
              </a:rPr>
              <a:t>NOx can provide the Nitrogen Source for the algae   </a:t>
            </a:r>
            <a:r>
              <a:rPr lang="en-GB" sz="2800" dirty="0" smtClean="0">
                <a:solidFill>
                  <a:schemeClr val="tx1"/>
                </a:solidFill>
                <a:latin typeface="Lucida Sans" pitchFamily="34" charset="0"/>
              </a:rPr>
              <a:t> </a:t>
            </a:r>
            <a:r>
              <a:rPr lang="en-GB" sz="1000" dirty="0" smtClean="0">
                <a:solidFill>
                  <a:schemeClr val="tx1"/>
                </a:solidFill>
                <a:latin typeface="Lucida Sans" pitchFamily="34" charset="0"/>
              </a:rPr>
              <a:t>NREL, 1998 </a:t>
            </a:r>
          </a:p>
          <a:p>
            <a:r>
              <a:rPr lang="en-GB" dirty="0" smtClean="0">
                <a:solidFill>
                  <a:schemeClr val="tx1"/>
                </a:solidFill>
                <a:latin typeface="Lucida Sans" pitchFamily="34" charset="0"/>
              </a:rPr>
              <a:t>NOx was reduced by 85% by using algae in a study by MIT </a:t>
            </a:r>
          </a:p>
          <a:p>
            <a:r>
              <a:rPr lang="en-GB" dirty="0" smtClean="0">
                <a:solidFill>
                  <a:schemeClr val="tx1"/>
                </a:solidFill>
                <a:latin typeface="Lucida Sans" pitchFamily="34" charset="0"/>
              </a:rPr>
              <a:t>Algae could capture over 60kg of NOx per ton of dry algae produced</a:t>
            </a:r>
            <a:endParaRPr lang="en-GB" dirty="0">
              <a:solidFill>
                <a:schemeClr val="tx1"/>
              </a:solidFill>
              <a:latin typeface="Lucida Sans"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775542"/>
          </a:xfrm>
        </p:spPr>
        <p:txBody>
          <a:bodyPr>
            <a:noAutofit/>
          </a:bodyPr>
          <a:lstStyle/>
          <a:p>
            <a:pPr>
              <a:lnSpc>
                <a:spcPct val="100000"/>
              </a:lnSpc>
            </a:pPr>
            <a:r>
              <a:rPr lang="en-GB" sz="4000" b="1" dirty="0" smtClean="0">
                <a:solidFill>
                  <a:schemeClr val="accent1"/>
                </a:solidFill>
                <a:effectLst/>
                <a:latin typeface="Lucida Sans" pitchFamily="34" charset="0"/>
              </a:rPr>
              <a:t>How are microalgae grown?</a:t>
            </a:r>
            <a:endParaRPr lang="en-GB" sz="4000" b="1" dirty="0">
              <a:solidFill>
                <a:schemeClr val="accent1"/>
              </a:solidFill>
              <a:effectLst/>
              <a:latin typeface="Lucida Sans" pitchFamily="34" charset="0"/>
            </a:endParaRPr>
          </a:p>
        </p:txBody>
      </p:sp>
      <p:sp>
        <p:nvSpPr>
          <p:cNvPr id="4" name="Text Placeholder 3"/>
          <p:cNvSpPr>
            <a:spLocks noGrp="1"/>
          </p:cNvSpPr>
          <p:nvPr>
            <p:ph type="body" idx="1"/>
          </p:nvPr>
        </p:nvSpPr>
        <p:spPr>
          <a:xfrm>
            <a:off x="351961" y="1196752"/>
            <a:ext cx="4040188" cy="785818"/>
          </a:xfrm>
        </p:spPr>
        <p:txBody>
          <a:bodyPr/>
          <a:lstStyle/>
          <a:p>
            <a:r>
              <a:rPr lang="en-GB" dirty="0" smtClean="0">
                <a:solidFill>
                  <a:schemeClr val="tx1"/>
                </a:solidFill>
                <a:latin typeface="Lucida Sans" pitchFamily="34" charset="0"/>
              </a:rPr>
              <a:t>Closed Systems</a:t>
            </a:r>
          </a:p>
          <a:p>
            <a:r>
              <a:rPr lang="en-GB" dirty="0" smtClean="0">
                <a:solidFill>
                  <a:schemeClr val="tx1"/>
                </a:solidFill>
                <a:latin typeface="Lucida Sans" pitchFamily="34" charset="0"/>
              </a:rPr>
              <a:t>Photo-Bioreactors</a:t>
            </a:r>
            <a:endParaRPr lang="en-GB" dirty="0">
              <a:solidFill>
                <a:schemeClr val="tx1"/>
              </a:solidFill>
              <a:latin typeface="Lucida Sans" pitchFamily="34" charset="0"/>
            </a:endParaRPr>
          </a:p>
        </p:txBody>
      </p:sp>
      <p:sp>
        <p:nvSpPr>
          <p:cNvPr id="5" name="Text Placeholder 4"/>
          <p:cNvSpPr>
            <a:spLocks noGrp="1"/>
          </p:cNvSpPr>
          <p:nvPr>
            <p:ph type="body" sz="quarter" idx="3"/>
          </p:nvPr>
        </p:nvSpPr>
        <p:spPr>
          <a:xfrm>
            <a:off x="4572000" y="1124744"/>
            <a:ext cx="4041775" cy="785818"/>
          </a:xfrm>
        </p:spPr>
        <p:txBody>
          <a:bodyPr>
            <a:normAutofit fontScale="92500" lnSpcReduction="10000"/>
          </a:bodyPr>
          <a:lstStyle/>
          <a:p>
            <a:r>
              <a:rPr lang="en-GB" dirty="0" smtClean="0">
                <a:solidFill>
                  <a:schemeClr val="tx1"/>
                </a:solidFill>
                <a:latin typeface="Lucida Sans" pitchFamily="34" charset="0"/>
              </a:rPr>
              <a:t>Open Systems</a:t>
            </a:r>
          </a:p>
          <a:p>
            <a:r>
              <a:rPr lang="en-GB" dirty="0" smtClean="0">
                <a:solidFill>
                  <a:schemeClr val="tx1"/>
                </a:solidFill>
                <a:latin typeface="Lucida Sans" pitchFamily="34" charset="0"/>
              </a:rPr>
              <a:t>Race-track ponds</a:t>
            </a:r>
            <a:endParaRPr lang="en-GB" dirty="0">
              <a:solidFill>
                <a:schemeClr val="tx1"/>
              </a:solidFill>
              <a:latin typeface="Lucida Sans" pitchFamily="34" charset="0"/>
            </a:endParaRPr>
          </a:p>
        </p:txBody>
      </p:sp>
      <p:pic>
        <p:nvPicPr>
          <p:cNvPr id="8" name="Content Placeholder 7"/>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rot="16200000">
            <a:off x="553396" y="2578422"/>
            <a:ext cx="3860425" cy="2880000"/>
          </a:xfrm>
        </p:spPr>
      </p:pic>
      <p:pic>
        <p:nvPicPr>
          <p:cNvPr id="9" name="Content Placeholder 8"/>
          <p:cNvPicPr>
            <a:picLocks noGrp="1" noChangeAspect="1"/>
          </p:cNvPicPr>
          <p:nvPr>
            <p:ph sz="quarter" idx="14"/>
          </p:nvPr>
        </p:nvPicPr>
        <p:blipFill>
          <a:blip r:embed="rId3" cstate="print">
            <a:extLst>
              <a:ext uri="{28A0092B-C50C-407E-A947-70E740481C1C}">
                <a14:useLocalDpi xmlns:a14="http://schemas.microsoft.com/office/drawing/2010/main" val="0"/>
              </a:ext>
            </a:extLst>
          </a:blip>
          <a:stretch>
            <a:fillRect/>
          </a:stretch>
        </p:blipFill>
        <p:spPr>
          <a:xfrm rot="5400000">
            <a:off x="4668063" y="2540849"/>
            <a:ext cx="3840001" cy="2880000"/>
          </a:xfr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76672"/>
            <a:ext cx="8229600" cy="775542"/>
          </a:xfrm>
        </p:spPr>
        <p:txBody>
          <a:bodyPr>
            <a:noAutofit/>
          </a:bodyPr>
          <a:lstStyle/>
          <a:p>
            <a:pPr>
              <a:lnSpc>
                <a:spcPct val="100000"/>
              </a:lnSpc>
            </a:pPr>
            <a:r>
              <a:rPr lang="en-GB" sz="4000" b="1" dirty="0" smtClean="0">
                <a:solidFill>
                  <a:schemeClr val="accent1"/>
                </a:solidFill>
                <a:effectLst/>
                <a:latin typeface="Lucida Sans" pitchFamily="34" charset="0"/>
              </a:rPr>
              <a:t>How are microalgae grown?</a:t>
            </a:r>
            <a:endParaRPr lang="en-GB" sz="4000" b="1" dirty="0">
              <a:solidFill>
                <a:schemeClr val="accent1"/>
              </a:solidFill>
              <a:effectLst/>
              <a:latin typeface="Lucida Sans" pitchFamily="34" charset="0"/>
            </a:endParaRPr>
          </a:p>
        </p:txBody>
      </p:sp>
      <p:sp>
        <p:nvSpPr>
          <p:cNvPr id="4" name="Text Placeholder 3"/>
          <p:cNvSpPr>
            <a:spLocks noGrp="1"/>
          </p:cNvSpPr>
          <p:nvPr>
            <p:ph type="body" idx="1"/>
          </p:nvPr>
        </p:nvSpPr>
        <p:spPr>
          <a:xfrm>
            <a:off x="467544" y="1484784"/>
            <a:ext cx="4040188" cy="785818"/>
          </a:xfrm>
        </p:spPr>
        <p:txBody>
          <a:bodyPr/>
          <a:lstStyle/>
          <a:p>
            <a:r>
              <a:rPr lang="en-GB" dirty="0" smtClean="0">
                <a:latin typeface="Lucida Sans" pitchFamily="34" charset="0"/>
              </a:rPr>
              <a:t>Closed Systems</a:t>
            </a:r>
          </a:p>
          <a:p>
            <a:r>
              <a:rPr lang="en-GB" dirty="0" smtClean="0">
                <a:latin typeface="Lucida Sans" pitchFamily="34" charset="0"/>
              </a:rPr>
              <a:t>Photo-Bioreactors</a:t>
            </a:r>
            <a:endParaRPr lang="en-GB" dirty="0">
              <a:latin typeface="Lucida Sans" pitchFamily="34" charset="0"/>
            </a:endParaRPr>
          </a:p>
        </p:txBody>
      </p:sp>
      <p:sp>
        <p:nvSpPr>
          <p:cNvPr id="5" name="Text Placeholder 4"/>
          <p:cNvSpPr>
            <a:spLocks noGrp="1"/>
          </p:cNvSpPr>
          <p:nvPr>
            <p:ph type="body" sz="quarter" idx="3"/>
          </p:nvPr>
        </p:nvSpPr>
        <p:spPr>
          <a:xfrm>
            <a:off x="4644008" y="1484784"/>
            <a:ext cx="4041775" cy="785818"/>
          </a:xfrm>
        </p:spPr>
        <p:txBody>
          <a:bodyPr>
            <a:normAutofit fontScale="92500" lnSpcReduction="10000"/>
          </a:bodyPr>
          <a:lstStyle/>
          <a:p>
            <a:r>
              <a:rPr lang="en-GB" dirty="0" smtClean="0">
                <a:latin typeface="Lucida Sans" pitchFamily="34" charset="0"/>
              </a:rPr>
              <a:t>Open Systems</a:t>
            </a:r>
          </a:p>
          <a:p>
            <a:r>
              <a:rPr lang="en-GB" dirty="0" smtClean="0">
                <a:latin typeface="Lucida Sans" pitchFamily="34" charset="0"/>
              </a:rPr>
              <a:t>Race-track ponds</a:t>
            </a:r>
            <a:endParaRPr lang="en-GB" dirty="0">
              <a:latin typeface="Lucida Sans" pitchFamily="34" charset="0"/>
            </a:endParaRPr>
          </a:p>
        </p:txBody>
      </p:sp>
      <p:sp>
        <p:nvSpPr>
          <p:cNvPr id="7" name="Content Placeholder 6"/>
          <p:cNvSpPr>
            <a:spLocks noGrp="1"/>
          </p:cNvSpPr>
          <p:nvPr>
            <p:ph sz="quarter" idx="13"/>
          </p:nvPr>
        </p:nvSpPr>
        <p:spPr>
          <a:xfrm>
            <a:off x="457200" y="3143248"/>
            <a:ext cx="4040188" cy="3217072"/>
          </a:xfrm>
        </p:spPr>
        <p:txBody>
          <a:bodyPr>
            <a:normAutofit fontScale="92500" lnSpcReduction="10000"/>
          </a:bodyPr>
          <a:lstStyle/>
          <a:p>
            <a:r>
              <a:rPr lang="en-GB" dirty="0" smtClean="0">
                <a:latin typeface="Lucida Sans" pitchFamily="34" charset="0"/>
              </a:rPr>
              <a:t>High Capital Cost</a:t>
            </a:r>
          </a:p>
          <a:p>
            <a:r>
              <a:rPr lang="en-GB" dirty="0" smtClean="0">
                <a:latin typeface="Lucida Sans" pitchFamily="34" charset="0"/>
              </a:rPr>
              <a:t>Relatively Complex</a:t>
            </a:r>
          </a:p>
          <a:p>
            <a:r>
              <a:rPr lang="en-GB" dirty="0" smtClean="0">
                <a:latin typeface="Lucida Sans" pitchFamily="34" charset="0"/>
              </a:rPr>
              <a:t>High degree of Control</a:t>
            </a:r>
          </a:p>
          <a:p>
            <a:r>
              <a:rPr lang="en-GB" dirty="0" smtClean="0">
                <a:latin typeface="Lucida Sans" pitchFamily="34" charset="0"/>
              </a:rPr>
              <a:t>Low Risk of Contamination</a:t>
            </a:r>
          </a:p>
          <a:p>
            <a:r>
              <a:rPr lang="en-GB" dirty="0" smtClean="0">
                <a:latin typeface="Lucida Sans" pitchFamily="34" charset="0"/>
              </a:rPr>
              <a:t>High Maintenance</a:t>
            </a:r>
          </a:p>
          <a:p>
            <a:pPr>
              <a:buNone/>
            </a:pPr>
            <a:endParaRPr lang="en-GB" dirty="0" smtClean="0">
              <a:latin typeface="Lucida Sans" pitchFamily="34" charset="0"/>
            </a:endParaRPr>
          </a:p>
          <a:p>
            <a:pPr>
              <a:buNone/>
            </a:pPr>
            <a:r>
              <a:rPr lang="en-GB" sz="3600" dirty="0" smtClean="0">
                <a:solidFill>
                  <a:srgbClr val="FFFF00"/>
                </a:solidFill>
                <a:latin typeface="Lucida Sans" pitchFamily="34" charset="0"/>
              </a:rPr>
              <a:t>Biotechnology</a:t>
            </a:r>
            <a:endParaRPr lang="en-GB" sz="3600" dirty="0">
              <a:solidFill>
                <a:srgbClr val="FFFF00"/>
              </a:solidFill>
              <a:latin typeface="Lucida Sans" pitchFamily="34" charset="0"/>
            </a:endParaRPr>
          </a:p>
        </p:txBody>
      </p:sp>
      <p:sp>
        <p:nvSpPr>
          <p:cNvPr id="10" name="Content Placeholder 9"/>
          <p:cNvSpPr>
            <a:spLocks noGrp="1"/>
          </p:cNvSpPr>
          <p:nvPr>
            <p:ph sz="quarter" idx="14"/>
          </p:nvPr>
        </p:nvSpPr>
        <p:spPr>
          <a:xfrm>
            <a:off x="4645025" y="3143248"/>
            <a:ext cx="4041775" cy="3217072"/>
          </a:xfrm>
        </p:spPr>
        <p:txBody>
          <a:bodyPr>
            <a:normAutofit fontScale="92500" lnSpcReduction="10000"/>
          </a:bodyPr>
          <a:lstStyle/>
          <a:p>
            <a:r>
              <a:rPr lang="en-GB" dirty="0" smtClean="0">
                <a:latin typeface="Lucida Sans" pitchFamily="34" charset="0"/>
              </a:rPr>
              <a:t>Low Capital Cost</a:t>
            </a:r>
          </a:p>
          <a:p>
            <a:r>
              <a:rPr lang="en-GB" dirty="0" smtClean="0">
                <a:latin typeface="Lucida Sans" pitchFamily="34" charset="0"/>
              </a:rPr>
              <a:t>Relatively Simple</a:t>
            </a:r>
          </a:p>
          <a:p>
            <a:r>
              <a:rPr lang="en-GB" dirty="0" smtClean="0">
                <a:latin typeface="Lucida Sans" pitchFamily="34" charset="0"/>
              </a:rPr>
              <a:t>Some Environmental Control</a:t>
            </a:r>
          </a:p>
          <a:p>
            <a:r>
              <a:rPr lang="en-GB" dirty="0" smtClean="0">
                <a:latin typeface="Lucida Sans" pitchFamily="34" charset="0"/>
              </a:rPr>
              <a:t>Risk of Contamination</a:t>
            </a:r>
          </a:p>
          <a:p>
            <a:r>
              <a:rPr lang="en-GB" dirty="0" smtClean="0">
                <a:latin typeface="Lucida Sans" pitchFamily="34" charset="0"/>
              </a:rPr>
              <a:t>Low Maintenance</a:t>
            </a:r>
          </a:p>
          <a:p>
            <a:pPr>
              <a:buNone/>
            </a:pPr>
            <a:endParaRPr lang="en-GB" dirty="0" smtClean="0">
              <a:latin typeface="Lucida Sans" pitchFamily="34" charset="0"/>
            </a:endParaRPr>
          </a:p>
          <a:p>
            <a:pPr>
              <a:buNone/>
            </a:pPr>
            <a:r>
              <a:rPr lang="en-GB" sz="3600" dirty="0" smtClean="0">
                <a:solidFill>
                  <a:srgbClr val="92D050"/>
                </a:solidFill>
                <a:latin typeface="Lucida Sans" pitchFamily="34" charset="0"/>
              </a:rPr>
              <a:t>Farming</a:t>
            </a:r>
            <a:endParaRPr lang="en-GB" sz="3600" dirty="0">
              <a:solidFill>
                <a:srgbClr val="92D050"/>
              </a:solidFill>
              <a:latin typeface="Lucida Sans"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6" end="6"/>
                                            </p:txEl>
                                          </p:spTgt>
                                        </p:tgtEl>
                                        <p:attrNameLst>
                                          <p:attrName>style.visibility</p:attrName>
                                        </p:attrNameLst>
                                      </p:cBhvr>
                                      <p:to>
                                        <p:strVal val="visible"/>
                                      </p:to>
                                    </p:set>
                                    <p:animEffect transition="in" filter="fade">
                                      <p:cBhvr>
                                        <p:cTn id="7" dur="2000"/>
                                        <p:tgtEl>
                                          <p:spTgt spid="7">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xEl>
                                              <p:pRg st="6" end="6"/>
                                            </p:txEl>
                                          </p:spTgt>
                                        </p:tgtEl>
                                        <p:attrNameLst>
                                          <p:attrName>style.visibility</p:attrName>
                                        </p:attrNameLst>
                                      </p:cBhvr>
                                      <p:to>
                                        <p:strVal val="visible"/>
                                      </p:to>
                                    </p:set>
                                    <p:animEffect transition="in" filter="wipe(down)">
                                      <p:cBhvr>
                                        <p:cTn id="12" dur="500"/>
                                        <p:tgtEl>
                                          <p:spTgt spid="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10"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28596" y="692696"/>
            <a:ext cx="8229600" cy="510334"/>
          </a:xfrm>
        </p:spPr>
        <p:txBody>
          <a:bodyPr>
            <a:noAutofit/>
          </a:bodyPr>
          <a:lstStyle/>
          <a:p>
            <a:r>
              <a:rPr lang="en-GB" sz="2400" b="1" i="1" dirty="0" smtClean="0">
                <a:solidFill>
                  <a:schemeClr val="accent1"/>
                </a:solidFill>
                <a:effectLst/>
                <a:latin typeface="Lucida Sans" pitchFamily="34" charset="0"/>
              </a:rPr>
              <a:t>Dunaliella</a:t>
            </a:r>
            <a:r>
              <a:rPr lang="en-GB" sz="2400" b="1" dirty="0" smtClean="0">
                <a:solidFill>
                  <a:schemeClr val="accent1"/>
                </a:solidFill>
                <a:latin typeface="Lucida Sans" pitchFamily="34" charset="0"/>
              </a:rPr>
              <a:t>, </a:t>
            </a:r>
            <a:r>
              <a:rPr lang="en-GB" sz="2400" b="1" dirty="0" smtClean="0">
                <a:solidFill>
                  <a:schemeClr val="accent1"/>
                </a:solidFill>
                <a:effectLst/>
                <a:latin typeface="Lucida Sans" pitchFamily="34" charset="0"/>
              </a:rPr>
              <a:t>Murcia, Spain US$ 10 million loss</a:t>
            </a:r>
            <a:endParaRPr lang="en-GB" sz="2400" b="1" dirty="0">
              <a:solidFill>
                <a:schemeClr val="accent1"/>
              </a:solidFill>
              <a:effectLst/>
              <a:latin typeface="Lucida Sans" pitchFamily="34" charset="0"/>
            </a:endParaRPr>
          </a:p>
        </p:txBody>
      </p:sp>
      <p:pic>
        <p:nvPicPr>
          <p:cNvPr id="94210" name="Picture 2"/>
          <p:cNvPicPr>
            <a:picLocks noGrp="1" noChangeAspect="1" noChangeArrowheads="1"/>
          </p:cNvPicPr>
          <p:nvPr>
            <p:ph idx="1"/>
          </p:nvPr>
        </p:nvPicPr>
        <p:blipFill>
          <a:blip r:embed="rId2" cstate="print"/>
          <a:stretch>
            <a:fillRect/>
          </a:stretch>
        </p:blipFill>
        <p:spPr bwMode="auto">
          <a:xfrm>
            <a:off x="1115616" y="1484784"/>
            <a:ext cx="6860249" cy="4525963"/>
          </a:xfrm>
          <a:prstGeom prst="rect">
            <a:avLst/>
          </a:prstGeom>
          <a:noFill/>
          <a:ln w="9525">
            <a:noFill/>
            <a:miter lim="800000"/>
            <a:headEnd/>
            <a:tailEnd/>
          </a:ln>
          <a:effectLst/>
        </p:spPr>
      </p:pic>
      <p:sp>
        <p:nvSpPr>
          <p:cNvPr id="10" name="TextBox 9"/>
          <p:cNvSpPr txBox="1"/>
          <p:nvPr/>
        </p:nvSpPr>
        <p:spPr>
          <a:xfrm>
            <a:off x="1187624" y="6429396"/>
            <a:ext cx="3357586" cy="261610"/>
          </a:xfrm>
          <a:prstGeom prst="rect">
            <a:avLst/>
          </a:prstGeom>
          <a:noFill/>
        </p:spPr>
        <p:txBody>
          <a:bodyPr wrap="square" rtlCol="0">
            <a:spAutoFit/>
          </a:bodyPr>
          <a:lstStyle/>
          <a:p>
            <a:r>
              <a:rPr lang="en-GB" sz="1100" dirty="0" smtClean="0">
                <a:latin typeface="Lucida Sans" pitchFamily="34" charset="0"/>
              </a:rPr>
              <a:t>Ami Ben-Amotz @ NASA November 20, 2008</a:t>
            </a:r>
            <a:endParaRPr lang="en-GB" sz="1100" dirty="0">
              <a:latin typeface="Lucida Sans"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9552" y="260648"/>
            <a:ext cx="8229600" cy="1872208"/>
          </a:xfrm>
        </p:spPr>
        <p:txBody>
          <a:bodyPr anchor="t" anchorCtr="0">
            <a:normAutofit/>
          </a:bodyPr>
          <a:lstStyle/>
          <a:p>
            <a:pPr>
              <a:lnSpc>
                <a:spcPct val="100000"/>
              </a:lnSpc>
            </a:pPr>
            <a:r>
              <a:rPr lang="es-ES" sz="4000" b="1" dirty="0" smtClean="0">
                <a:solidFill>
                  <a:schemeClr val="accent1"/>
                </a:solidFill>
                <a:effectLst/>
                <a:latin typeface="Lucida Sans" pitchFamily="34" charset="0"/>
              </a:rPr>
              <a:t>GreenFuel Technologies Co</a:t>
            </a:r>
            <a:r>
              <a:rPr lang="es-ES" b="1" dirty="0" smtClean="0">
                <a:solidFill>
                  <a:schemeClr val="accent1"/>
                </a:solidFill>
                <a:effectLst/>
                <a:latin typeface="Lucida Sans" pitchFamily="34" charset="0"/>
              </a:rPr>
              <a:t> </a:t>
            </a:r>
            <a:r>
              <a:rPr lang="es-ES" b="1" dirty="0" smtClean="0">
                <a:effectLst/>
                <a:latin typeface="Lucida Sans" pitchFamily="34" charset="0"/>
              </a:rPr>
              <a:t/>
            </a:r>
            <a:br>
              <a:rPr lang="es-ES" b="1" dirty="0" smtClean="0">
                <a:effectLst/>
                <a:latin typeface="Lucida Sans" pitchFamily="34" charset="0"/>
              </a:rPr>
            </a:br>
            <a:r>
              <a:rPr lang="es-ES" sz="2200" dirty="0" smtClean="0">
                <a:solidFill>
                  <a:schemeClr val="tx1"/>
                </a:solidFill>
                <a:effectLst/>
                <a:latin typeface="Lucida Sans" pitchFamily="34" charset="0"/>
              </a:rPr>
              <a:t>Arizona, USA</a:t>
            </a:r>
            <a:br>
              <a:rPr lang="es-ES" sz="2200" dirty="0" smtClean="0">
                <a:solidFill>
                  <a:schemeClr val="tx1"/>
                </a:solidFill>
                <a:effectLst/>
                <a:latin typeface="Lucida Sans" pitchFamily="34" charset="0"/>
              </a:rPr>
            </a:br>
            <a:r>
              <a:rPr lang="es-ES" sz="2000" dirty="0" smtClean="0">
                <a:solidFill>
                  <a:schemeClr val="tx1"/>
                </a:solidFill>
                <a:effectLst/>
                <a:latin typeface="Lucida Sans" pitchFamily="34" charset="0"/>
              </a:rPr>
              <a:t>After a f</a:t>
            </a:r>
            <a:r>
              <a:rPr lang="en-GB" sz="2000" dirty="0" smtClean="0">
                <a:solidFill>
                  <a:schemeClr val="tx1"/>
                </a:solidFill>
                <a:effectLst/>
                <a:latin typeface="Lucida Sans" pitchFamily="34" charset="0"/>
              </a:rPr>
              <a:t>ew weeks operation - heavy contamination, difficulty to clean</a:t>
            </a:r>
            <a:endParaRPr lang="en-GB" sz="2000" dirty="0">
              <a:solidFill>
                <a:schemeClr val="tx1"/>
              </a:solidFill>
              <a:effectLst/>
              <a:latin typeface="Lucida Sans" pitchFamily="34" charset="0"/>
            </a:endParaRPr>
          </a:p>
        </p:txBody>
      </p:sp>
      <p:pic>
        <p:nvPicPr>
          <p:cNvPr id="95234" name="Picture 2"/>
          <p:cNvPicPr>
            <a:picLocks noGrp="1" noChangeAspect="1" noChangeArrowheads="1"/>
          </p:cNvPicPr>
          <p:nvPr>
            <p:ph sz="half" idx="2"/>
          </p:nvPr>
        </p:nvPicPr>
        <p:blipFill>
          <a:blip r:embed="rId2" cstate="print"/>
          <a:stretch>
            <a:fillRect/>
          </a:stretch>
        </p:blipFill>
        <p:spPr bwMode="auto">
          <a:xfrm>
            <a:off x="5220069" y="2780928"/>
            <a:ext cx="2642080" cy="3060000"/>
          </a:xfrm>
          <a:prstGeom prst="rect">
            <a:avLst/>
          </a:prstGeom>
          <a:noFill/>
          <a:ln w="9525">
            <a:noFill/>
            <a:miter lim="800000"/>
            <a:headEnd/>
            <a:tailEnd/>
          </a:ln>
          <a:effectLst/>
        </p:spPr>
      </p:pic>
      <p:pic>
        <p:nvPicPr>
          <p:cNvPr id="95235" name="Picture 3"/>
          <p:cNvPicPr>
            <a:picLocks noGrp="1" noChangeAspect="1" noChangeArrowheads="1"/>
          </p:cNvPicPr>
          <p:nvPr>
            <p:ph sz="quarter" idx="13"/>
          </p:nvPr>
        </p:nvPicPr>
        <p:blipFill>
          <a:blip r:embed="rId3" cstate="print"/>
          <a:stretch>
            <a:fillRect/>
          </a:stretch>
        </p:blipFill>
        <p:spPr bwMode="auto">
          <a:xfrm>
            <a:off x="539552" y="2852936"/>
            <a:ext cx="4069595" cy="3060000"/>
          </a:xfrm>
          <a:prstGeom prst="rect">
            <a:avLst/>
          </a:prstGeom>
          <a:noFill/>
          <a:ln w="9525">
            <a:noFill/>
            <a:miter lim="800000"/>
            <a:headEnd/>
            <a:tailEnd/>
          </a:ln>
          <a:effectLst/>
        </p:spPr>
      </p:pic>
      <p:sp>
        <p:nvSpPr>
          <p:cNvPr id="9" name="TextBox 8"/>
          <p:cNvSpPr txBox="1"/>
          <p:nvPr/>
        </p:nvSpPr>
        <p:spPr>
          <a:xfrm>
            <a:off x="1043608" y="6425335"/>
            <a:ext cx="3357586" cy="261610"/>
          </a:xfrm>
          <a:prstGeom prst="rect">
            <a:avLst/>
          </a:prstGeom>
          <a:noFill/>
        </p:spPr>
        <p:txBody>
          <a:bodyPr wrap="square" rtlCol="0">
            <a:spAutoFit/>
          </a:bodyPr>
          <a:lstStyle/>
          <a:p>
            <a:r>
              <a:rPr lang="en-GB" sz="1100" dirty="0" smtClean="0">
                <a:latin typeface="Lucida Sans" pitchFamily="34" charset="0"/>
              </a:rPr>
              <a:t>Ami Ben-Amotz @ NASA November 20, 2008</a:t>
            </a:r>
            <a:endParaRPr lang="en-GB" sz="1100" dirty="0">
              <a:latin typeface="Lucida Sans"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s-ES" sz="2800" b="1" dirty="0" smtClean="0">
                <a:solidFill>
                  <a:schemeClr val="accent1"/>
                </a:solidFill>
                <a:effectLst/>
                <a:latin typeface="Lucida Sans" pitchFamily="34" charset="0"/>
              </a:rPr>
              <a:t>GreenFuel Technologies Co, Arizona, USA</a:t>
            </a:r>
            <a:br>
              <a:rPr lang="es-ES" sz="2800" b="1" dirty="0" smtClean="0">
                <a:solidFill>
                  <a:schemeClr val="accent1"/>
                </a:solidFill>
                <a:effectLst/>
                <a:latin typeface="Lucida Sans" pitchFamily="34" charset="0"/>
              </a:rPr>
            </a:br>
            <a:r>
              <a:rPr lang="en-GB" sz="2800" b="1" dirty="0" smtClean="0">
                <a:solidFill>
                  <a:schemeClr val="accent1"/>
                </a:solidFill>
                <a:effectLst/>
                <a:latin typeface="Lucida Sans" pitchFamily="34" charset="0"/>
              </a:rPr>
              <a:t>Bags trial, high cost scale up</a:t>
            </a:r>
            <a:endParaRPr lang="en-GB" sz="2800" b="1" dirty="0">
              <a:solidFill>
                <a:schemeClr val="accent1"/>
              </a:solidFill>
              <a:effectLst/>
              <a:latin typeface="Lucida Sans" pitchFamily="34" charset="0"/>
            </a:endParaRPr>
          </a:p>
        </p:txBody>
      </p:sp>
      <p:pic>
        <p:nvPicPr>
          <p:cNvPr id="96258" name="Picture 2"/>
          <p:cNvPicPr>
            <a:picLocks noGrp="1" noChangeAspect="1" noChangeArrowheads="1"/>
          </p:cNvPicPr>
          <p:nvPr>
            <p:ph idx="1"/>
          </p:nvPr>
        </p:nvPicPr>
        <p:blipFill>
          <a:blip r:embed="rId2" cstate="print"/>
          <a:stretch>
            <a:fillRect/>
          </a:stretch>
        </p:blipFill>
        <p:spPr bwMode="auto">
          <a:xfrm>
            <a:off x="1554691" y="1600200"/>
            <a:ext cx="6034617" cy="4525963"/>
          </a:xfrm>
          <a:prstGeom prst="rect">
            <a:avLst/>
          </a:prstGeom>
          <a:noFill/>
          <a:ln w="9525">
            <a:noFill/>
            <a:miter lim="800000"/>
            <a:headEnd/>
            <a:tailEnd/>
          </a:ln>
          <a:effectLst/>
        </p:spPr>
      </p:pic>
      <p:sp>
        <p:nvSpPr>
          <p:cNvPr id="9" name="TextBox 8"/>
          <p:cNvSpPr txBox="1"/>
          <p:nvPr/>
        </p:nvSpPr>
        <p:spPr>
          <a:xfrm>
            <a:off x="971600" y="6425335"/>
            <a:ext cx="3357586" cy="261610"/>
          </a:xfrm>
          <a:prstGeom prst="rect">
            <a:avLst/>
          </a:prstGeom>
          <a:noFill/>
        </p:spPr>
        <p:txBody>
          <a:bodyPr wrap="square" rtlCol="0">
            <a:spAutoFit/>
          </a:bodyPr>
          <a:lstStyle/>
          <a:p>
            <a:r>
              <a:rPr lang="en-GB" sz="1100" dirty="0" smtClean="0">
                <a:latin typeface="Lucida Sans" pitchFamily="34" charset="0"/>
              </a:rPr>
              <a:t>Ami Ben-Amotz @ NASA November 20, 2008</a:t>
            </a:r>
            <a:endParaRPr lang="en-GB" sz="1100" dirty="0">
              <a:latin typeface="Lucida Sans"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33309" y="406296"/>
            <a:ext cx="7858180" cy="2308324"/>
          </a:xfrm>
          <a:prstGeom prst="rect">
            <a:avLst/>
          </a:prstGeom>
          <a:noFill/>
        </p:spPr>
        <p:txBody>
          <a:bodyPr wrap="square" rtlCol="0">
            <a:spAutoFit/>
          </a:bodyPr>
          <a:lstStyle/>
          <a:p>
            <a:pPr algn="ctr"/>
            <a:r>
              <a:rPr lang="en-GB" sz="4800" dirty="0" smtClean="0">
                <a:solidFill>
                  <a:schemeClr val="accent1"/>
                </a:solidFill>
                <a:latin typeface="Lucida Sans" pitchFamily="34" charset="0"/>
              </a:rPr>
              <a:t>Almost all commercial algae production plants use open ponds</a:t>
            </a:r>
            <a:endParaRPr lang="en-GB" sz="4800" dirty="0">
              <a:solidFill>
                <a:schemeClr val="accent1"/>
              </a:solidFill>
              <a:latin typeface="Lucida Sans" pitchFamily="34" charset="0"/>
            </a:endParaRPr>
          </a:p>
        </p:txBody>
      </p:sp>
      <p:pic>
        <p:nvPicPr>
          <p:cNvPr id="97282" name="Picture 2"/>
          <p:cNvPicPr>
            <a:picLocks noChangeAspect="1" noChangeArrowheads="1"/>
          </p:cNvPicPr>
          <p:nvPr/>
        </p:nvPicPr>
        <p:blipFill>
          <a:blip r:embed="rId2" cstate="print"/>
          <a:srcRect/>
          <a:stretch>
            <a:fillRect/>
          </a:stretch>
        </p:blipFill>
        <p:spPr bwMode="auto">
          <a:xfrm>
            <a:off x="566710" y="3252788"/>
            <a:ext cx="2409825" cy="3062288"/>
          </a:xfrm>
          <a:prstGeom prst="rect">
            <a:avLst/>
          </a:prstGeom>
          <a:noFill/>
          <a:ln w="9525">
            <a:noFill/>
            <a:miter lim="800000"/>
            <a:headEnd/>
            <a:tailEnd/>
          </a:ln>
          <a:effectLst/>
        </p:spPr>
      </p:pic>
      <p:pic>
        <p:nvPicPr>
          <p:cNvPr id="97283" name="Picture 3" descr="Cyanotech Hawaii, USA"/>
          <p:cNvPicPr>
            <a:picLocks noChangeAspect="1" noChangeArrowheads="1"/>
          </p:cNvPicPr>
          <p:nvPr/>
        </p:nvPicPr>
        <p:blipFill>
          <a:blip r:embed="rId3" cstate="print"/>
          <a:srcRect/>
          <a:stretch>
            <a:fillRect/>
          </a:stretch>
        </p:blipFill>
        <p:spPr bwMode="auto">
          <a:xfrm>
            <a:off x="2857488" y="3857628"/>
            <a:ext cx="3286148" cy="2037412"/>
          </a:xfrm>
          <a:prstGeom prst="rect">
            <a:avLst/>
          </a:prstGeom>
          <a:noFill/>
          <a:ln w="9525">
            <a:noFill/>
            <a:miter lim="800000"/>
            <a:headEnd/>
            <a:tailEnd/>
          </a:ln>
          <a:effectLst/>
        </p:spPr>
      </p:pic>
      <p:sp>
        <p:nvSpPr>
          <p:cNvPr id="12" name="Rectangle 11"/>
          <p:cNvSpPr/>
          <p:nvPr/>
        </p:nvSpPr>
        <p:spPr>
          <a:xfrm>
            <a:off x="2786050" y="3929066"/>
            <a:ext cx="3071834" cy="369332"/>
          </a:xfrm>
          <a:prstGeom prst="rect">
            <a:avLst/>
          </a:prstGeom>
        </p:spPr>
        <p:txBody>
          <a:bodyPr wrap="square">
            <a:spAutoFit/>
          </a:bodyPr>
          <a:lstStyle/>
          <a:p>
            <a:r>
              <a:rPr lang="en-GB" dirty="0" smtClean="0">
                <a:solidFill>
                  <a:srgbClr val="FFFF00"/>
                </a:solidFill>
              </a:rPr>
              <a:t>Cyanotech </a:t>
            </a:r>
            <a:r>
              <a:rPr lang="en-GB" b="1" dirty="0" smtClean="0">
                <a:solidFill>
                  <a:srgbClr val="FFFF00"/>
                </a:solidFill>
              </a:rPr>
              <a:t>Hawaii</a:t>
            </a:r>
            <a:r>
              <a:rPr lang="en-GB" dirty="0" smtClean="0">
                <a:solidFill>
                  <a:srgbClr val="FFFF00"/>
                </a:solidFill>
              </a:rPr>
              <a:t>, USA</a:t>
            </a:r>
            <a:endParaRPr lang="en-GB" dirty="0">
              <a:solidFill>
                <a:srgbClr val="FFFF00"/>
              </a:solidFill>
            </a:endParaRPr>
          </a:p>
        </p:txBody>
      </p:sp>
      <p:pic>
        <p:nvPicPr>
          <p:cNvPr id="97284" name="Picture 4"/>
          <p:cNvPicPr>
            <a:picLocks noChangeAspect="1" noChangeArrowheads="1"/>
          </p:cNvPicPr>
          <p:nvPr/>
        </p:nvPicPr>
        <p:blipFill>
          <a:blip r:embed="rId4" cstate="print"/>
          <a:srcRect/>
          <a:stretch>
            <a:fillRect/>
          </a:stretch>
        </p:blipFill>
        <p:spPr bwMode="auto">
          <a:xfrm>
            <a:off x="5786446" y="4429132"/>
            <a:ext cx="3044008" cy="2143140"/>
          </a:xfrm>
          <a:prstGeom prst="rect">
            <a:avLst/>
          </a:prstGeom>
          <a:noFill/>
          <a:ln w="9525">
            <a:noFill/>
            <a:miter lim="800000"/>
            <a:headEnd/>
            <a:tailEnd/>
          </a:ln>
          <a:effectLst/>
        </p:spPr>
      </p:pic>
      <p:sp>
        <p:nvSpPr>
          <p:cNvPr id="17" name="TextBox 16"/>
          <p:cNvSpPr txBox="1"/>
          <p:nvPr/>
        </p:nvSpPr>
        <p:spPr>
          <a:xfrm>
            <a:off x="5786446" y="4572008"/>
            <a:ext cx="3000396" cy="338554"/>
          </a:xfrm>
          <a:prstGeom prst="rect">
            <a:avLst/>
          </a:prstGeom>
          <a:noFill/>
        </p:spPr>
        <p:txBody>
          <a:bodyPr wrap="square" rtlCol="0">
            <a:spAutoFit/>
          </a:bodyPr>
          <a:lstStyle/>
          <a:p>
            <a:r>
              <a:rPr lang="en-GB" sz="1600" dirty="0" smtClean="0">
                <a:solidFill>
                  <a:srgbClr val="FFFF00"/>
                </a:solidFill>
              </a:rPr>
              <a:t>Cognis, Hutt, Western Australia</a:t>
            </a:r>
            <a:endParaRPr lang="en-GB" sz="1600" dirty="0">
              <a:solidFill>
                <a:srgbClr val="FFFF00"/>
              </a:solidFill>
            </a:endParaRPr>
          </a:p>
        </p:txBody>
      </p:sp>
      <p:sp>
        <p:nvSpPr>
          <p:cNvPr id="18" name="TextBox 17"/>
          <p:cNvSpPr txBox="1"/>
          <p:nvPr/>
        </p:nvSpPr>
        <p:spPr>
          <a:xfrm>
            <a:off x="1250133" y="2714620"/>
            <a:ext cx="6143668" cy="369332"/>
          </a:xfrm>
          <a:prstGeom prst="rect">
            <a:avLst/>
          </a:prstGeom>
          <a:noFill/>
        </p:spPr>
        <p:txBody>
          <a:bodyPr wrap="square" rtlCol="0">
            <a:spAutoFit/>
          </a:bodyPr>
          <a:lstStyle/>
          <a:p>
            <a:pPr algn="ctr"/>
            <a:r>
              <a:rPr lang="en-GB" i="1" dirty="0" smtClean="0">
                <a:latin typeface="Lucida Sans" pitchFamily="34" charset="0"/>
              </a:rPr>
              <a:t>Chlorella, Spirulina and Dunaliella</a:t>
            </a:r>
            <a:endParaRPr lang="en-GB" dirty="0">
              <a:latin typeface="Lucida Sans"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spect="1" noChangeArrowheads="1"/>
          </p:cNvPicPr>
          <p:nvPr/>
        </p:nvPicPr>
        <p:blipFill>
          <a:blip r:embed="rId2" cstate="print"/>
          <a:srcRect/>
          <a:stretch>
            <a:fillRect/>
          </a:stretch>
        </p:blipFill>
        <p:spPr bwMode="auto">
          <a:xfrm>
            <a:off x="575321" y="1628800"/>
            <a:ext cx="7439025" cy="4051745"/>
          </a:xfrm>
          <a:prstGeom prst="rect">
            <a:avLst/>
          </a:prstGeom>
          <a:noFill/>
          <a:ln w="9525">
            <a:noFill/>
            <a:miter lim="800000"/>
            <a:headEnd/>
            <a:tailEnd/>
          </a:ln>
          <a:effectLst/>
        </p:spPr>
      </p:pic>
      <p:sp>
        <p:nvSpPr>
          <p:cNvPr id="5" name="TextBox 4"/>
          <p:cNvSpPr txBox="1"/>
          <p:nvPr/>
        </p:nvSpPr>
        <p:spPr>
          <a:xfrm>
            <a:off x="649671" y="291093"/>
            <a:ext cx="7500990" cy="923330"/>
          </a:xfrm>
          <a:prstGeom prst="rect">
            <a:avLst/>
          </a:prstGeom>
          <a:noFill/>
        </p:spPr>
        <p:txBody>
          <a:bodyPr wrap="square" rtlCol="0">
            <a:spAutoFit/>
          </a:bodyPr>
          <a:lstStyle/>
          <a:p>
            <a:pPr algn="ctr"/>
            <a:r>
              <a:rPr lang="en-GB" sz="5400" dirty="0" smtClean="0">
                <a:solidFill>
                  <a:schemeClr val="accent1"/>
                </a:solidFill>
                <a:latin typeface="Lucida Sans" pitchFamily="34" charset="0"/>
              </a:rPr>
              <a:t>Racetrack Algal Pond</a:t>
            </a:r>
            <a:endParaRPr lang="en-GB" sz="5400" dirty="0">
              <a:solidFill>
                <a:schemeClr val="accent1"/>
              </a:solidFill>
              <a:latin typeface="Lucida Sans" pitchFamily="34" charset="0"/>
            </a:endParaRPr>
          </a:p>
        </p:txBody>
      </p:sp>
      <p:sp>
        <p:nvSpPr>
          <p:cNvPr id="3" name="Rectangle 2"/>
          <p:cNvSpPr/>
          <p:nvPr/>
        </p:nvSpPr>
        <p:spPr>
          <a:xfrm>
            <a:off x="2107405" y="6362045"/>
            <a:ext cx="4572000" cy="338554"/>
          </a:xfrm>
          <a:prstGeom prst="rect">
            <a:avLst/>
          </a:prstGeom>
        </p:spPr>
        <p:txBody>
          <a:bodyPr>
            <a:spAutoFit/>
          </a:bodyPr>
          <a:lstStyle/>
          <a:p>
            <a:pPr algn="ctr"/>
            <a:r>
              <a:rPr lang="en-GB" sz="800" dirty="0">
                <a:latin typeface="Lucida Sans" pitchFamily="34" charset="0"/>
              </a:rPr>
              <a:t>NREL, 1998. A Look Back at the U.S. Department of Energy’s Aquatic Species Program—Biodiesel from Algae. http://www.nrel.gov/docs/legosti/fy98/24190.pdf</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29600" cy="780696"/>
          </a:xfrm>
        </p:spPr>
        <p:txBody>
          <a:bodyPr>
            <a:noAutofit/>
          </a:bodyPr>
          <a:lstStyle/>
          <a:p>
            <a:pPr algn="ctr"/>
            <a:r>
              <a:rPr lang="en-GB" sz="4000" b="1" dirty="0">
                <a:solidFill>
                  <a:schemeClr val="accent1"/>
                </a:solidFill>
                <a:effectLst/>
                <a:latin typeface="Lucida Sans" pitchFamily="34" charset="0"/>
              </a:rPr>
              <a:t>Head losses &amp; Mixing </a:t>
            </a:r>
            <a:r>
              <a:rPr lang="en-GB" sz="4000" b="1" dirty="0" smtClean="0">
                <a:solidFill>
                  <a:schemeClr val="accent1"/>
                </a:solidFill>
                <a:effectLst/>
                <a:latin typeface="Lucida Sans" pitchFamily="34" charset="0"/>
              </a:rPr>
              <a:t>Energy</a:t>
            </a:r>
            <a:endParaRPr lang="en-GB" sz="4000" b="1" dirty="0">
              <a:solidFill>
                <a:schemeClr val="accent1"/>
              </a:solidFill>
              <a:effectLst/>
              <a:latin typeface="Lucida Sans" pitchFamily="34" charset="0"/>
            </a:endParaRPr>
          </a:p>
        </p:txBody>
      </p:sp>
      <p:sp>
        <p:nvSpPr>
          <p:cNvPr id="4" name="Content Placeholder 3"/>
          <p:cNvSpPr txBox="1">
            <a:spLocks noGrp="1" noRot="1" noChangeAspect="1" noMove="1" noResize="1" noEditPoints="1" noAdjustHandles="1" noChangeArrowheads="1" noChangeShapeType="1" noTextEdit="1"/>
          </p:cNvSpPr>
          <p:nvPr>
            <p:ph idx="1"/>
          </p:nvPr>
        </p:nvSpPr>
        <p:spPr>
          <a:xfrm>
            <a:off x="457200" y="1700213"/>
            <a:ext cx="8229600" cy="4624387"/>
          </a:xfrm>
          <a:prstGeom prst="rect">
            <a:avLst/>
          </a:prstGeom>
          <a:blipFill rotWithShape="1">
            <a:blip r:embed="rId2"/>
            <a:stretch>
              <a:fillRect l="-1364" b="-1167"/>
            </a:stretch>
          </a:blipFill>
        </p:spPr>
        <p:txBody>
          <a:bodyPr/>
          <a:lstStyle/>
          <a:p>
            <a:pPr marL="0" indent="0">
              <a:buNone/>
              <a:defRPr/>
            </a:pPr>
            <a:r>
              <a:rPr lang="en-GB" dirty="0">
                <a:noFill/>
              </a:rPr>
              <a:t> </a:t>
            </a:r>
          </a:p>
        </p:txBody>
      </p:sp>
    </p:spTree>
    <p:extLst>
      <p:ext uri="{BB962C8B-B14F-4D97-AF65-F5344CB8AC3E}">
        <p14:creationId xmlns:p14="http://schemas.microsoft.com/office/powerpoint/2010/main" val="23296104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100000"/>
              </a:lnSpc>
            </a:pPr>
            <a:r>
              <a:rPr lang="en-GB" sz="3600" b="1" dirty="0">
                <a:solidFill>
                  <a:schemeClr val="accent1"/>
                </a:solidFill>
                <a:effectLst/>
                <a:latin typeface="Lucida Sans" pitchFamily="34" charset="0"/>
              </a:rPr>
              <a:t>6</a:t>
            </a:r>
            <a:r>
              <a:rPr lang="en-GB" sz="3600" b="1" dirty="0" smtClean="0">
                <a:solidFill>
                  <a:schemeClr val="accent1"/>
                </a:solidFill>
                <a:effectLst/>
                <a:latin typeface="Lucida Sans" pitchFamily="34" charset="0"/>
              </a:rPr>
              <a:t>0</a:t>
            </a:r>
            <a:r>
              <a:rPr lang="en-GB" sz="3600" b="1" dirty="0">
                <a:solidFill>
                  <a:schemeClr val="accent1"/>
                </a:solidFill>
                <a:effectLst/>
                <a:latin typeface="Lucida Sans" pitchFamily="34" charset="0"/>
              </a:rPr>
              <a:t>% of the total of the energy in the </a:t>
            </a:r>
            <a:r>
              <a:rPr lang="en-GB" sz="3600" b="1" dirty="0" smtClean="0">
                <a:solidFill>
                  <a:schemeClr val="accent1"/>
                </a:solidFill>
                <a:effectLst/>
                <a:latin typeface="Lucida Sans" pitchFamily="34" charset="0"/>
              </a:rPr>
              <a:t>algae could be used in mixing</a:t>
            </a:r>
            <a:endParaRPr lang="en-GB" sz="3200" b="1" dirty="0">
              <a:solidFill>
                <a:schemeClr val="accent1"/>
              </a:solidFill>
              <a:effectLst/>
              <a:latin typeface="Lucida Sans" pitchFamily="34" charset="0"/>
            </a:endParaRPr>
          </a:p>
        </p:txBody>
      </p:sp>
      <p:sp>
        <p:nvSpPr>
          <p:cNvPr id="3" name="Content Placeholder 2"/>
          <p:cNvSpPr>
            <a:spLocks noGrp="1"/>
          </p:cNvSpPr>
          <p:nvPr>
            <p:ph idx="1"/>
          </p:nvPr>
        </p:nvSpPr>
        <p:spPr/>
        <p:txBody>
          <a:bodyPr>
            <a:normAutofit/>
          </a:bodyPr>
          <a:lstStyle/>
          <a:p>
            <a:r>
              <a:rPr lang="en-GB" sz="3600" dirty="0">
                <a:solidFill>
                  <a:schemeClr val="tx1"/>
                </a:solidFill>
                <a:latin typeface="Lucida Sans" pitchFamily="34" charset="0"/>
              </a:rPr>
              <a:t>If algal production is 25g m</a:t>
            </a:r>
            <a:r>
              <a:rPr lang="en-GB" sz="3600" baseline="30000" dirty="0">
                <a:solidFill>
                  <a:schemeClr val="tx1"/>
                </a:solidFill>
                <a:latin typeface="Lucida Sans" pitchFamily="34" charset="0"/>
              </a:rPr>
              <a:t>-2 </a:t>
            </a:r>
            <a:r>
              <a:rPr lang="en-GB" sz="3600" dirty="0">
                <a:solidFill>
                  <a:schemeClr val="tx1"/>
                </a:solidFill>
                <a:latin typeface="Lucida Sans" pitchFamily="34" charset="0"/>
              </a:rPr>
              <a:t>d</a:t>
            </a:r>
            <a:r>
              <a:rPr lang="en-GB" sz="3600" baseline="30000" dirty="0">
                <a:solidFill>
                  <a:schemeClr val="tx1"/>
                </a:solidFill>
                <a:latin typeface="Lucida Sans" pitchFamily="34" charset="0"/>
              </a:rPr>
              <a:t>-1 </a:t>
            </a:r>
            <a:r>
              <a:rPr lang="en-GB" sz="3600" dirty="0">
                <a:solidFill>
                  <a:schemeClr val="tx1"/>
                </a:solidFill>
                <a:latin typeface="Lucida Sans" pitchFamily="34" charset="0"/>
              </a:rPr>
              <a:t>with a calorific value of 4.7Kcal g</a:t>
            </a:r>
            <a:r>
              <a:rPr lang="en-GB" sz="3600" baseline="30000" dirty="0">
                <a:solidFill>
                  <a:schemeClr val="tx1"/>
                </a:solidFill>
                <a:latin typeface="Lucida Sans" pitchFamily="34" charset="0"/>
              </a:rPr>
              <a:t>-1</a:t>
            </a:r>
            <a:r>
              <a:rPr lang="en-GB" sz="3600" dirty="0">
                <a:solidFill>
                  <a:schemeClr val="tx1"/>
                </a:solidFill>
                <a:latin typeface="Lucida Sans" pitchFamily="34" charset="0"/>
              </a:rPr>
              <a:t> the paddlewheel will consume 60% of the total of the energy in the algae (area of raceway 103 m</a:t>
            </a:r>
            <a:r>
              <a:rPr lang="en-GB" sz="3600" baseline="30000" dirty="0">
                <a:solidFill>
                  <a:schemeClr val="tx1"/>
                </a:solidFill>
                <a:latin typeface="Lucida Sans" pitchFamily="34" charset="0"/>
              </a:rPr>
              <a:t>2</a:t>
            </a:r>
            <a:r>
              <a:rPr lang="en-GB" sz="3600" dirty="0">
                <a:solidFill>
                  <a:schemeClr val="tx1"/>
                </a:solidFill>
                <a:latin typeface="Lucida Sans" pitchFamily="34" charset="0"/>
              </a:rPr>
              <a:t>, total algal yield 2.58 kg d</a:t>
            </a:r>
            <a:r>
              <a:rPr lang="en-GB" sz="3600" baseline="30000" dirty="0">
                <a:solidFill>
                  <a:schemeClr val="tx1"/>
                </a:solidFill>
                <a:latin typeface="Lucida Sans" pitchFamily="34" charset="0"/>
              </a:rPr>
              <a:t>-1</a:t>
            </a:r>
            <a:r>
              <a:rPr lang="en-GB" sz="3600" dirty="0">
                <a:solidFill>
                  <a:schemeClr val="tx1"/>
                </a:solidFill>
                <a:latin typeface="Lucida Sans" pitchFamily="34" charset="0"/>
              </a:rPr>
              <a:t>, daily pond algal calorific value 14.1 </a:t>
            </a:r>
            <a:r>
              <a:rPr lang="en-GB" sz="3600" dirty="0" smtClean="0">
                <a:solidFill>
                  <a:schemeClr val="tx1"/>
                </a:solidFill>
                <a:latin typeface="Lucida Sans" pitchFamily="34" charset="0"/>
              </a:rPr>
              <a:t>kWh</a:t>
            </a:r>
            <a:endParaRPr lang="en-GB" sz="3600" dirty="0">
              <a:solidFill>
                <a:schemeClr val="tx1"/>
              </a:solidFill>
              <a:latin typeface="Lucida Sans" pitchFamily="34" charset="0"/>
            </a:endParaRPr>
          </a:p>
        </p:txBody>
      </p:sp>
    </p:spTree>
    <p:extLst>
      <p:ext uri="{BB962C8B-B14F-4D97-AF65-F5344CB8AC3E}">
        <p14:creationId xmlns:p14="http://schemas.microsoft.com/office/powerpoint/2010/main" val="21741096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2952328"/>
          </a:xfrm>
        </p:spPr>
        <p:txBody>
          <a:bodyPr>
            <a:noAutofit/>
          </a:bodyPr>
          <a:lstStyle/>
          <a:p>
            <a:r>
              <a:rPr lang="en-GB" sz="4000" b="1" dirty="0">
                <a:solidFill>
                  <a:schemeClr val="accent1"/>
                </a:solidFill>
                <a:effectLst/>
                <a:latin typeface="Lucida Sans" pitchFamily="34" charset="0"/>
              </a:rPr>
              <a:t>Head losses vary with square of mean velocity, but the pumping power varies with the cube of the mean velocity</a:t>
            </a:r>
            <a:r>
              <a:rPr lang="en-GB" sz="4000" b="1" dirty="0" smtClean="0">
                <a:effectLst/>
                <a:latin typeface="Lucida Sans" pitchFamily="34" charset="0"/>
              </a:rPr>
              <a:t>.</a:t>
            </a:r>
            <a:endParaRPr lang="en-GB" sz="4000" b="1" dirty="0">
              <a:effectLst/>
              <a:latin typeface="Lucida Sans" pitchFamily="34" charset="0"/>
            </a:endParaRPr>
          </a:p>
        </p:txBody>
      </p:sp>
      <p:sp>
        <p:nvSpPr>
          <p:cNvPr id="3" name="Content Placeholder 2"/>
          <p:cNvSpPr>
            <a:spLocks noGrp="1"/>
          </p:cNvSpPr>
          <p:nvPr>
            <p:ph idx="1"/>
          </p:nvPr>
        </p:nvSpPr>
        <p:spPr>
          <a:xfrm>
            <a:off x="457200" y="3789040"/>
            <a:ext cx="8229600" cy="2592288"/>
          </a:xfrm>
        </p:spPr>
        <p:txBody>
          <a:bodyPr>
            <a:normAutofit fontScale="85000" lnSpcReduction="10000"/>
          </a:bodyPr>
          <a:lstStyle/>
          <a:p>
            <a:pPr marL="0" indent="0">
              <a:buNone/>
            </a:pPr>
            <a:r>
              <a:rPr lang="en-GB" sz="3500" dirty="0">
                <a:latin typeface="Lucida Sans" pitchFamily="34" charset="0"/>
              </a:rPr>
              <a:t>The circulation energy in photo-bioreactors has been estimated to be 13 to 28 times that of open raceway </a:t>
            </a:r>
            <a:r>
              <a:rPr lang="en-GB" sz="3500" dirty="0" smtClean="0">
                <a:latin typeface="Lucida Sans" pitchFamily="34" charset="0"/>
              </a:rPr>
              <a:t>ponds </a:t>
            </a:r>
            <a:r>
              <a:rPr lang="en-GB" sz="3500" dirty="0">
                <a:latin typeface="Lucida Sans" pitchFamily="34" charset="0"/>
              </a:rPr>
              <a:t>and this high operational energy of PBRs may preclude their use for algal fuel </a:t>
            </a:r>
            <a:r>
              <a:rPr lang="en-GB" sz="3500" dirty="0" smtClean="0">
                <a:latin typeface="Lucida Sans" pitchFamily="34" charset="0"/>
              </a:rPr>
              <a:t>production</a:t>
            </a:r>
            <a:r>
              <a:rPr lang="en-GB" sz="2400" dirty="0" smtClean="0">
                <a:latin typeface="Lucida Sans" pitchFamily="34" charset="0"/>
              </a:rPr>
              <a:t>.</a:t>
            </a:r>
          </a:p>
          <a:p>
            <a:pPr marL="0" indent="0">
              <a:buNone/>
            </a:pPr>
            <a:r>
              <a:rPr lang="en-GB" sz="1200" dirty="0" smtClean="0">
                <a:latin typeface="Lucida Sans" pitchFamily="34" charset="0"/>
              </a:rPr>
              <a:t>STEPHENSON</a:t>
            </a:r>
            <a:r>
              <a:rPr lang="en-GB" sz="1200" dirty="0">
                <a:latin typeface="Lucida Sans" pitchFamily="34" charset="0"/>
              </a:rPr>
              <a:t>, A. L., KAZAMIA, E., DENNIS, J. S., HOWE, C. J., SCOTT, S. A. &amp; SMITH, A. G. 2010. Life-Cycle Assessment of Potential Algal Biodiesel Production in the United Kingdom: A Comparison of Raceways and Air-Lift Tubular Bioreactors. </a:t>
            </a:r>
            <a:r>
              <a:rPr lang="en-GB" sz="1200" i="1" dirty="0">
                <a:latin typeface="Lucida Sans" pitchFamily="34" charset="0"/>
              </a:rPr>
              <a:t>Energy &amp; Fuels,</a:t>
            </a:r>
            <a:r>
              <a:rPr lang="en-GB" sz="1200" dirty="0">
                <a:latin typeface="Lucida Sans" pitchFamily="34" charset="0"/>
              </a:rPr>
              <a:t> 24 4062–4077</a:t>
            </a:r>
            <a:r>
              <a:rPr lang="en-GB" sz="1200" dirty="0" smtClean="0">
                <a:latin typeface="Lucida Sans" pitchFamily="34" charset="0"/>
              </a:rPr>
              <a:t>.</a:t>
            </a:r>
            <a:endParaRPr lang="en-GB" sz="1200" dirty="0">
              <a:latin typeface="Lucida Sans" pitchFamily="34" charset="0"/>
            </a:endParaRPr>
          </a:p>
        </p:txBody>
      </p:sp>
    </p:spTree>
    <p:extLst>
      <p:ext uri="{BB962C8B-B14F-4D97-AF65-F5344CB8AC3E}">
        <p14:creationId xmlns:p14="http://schemas.microsoft.com/office/powerpoint/2010/main" val="16918430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95536" y="476672"/>
            <a:ext cx="8429684" cy="642942"/>
          </a:xfrm>
        </p:spPr>
        <p:txBody>
          <a:bodyPr>
            <a:normAutofit fontScale="90000"/>
          </a:bodyPr>
          <a:lstStyle/>
          <a:p>
            <a:r>
              <a:rPr lang="en-GB" sz="2000" dirty="0" smtClean="0"/>
              <a:t> </a:t>
            </a:r>
            <a:r>
              <a:rPr lang="en-GB" sz="2700" b="1" dirty="0" smtClean="0">
                <a:solidFill>
                  <a:schemeClr val="accent1"/>
                </a:solidFill>
                <a:effectLst/>
                <a:latin typeface="Lucida Sans" pitchFamily="34" charset="0"/>
              </a:rPr>
              <a:t>Power Plant Chimney to the Pilot Plant Algae Ponds</a:t>
            </a:r>
            <a:endParaRPr lang="en-GB" sz="2700" b="1" dirty="0">
              <a:solidFill>
                <a:schemeClr val="accent1"/>
              </a:solidFill>
              <a:effectLst/>
              <a:latin typeface="Lucida Sans" pitchFamily="34" charset="0"/>
            </a:endParaRPr>
          </a:p>
        </p:txBody>
      </p:sp>
      <p:pic>
        <p:nvPicPr>
          <p:cNvPr id="118788" name="Picture 4"/>
          <p:cNvPicPr>
            <a:picLocks noGrp="1" noChangeAspect="1" noChangeArrowheads="1"/>
          </p:cNvPicPr>
          <p:nvPr>
            <p:ph idx="1"/>
          </p:nvPr>
        </p:nvPicPr>
        <p:blipFill>
          <a:blip r:embed="rId2" cstate="print"/>
          <a:stretch>
            <a:fillRect/>
          </a:stretch>
        </p:blipFill>
        <p:spPr bwMode="auto">
          <a:xfrm>
            <a:off x="1619672" y="1412776"/>
            <a:ext cx="6032693" cy="4525963"/>
          </a:xfrm>
          <a:prstGeom prst="rect">
            <a:avLst/>
          </a:prstGeom>
          <a:noFill/>
          <a:ln w="9525">
            <a:noFill/>
            <a:miter lim="800000"/>
            <a:headEnd/>
            <a:tailEnd/>
          </a:ln>
          <a:effectLst/>
        </p:spPr>
      </p:pic>
      <p:pic>
        <p:nvPicPr>
          <p:cNvPr id="118789" name="Picture 5"/>
          <p:cNvPicPr>
            <a:picLocks noChangeAspect="1" noChangeArrowheads="1"/>
          </p:cNvPicPr>
          <p:nvPr/>
        </p:nvPicPr>
        <p:blipFill>
          <a:blip r:embed="rId3" cstate="print"/>
          <a:srcRect/>
          <a:stretch>
            <a:fillRect/>
          </a:stretch>
        </p:blipFill>
        <p:spPr bwMode="auto">
          <a:xfrm>
            <a:off x="1857356" y="6143644"/>
            <a:ext cx="1285884" cy="214313"/>
          </a:xfrm>
          <a:prstGeom prst="rect">
            <a:avLst/>
          </a:prstGeom>
          <a:no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ChangeAspect="1" noChangeArrowheads="1"/>
          </p:cNvPicPr>
          <p:nvPr/>
        </p:nvPicPr>
        <p:blipFill>
          <a:blip r:embed="rId3" cstate="print"/>
          <a:srcRect/>
          <a:stretch>
            <a:fillRect/>
          </a:stretch>
        </p:blipFill>
        <p:spPr bwMode="auto">
          <a:xfrm>
            <a:off x="758758" y="2204864"/>
            <a:ext cx="7677150" cy="3996886"/>
          </a:xfrm>
          <a:prstGeom prst="rect">
            <a:avLst/>
          </a:prstGeom>
          <a:noFill/>
          <a:ln w="9525">
            <a:noFill/>
            <a:miter lim="800000"/>
            <a:headEnd/>
            <a:tailEnd/>
          </a:ln>
          <a:effectLst/>
        </p:spPr>
      </p:pic>
      <p:sp>
        <p:nvSpPr>
          <p:cNvPr id="3" name="TextBox 2"/>
          <p:cNvSpPr txBox="1"/>
          <p:nvPr/>
        </p:nvSpPr>
        <p:spPr>
          <a:xfrm>
            <a:off x="334575" y="692696"/>
            <a:ext cx="8429684" cy="1077218"/>
          </a:xfrm>
          <a:prstGeom prst="rect">
            <a:avLst/>
          </a:prstGeom>
          <a:noFill/>
        </p:spPr>
        <p:txBody>
          <a:bodyPr wrap="square" rtlCol="0">
            <a:spAutoFit/>
          </a:bodyPr>
          <a:lstStyle/>
          <a:p>
            <a:pPr algn="ctr"/>
            <a:r>
              <a:rPr lang="en-GB" sz="3200" b="1" dirty="0" smtClean="0">
                <a:solidFill>
                  <a:schemeClr val="accent1"/>
                </a:solidFill>
                <a:latin typeface="Lucida Sans" pitchFamily="34" charset="0"/>
              </a:rPr>
              <a:t>Algae Farm with Power Plant CO2 Capture</a:t>
            </a:r>
            <a:endParaRPr lang="en-GB" sz="3200" b="1" dirty="0">
              <a:solidFill>
                <a:schemeClr val="accent1"/>
              </a:solidFill>
              <a:latin typeface="Lucida Sans" pitchFamily="34" charset="0"/>
            </a:endParaRPr>
          </a:p>
        </p:txBody>
      </p:sp>
      <p:sp>
        <p:nvSpPr>
          <p:cNvPr id="2" name="TextBox 1"/>
          <p:cNvSpPr txBox="1"/>
          <p:nvPr/>
        </p:nvSpPr>
        <p:spPr>
          <a:xfrm>
            <a:off x="827584" y="6458475"/>
            <a:ext cx="7279557" cy="215444"/>
          </a:xfrm>
          <a:prstGeom prst="rect">
            <a:avLst/>
          </a:prstGeom>
          <a:noFill/>
        </p:spPr>
        <p:txBody>
          <a:bodyPr wrap="none" rtlCol="0">
            <a:spAutoFit/>
          </a:bodyPr>
          <a:lstStyle/>
          <a:p>
            <a:r>
              <a:rPr lang="en-GB" sz="800" dirty="0"/>
              <a:t>NREL, 1998. A Look Back at the U.S. Department of Energy’s Aquatic Species Program—Biodiesel from Algae. http://www.nrel.gov/docs/legosti/fy98/24190.pdf</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809188"/>
          </a:xfrm>
        </p:spPr>
        <p:txBody>
          <a:bodyPr>
            <a:noAutofit/>
          </a:bodyPr>
          <a:lstStyle/>
          <a:p>
            <a:pPr>
              <a:lnSpc>
                <a:spcPct val="100000"/>
              </a:lnSpc>
            </a:pPr>
            <a:r>
              <a:rPr lang="en-GB" sz="3200" b="1" dirty="0" smtClean="0">
                <a:solidFill>
                  <a:schemeClr val="accent1"/>
                </a:solidFill>
                <a:effectLst/>
                <a:latin typeface="Lucida Sans" pitchFamily="34" charset="0"/>
              </a:rPr>
              <a:t>Required Low Cost Algae Harvesting </a:t>
            </a:r>
            <a:endParaRPr lang="en-GB" sz="3200" b="1" dirty="0">
              <a:solidFill>
                <a:schemeClr val="accent1"/>
              </a:solidFill>
              <a:effectLst/>
              <a:latin typeface="Lucida Sans" pitchFamily="34" charset="0"/>
            </a:endParaRPr>
          </a:p>
        </p:txBody>
      </p:sp>
      <p:pic>
        <p:nvPicPr>
          <p:cNvPr id="9" name="Picture 2"/>
          <p:cNvPicPr>
            <a:picLocks noGrp="1" noChangeAspect="1" noChangeArrowheads="1"/>
          </p:cNvPicPr>
          <p:nvPr>
            <p:ph idx="1"/>
          </p:nvPr>
        </p:nvPicPr>
        <p:blipFill>
          <a:blip r:embed="rId2" cstate="print"/>
          <a:srcRect/>
          <a:stretch>
            <a:fillRect/>
          </a:stretch>
        </p:blipFill>
        <p:spPr bwMode="auto">
          <a:xfrm>
            <a:off x="1642871" y="1052736"/>
            <a:ext cx="5572506" cy="4179380"/>
          </a:xfrm>
          <a:prstGeom prst="rect">
            <a:avLst/>
          </a:prstGeom>
          <a:noFill/>
          <a:ln w="9525">
            <a:noFill/>
            <a:miter lim="800000"/>
            <a:headEnd/>
            <a:tailEnd/>
          </a:ln>
          <a:effectLst/>
        </p:spPr>
      </p:pic>
      <p:sp>
        <p:nvSpPr>
          <p:cNvPr id="4" name="TextBox 3"/>
          <p:cNvSpPr txBox="1"/>
          <p:nvPr/>
        </p:nvSpPr>
        <p:spPr>
          <a:xfrm>
            <a:off x="971600" y="5301208"/>
            <a:ext cx="7286676" cy="1261884"/>
          </a:xfrm>
          <a:prstGeom prst="rect">
            <a:avLst/>
          </a:prstGeom>
          <a:noFill/>
        </p:spPr>
        <p:txBody>
          <a:bodyPr wrap="square" rtlCol="0">
            <a:spAutoFit/>
          </a:bodyPr>
          <a:lstStyle/>
          <a:p>
            <a:pPr algn="ctr"/>
            <a:r>
              <a:rPr lang="en-GB" sz="2400" dirty="0" smtClean="0">
                <a:solidFill>
                  <a:schemeClr val="tx2"/>
                </a:solidFill>
              </a:rPr>
              <a:t>“</a:t>
            </a:r>
            <a:r>
              <a:rPr lang="en-GB" sz="2000" dirty="0" smtClean="0">
                <a:latin typeface="Lucida Sans" pitchFamily="34" charset="0"/>
              </a:rPr>
              <a:t>The economy of microalgae production depends on the technology employed for the harvesting and concentrating the algal suspension” </a:t>
            </a:r>
          </a:p>
          <a:p>
            <a:pPr algn="ctr"/>
            <a:r>
              <a:rPr lang="en-GB" sz="1200" dirty="0" smtClean="0">
                <a:latin typeface="Lucida Sans" pitchFamily="34" charset="0"/>
              </a:rPr>
              <a:t> E.W. Becker, Microalgae: Biotechnology &amp; Microbiology 1994</a:t>
            </a:r>
            <a:endParaRPr lang="en-GB" sz="1200" dirty="0">
              <a:latin typeface="Lucida Sans"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8229600" cy="720080"/>
          </a:xfrm>
        </p:spPr>
        <p:txBody>
          <a:bodyPr anchor="t" anchorCtr="0"/>
          <a:lstStyle/>
          <a:p>
            <a:r>
              <a:rPr lang="en-GB" b="1" dirty="0" smtClean="0">
                <a:solidFill>
                  <a:schemeClr val="accent1"/>
                </a:solidFill>
                <a:effectLst/>
                <a:latin typeface="Lucida Sans" pitchFamily="34" charset="0"/>
              </a:rPr>
              <a:t>Algal Biofuel Process</a:t>
            </a:r>
            <a:endParaRPr lang="en-GB" b="1" dirty="0">
              <a:solidFill>
                <a:schemeClr val="accent1"/>
              </a:solidFill>
              <a:effectLst/>
              <a:latin typeface="Lucida Sans" pitchFamily="34" charset="0"/>
            </a:endParaRPr>
          </a:p>
        </p:txBody>
      </p:sp>
      <p:sp>
        <p:nvSpPr>
          <p:cNvPr id="4" name="Right Arrow 3"/>
          <p:cNvSpPr/>
          <p:nvPr/>
        </p:nvSpPr>
        <p:spPr>
          <a:xfrm>
            <a:off x="2411760" y="3601919"/>
            <a:ext cx="1259329"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lvl="0" algn="ctr"/>
            <a:r>
              <a:rPr lang="en-GB" sz="1400" dirty="0" smtClean="0">
                <a:solidFill>
                  <a:prstClr val="white"/>
                </a:solidFill>
              </a:rPr>
              <a:t>Dilute Algae</a:t>
            </a:r>
            <a:endParaRPr lang="en-GB" sz="1400" dirty="0">
              <a:solidFill>
                <a:prstClr val="white"/>
              </a:solidFill>
            </a:endParaRPr>
          </a:p>
        </p:txBody>
      </p:sp>
      <p:sp>
        <p:nvSpPr>
          <p:cNvPr id="5" name="Right Arrow 4"/>
          <p:cNvSpPr/>
          <p:nvPr/>
        </p:nvSpPr>
        <p:spPr>
          <a:xfrm>
            <a:off x="5159795" y="3596970"/>
            <a:ext cx="1071930"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2500" lnSpcReduction="20000"/>
          </a:bodyPr>
          <a:lstStyle/>
          <a:p>
            <a:pPr algn="ctr"/>
            <a:r>
              <a:rPr lang="en-GB" dirty="0" smtClean="0"/>
              <a:t>Conc’ Algae</a:t>
            </a:r>
            <a:endParaRPr lang="en-GB" dirty="0"/>
          </a:p>
        </p:txBody>
      </p:sp>
      <p:sp>
        <p:nvSpPr>
          <p:cNvPr id="9" name="Rectangle 8"/>
          <p:cNvSpPr/>
          <p:nvPr/>
        </p:nvSpPr>
        <p:spPr>
          <a:xfrm>
            <a:off x="1130131" y="3127722"/>
            <a:ext cx="1368152" cy="14858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Growth</a:t>
            </a:r>
            <a:endParaRPr lang="en-GB" dirty="0"/>
          </a:p>
        </p:txBody>
      </p:sp>
      <p:sp>
        <p:nvSpPr>
          <p:cNvPr id="6" name="Rectangle 5"/>
          <p:cNvSpPr/>
          <p:nvPr/>
        </p:nvSpPr>
        <p:spPr>
          <a:xfrm>
            <a:off x="3676025" y="3138763"/>
            <a:ext cx="1483770" cy="14590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Harvesting</a:t>
            </a:r>
          </a:p>
          <a:p>
            <a:pPr algn="ctr"/>
            <a:r>
              <a:rPr lang="en-GB" sz="1400" dirty="0" smtClean="0"/>
              <a:t>concentration</a:t>
            </a:r>
            <a:endParaRPr lang="en-GB" sz="1400" dirty="0"/>
          </a:p>
        </p:txBody>
      </p:sp>
      <p:sp>
        <p:nvSpPr>
          <p:cNvPr id="10" name="Rectangle 9"/>
          <p:cNvSpPr/>
          <p:nvPr/>
        </p:nvSpPr>
        <p:spPr>
          <a:xfrm>
            <a:off x="6231725" y="3127722"/>
            <a:ext cx="1224136" cy="14858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Energy</a:t>
            </a:r>
          </a:p>
          <a:p>
            <a:pPr algn="ctr"/>
            <a:r>
              <a:rPr lang="en-GB" dirty="0" smtClean="0"/>
              <a:t>Extraction</a:t>
            </a:r>
            <a:endParaRPr lang="en-GB" dirty="0"/>
          </a:p>
        </p:txBody>
      </p:sp>
      <p:sp>
        <p:nvSpPr>
          <p:cNvPr id="15" name="Up Arrow 14"/>
          <p:cNvSpPr/>
          <p:nvPr/>
        </p:nvSpPr>
        <p:spPr>
          <a:xfrm>
            <a:off x="1425293" y="4647127"/>
            <a:ext cx="484632" cy="978408"/>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Up Arrow 16"/>
          <p:cNvSpPr/>
          <p:nvPr/>
        </p:nvSpPr>
        <p:spPr>
          <a:xfrm>
            <a:off x="4175594" y="4589483"/>
            <a:ext cx="484632" cy="978408"/>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Up Arrow 17"/>
          <p:cNvSpPr/>
          <p:nvPr/>
        </p:nvSpPr>
        <p:spPr>
          <a:xfrm>
            <a:off x="6753152" y="4641183"/>
            <a:ext cx="484632" cy="978408"/>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ectangle 11"/>
          <p:cNvSpPr/>
          <p:nvPr/>
        </p:nvSpPr>
        <p:spPr>
          <a:xfrm>
            <a:off x="1501586" y="5164403"/>
            <a:ext cx="5832648" cy="56346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Operational Energy Input</a:t>
            </a:r>
            <a:endParaRPr lang="en-GB" dirty="0"/>
          </a:p>
        </p:txBody>
      </p:sp>
      <p:sp>
        <p:nvSpPr>
          <p:cNvPr id="14" name="Down Arrow 13"/>
          <p:cNvSpPr/>
          <p:nvPr/>
        </p:nvSpPr>
        <p:spPr>
          <a:xfrm>
            <a:off x="1367644" y="2276286"/>
            <a:ext cx="484632" cy="978408"/>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Curved Left Arrow 18"/>
          <p:cNvSpPr/>
          <p:nvPr/>
        </p:nvSpPr>
        <p:spPr>
          <a:xfrm>
            <a:off x="7469858" y="4348029"/>
            <a:ext cx="731520" cy="2118083"/>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2" name="Curved Left Arrow 21"/>
          <p:cNvSpPr/>
          <p:nvPr/>
        </p:nvSpPr>
        <p:spPr>
          <a:xfrm rot="10800000">
            <a:off x="180692" y="4086551"/>
            <a:ext cx="975164" cy="231577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3" name="TextBox 22"/>
          <p:cNvSpPr txBox="1"/>
          <p:nvPr/>
        </p:nvSpPr>
        <p:spPr>
          <a:xfrm>
            <a:off x="7672947" y="5163077"/>
            <a:ext cx="1056862" cy="523220"/>
          </a:xfrm>
          <a:prstGeom prst="rect">
            <a:avLst/>
          </a:prstGeom>
          <a:solidFill>
            <a:schemeClr val="bg1"/>
          </a:solidFill>
        </p:spPr>
        <p:txBody>
          <a:bodyPr wrap="square" rtlCol="0">
            <a:spAutoFit/>
          </a:bodyPr>
          <a:lstStyle/>
          <a:p>
            <a:r>
              <a:rPr lang="en-GB" sz="1400" dirty="0" smtClean="0"/>
              <a:t>Nutrients Recycled</a:t>
            </a:r>
            <a:endParaRPr lang="en-GB" sz="1400" dirty="0"/>
          </a:p>
        </p:txBody>
      </p:sp>
      <p:sp>
        <p:nvSpPr>
          <p:cNvPr id="27" name="TextBox 26"/>
          <p:cNvSpPr txBox="1"/>
          <p:nvPr/>
        </p:nvSpPr>
        <p:spPr>
          <a:xfrm>
            <a:off x="71466" y="5204647"/>
            <a:ext cx="1056862" cy="523220"/>
          </a:xfrm>
          <a:prstGeom prst="rect">
            <a:avLst/>
          </a:prstGeom>
          <a:solidFill>
            <a:schemeClr val="bg1"/>
          </a:solidFill>
        </p:spPr>
        <p:txBody>
          <a:bodyPr wrap="square" rtlCol="0">
            <a:spAutoFit/>
          </a:bodyPr>
          <a:lstStyle/>
          <a:p>
            <a:r>
              <a:rPr lang="en-GB" sz="1400" dirty="0" smtClean="0"/>
              <a:t>Water &amp;</a:t>
            </a:r>
          </a:p>
          <a:p>
            <a:r>
              <a:rPr lang="en-GB" sz="1400" dirty="0" smtClean="0"/>
              <a:t>Nutrients </a:t>
            </a:r>
            <a:endParaRPr lang="en-GB" sz="1400" dirty="0"/>
          </a:p>
        </p:txBody>
      </p:sp>
      <p:sp>
        <p:nvSpPr>
          <p:cNvPr id="24" name="Right Arrow 23"/>
          <p:cNvSpPr/>
          <p:nvPr/>
        </p:nvSpPr>
        <p:spPr>
          <a:xfrm>
            <a:off x="200550" y="3222037"/>
            <a:ext cx="978408" cy="484632"/>
          </a:xfrm>
          <a:prstGeom prst="rightArrow">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CO</a:t>
            </a:r>
            <a:r>
              <a:rPr lang="en-GB" baseline="-25000" dirty="0" smtClean="0"/>
              <a:t>2</a:t>
            </a:r>
            <a:endParaRPr lang="en-GB" baseline="-25000" dirty="0"/>
          </a:p>
        </p:txBody>
      </p:sp>
      <p:sp>
        <p:nvSpPr>
          <p:cNvPr id="25" name="Up Arrow 24"/>
          <p:cNvSpPr/>
          <p:nvPr/>
        </p:nvSpPr>
        <p:spPr>
          <a:xfrm>
            <a:off x="6601477" y="2132231"/>
            <a:ext cx="484632" cy="978408"/>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Flowchart: Process 25"/>
          <p:cNvSpPr/>
          <p:nvPr/>
        </p:nvSpPr>
        <p:spPr>
          <a:xfrm>
            <a:off x="5507378" y="1760375"/>
            <a:ext cx="2694000" cy="359415"/>
          </a:xfrm>
          <a:prstGeom prst="flowChartProces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Energy Output</a:t>
            </a:r>
            <a:endParaRPr lang="en-GB" dirty="0"/>
          </a:p>
        </p:txBody>
      </p:sp>
      <p:sp>
        <p:nvSpPr>
          <p:cNvPr id="28" name="Right Arrow 27"/>
          <p:cNvSpPr/>
          <p:nvPr/>
        </p:nvSpPr>
        <p:spPr>
          <a:xfrm>
            <a:off x="7443015" y="3138763"/>
            <a:ext cx="1422622" cy="484632"/>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By-products</a:t>
            </a:r>
            <a:endParaRPr lang="en-GB" sz="1100" dirty="0"/>
          </a:p>
        </p:txBody>
      </p:sp>
      <p:cxnSp>
        <p:nvCxnSpPr>
          <p:cNvPr id="31" name="Straight Arrow Connector 30"/>
          <p:cNvCxnSpPr>
            <a:stCxn id="19" idx="2"/>
            <a:endCxn id="22" idx="0"/>
          </p:cNvCxnSpPr>
          <p:nvPr/>
        </p:nvCxnSpPr>
        <p:spPr>
          <a:xfrm flipH="1" flipV="1">
            <a:off x="1155856" y="6280427"/>
            <a:ext cx="6314002" cy="2805"/>
          </a:xfrm>
          <a:prstGeom prst="straightConnector1">
            <a:avLst/>
          </a:prstGeom>
          <a:ln w="22225">
            <a:prstDash val="dash"/>
            <a:tailEnd type="arrow"/>
          </a:ln>
        </p:spPr>
        <p:style>
          <a:lnRef idx="1">
            <a:schemeClr val="accent1"/>
          </a:lnRef>
          <a:fillRef idx="0">
            <a:schemeClr val="accent1"/>
          </a:fillRef>
          <a:effectRef idx="0">
            <a:schemeClr val="accent1"/>
          </a:effectRef>
          <a:fontRef idx="minor">
            <a:schemeClr val="tx1"/>
          </a:fontRef>
        </p:style>
      </p:cxnSp>
      <p:sp>
        <p:nvSpPr>
          <p:cNvPr id="3" name="Up Arrow 2"/>
          <p:cNvSpPr/>
          <p:nvPr/>
        </p:nvSpPr>
        <p:spPr>
          <a:xfrm>
            <a:off x="2063211" y="2119790"/>
            <a:ext cx="484632" cy="978408"/>
          </a:xfrm>
          <a:prstGeom prst="upArrow">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O</a:t>
            </a:r>
            <a:r>
              <a:rPr lang="en-GB" baseline="-25000" dirty="0" smtClean="0"/>
              <a:t>2</a:t>
            </a:r>
            <a:endParaRPr lang="en-GB" baseline="-25000" dirty="0"/>
          </a:p>
        </p:txBody>
      </p:sp>
      <p:pic>
        <p:nvPicPr>
          <p:cNvPr id="2051" name="Picture 3" descr="C:\Users\jjm1g10\AppData\Local\Microsoft\Windows\Temporary Internet Files\Content.IE5\O6KQLXHZ\MC900440405[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6078" y="1396200"/>
            <a:ext cx="1087764" cy="108776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972616" y="2483964"/>
            <a:ext cx="45719" cy="369332"/>
          </a:xfrm>
          <a:prstGeom prst="rect">
            <a:avLst/>
          </a:prstGeom>
          <a:noFill/>
        </p:spPr>
        <p:txBody>
          <a:bodyPr wrap="square" rtlCol="0">
            <a:spAutoFit/>
          </a:bodyPr>
          <a:lstStyle/>
          <a:p>
            <a:endParaRPr lang="en-GB" dirty="0"/>
          </a:p>
        </p:txBody>
      </p:sp>
    </p:spTree>
    <p:extLst>
      <p:ext uri="{BB962C8B-B14F-4D97-AF65-F5344CB8AC3E}">
        <p14:creationId xmlns:p14="http://schemas.microsoft.com/office/powerpoint/2010/main" val="25625372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a:graphicFrameLocks noChangeAspect="1"/>
          </p:cNvGraphicFramePr>
          <p:nvPr>
            <p:extLst>
              <p:ext uri="{D42A27DB-BD31-4B8C-83A1-F6EECF244321}">
                <p14:modId xmlns:p14="http://schemas.microsoft.com/office/powerpoint/2010/main" val="784210557"/>
              </p:ext>
            </p:extLst>
          </p:nvPr>
        </p:nvGraphicFramePr>
        <p:xfrm>
          <a:off x="539549" y="188634"/>
          <a:ext cx="8323717" cy="61540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6074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effectLst/>
                <a:latin typeface="Lucida Sans" pitchFamily="34" charset="0"/>
              </a:rPr>
              <a:t>The Challenges of Algae Harvesting</a:t>
            </a:r>
            <a:endParaRPr lang="en-GB" b="1" dirty="0">
              <a:effectLst/>
              <a:latin typeface="Lucida Sans" pitchFamily="34" charset="0"/>
            </a:endParaRPr>
          </a:p>
        </p:txBody>
      </p:sp>
      <p:sp>
        <p:nvSpPr>
          <p:cNvPr id="3" name="Content Placeholder 2"/>
          <p:cNvSpPr>
            <a:spLocks noGrp="1"/>
          </p:cNvSpPr>
          <p:nvPr>
            <p:ph idx="1"/>
          </p:nvPr>
        </p:nvSpPr>
        <p:spPr/>
        <p:txBody>
          <a:bodyPr/>
          <a:lstStyle/>
          <a:p>
            <a:r>
              <a:rPr lang="en-GB" dirty="0" smtClean="0">
                <a:latin typeface="Lucida Sans" pitchFamily="34" charset="0"/>
              </a:rPr>
              <a:t>Minute Concentration of Algae - around 0.02% dry solids.</a:t>
            </a:r>
          </a:p>
          <a:p>
            <a:r>
              <a:rPr lang="en-GB" dirty="0" smtClean="0">
                <a:latin typeface="Lucida Sans" pitchFamily="34" charset="0"/>
              </a:rPr>
              <a:t>Small size – most algae are below 30µm.</a:t>
            </a:r>
          </a:p>
          <a:p>
            <a:r>
              <a:rPr lang="en-GB" dirty="0" smtClean="0">
                <a:latin typeface="Lucida Sans" pitchFamily="34" charset="0"/>
              </a:rPr>
              <a:t>Density – Algae are only slight more dense than water.</a:t>
            </a:r>
          </a:p>
          <a:p>
            <a:r>
              <a:rPr lang="en-GB" dirty="0" smtClean="0">
                <a:latin typeface="Lucida Sans" pitchFamily="34" charset="0"/>
              </a:rPr>
              <a:t>High Negative Surface Charge – algae remain dispersed in a stable suspension especially during growth phase in optimum conditions and spontaneous flocculation and sedimentation are negligible.</a:t>
            </a:r>
            <a:endParaRPr lang="en-GB" dirty="0">
              <a:latin typeface="Lucida Sans"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836712"/>
            <a:ext cx="8229600" cy="576064"/>
          </a:xfrm>
        </p:spPr>
        <p:txBody>
          <a:bodyPr>
            <a:noAutofit/>
          </a:bodyPr>
          <a:lstStyle/>
          <a:p>
            <a:pPr algn="ctr"/>
            <a:r>
              <a:rPr lang="en-GB" sz="3200" b="1" dirty="0" smtClean="0">
                <a:solidFill>
                  <a:schemeClr val="accent1"/>
                </a:solidFill>
                <a:effectLst/>
                <a:latin typeface="Lucida Sans" pitchFamily="34" charset="0"/>
              </a:rPr>
              <a:t>Algae must </a:t>
            </a:r>
            <a:r>
              <a:rPr lang="en-GB" sz="3200" b="1" dirty="0">
                <a:solidFill>
                  <a:schemeClr val="accent1"/>
                </a:solidFill>
                <a:effectLst/>
                <a:latin typeface="Lucida Sans" pitchFamily="34" charset="0"/>
              </a:rPr>
              <a:t>be </a:t>
            </a:r>
            <a:r>
              <a:rPr lang="en-GB" sz="3200" b="1" dirty="0" smtClean="0">
                <a:solidFill>
                  <a:schemeClr val="accent1"/>
                </a:solidFill>
                <a:effectLst/>
                <a:latin typeface="Lucida Sans" pitchFamily="34" charset="0"/>
              </a:rPr>
              <a:t>Constantly Harvested</a:t>
            </a:r>
            <a:endParaRPr lang="en-GB" sz="3200" b="1" dirty="0">
              <a:solidFill>
                <a:schemeClr val="accent1"/>
              </a:solidFill>
              <a:effectLst/>
              <a:latin typeface="Lucida Sans" pitchFamily="34" charset="0"/>
            </a:endParaRPr>
          </a:p>
        </p:txBody>
      </p:sp>
      <p:sp>
        <p:nvSpPr>
          <p:cNvPr id="4" name="Content Placeholder 3"/>
          <p:cNvSpPr>
            <a:spLocks noGrp="1"/>
          </p:cNvSpPr>
          <p:nvPr>
            <p:ph sz="half" idx="2"/>
          </p:nvPr>
        </p:nvSpPr>
        <p:spPr>
          <a:xfrm>
            <a:off x="5724128" y="2060847"/>
            <a:ext cx="3168352" cy="4294077"/>
          </a:xfrm>
        </p:spPr>
        <p:txBody>
          <a:bodyPr>
            <a:normAutofit lnSpcReduction="10000"/>
          </a:bodyPr>
          <a:lstStyle/>
          <a:p>
            <a:pPr>
              <a:buFont typeface="Arial" pitchFamily="34" charset="0"/>
              <a:buChar char="•"/>
            </a:pPr>
            <a:r>
              <a:rPr lang="en-GB" sz="2400" dirty="0" smtClean="0">
                <a:latin typeface="Lucida Sans" pitchFamily="34" charset="0"/>
              </a:rPr>
              <a:t>Unfortunately algae cannot be left and harvested at the end of a long growing season.</a:t>
            </a:r>
          </a:p>
          <a:p>
            <a:pPr>
              <a:buFont typeface="Arial" pitchFamily="34" charset="0"/>
              <a:buChar char="•"/>
            </a:pPr>
            <a:r>
              <a:rPr lang="en-GB" sz="2400" dirty="0" smtClean="0">
                <a:latin typeface="Lucida Sans" pitchFamily="34" charset="0"/>
              </a:rPr>
              <a:t>They must be constantly harvested.</a:t>
            </a:r>
          </a:p>
          <a:p>
            <a:pPr>
              <a:buFont typeface="Arial" pitchFamily="34" charset="0"/>
              <a:buChar char="•"/>
            </a:pPr>
            <a:r>
              <a:rPr lang="en-GB" sz="2400" dirty="0" smtClean="0">
                <a:latin typeface="Lucida Sans" pitchFamily="34" charset="0"/>
              </a:rPr>
              <a:t>Hydraulic retention times 1 to 5 days.</a:t>
            </a:r>
          </a:p>
        </p:txBody>
      </p:sp>
      <p:pic>
        <p:nvPicPr>
          <p:cNvPr id="1026" name="Picture 2" descr="C:\Users\jjm1g10\AppData\Local\Microsoft\Windows\Temporary Internet Files\Content.Outlook\FH200OVN\IMG00071-20100820-19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2028191"/>
            <a:ext cx="5399584" cy="4049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33103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400" b="1" dirty="0" smtClean="0">
                <a:effectLst/>
                <a:latin typeface="Lucida Sans" pitchFamily="34" charset="0"/>
              </a:rPr>
              <a:t>Potential Algal Harvesting Methods</a:t>
            </a:r>
            <a:endParaRPr lang="en-GB" sz="4400" b="1" dirty="0">
              <a:effectLst/>
              <a:latin typeface="Lucida Sans" pitchFamily="34" charset="0"/>
            </a:endParaRPr>
          </a:p>
        </p:txBody>
      </p:sp>
      <p:sp>
        <p:nvSpPr>
          <p:cNvPr id="3" name="Content Placeholder 2"/>
          <p:cNvSpPr>
            <a:spLocks noGrp="1"/>
          </p:cNvSpPr>
          <p:nvPr>
            <p:ph idx="1"/>
          </p:nvPr>
        </p:nvSpPr>
        <p:spPr>
          <a:xfrm>
            <a:off x="539552" y="2060848"/>
            <a:ext cx="8229600" cy="4389120"/>
          </a:xfrm>
        </p:spPr>
        <p:txBody>
          <a:bodyPr>
            <a:normAutofit/>
          </a:bodyPr>
          <a:lstStyle/>
          <a:p>
            <a:r>
              <a:rPr lang="en-GB" sz="4000" dirty="0" smtClean="0">
                <a:latin typeface="Lucida Sans" pitchFamily="34" charset="0"/>
              </a:rPr>
              <a:t>Sedimentation</a:t>
            </a:r>
          </a:p>
          <a:p>
            <a:r>
              <a:rPr lang="en-GB" sz="4000" dirty="0" smtClean="0">
                <a:latin typeface="Lucida Sans" pitchFamily="34" charset="0"/>
              </a:rPr>
              <a:t>Flocculation</a:t>
            </a:r>
          </a:p>
          <a:p>
            <a:r>
              <a:rPr lang="en-GB" sz="4000" dirty="0" smtClean="0">
                <a:latin typeface="Lucida Sans" pitchFamily="34" charset="0"/>
              </a:rPr>
              <a:t>Floatation</a:t>
            </a:r>
            <a:endParaRPr lang="en-GB" sz="4000" dirty="0">
              <a:latin typeface="Lucida Sans" pitchFamily="34" charset="0"/>
            </a:endParaRPr>
          </a:p>
          <a:p>
            <a:r>
              <a:rPr lang="en-GB" sz="4000" dirty="0" smtClean="0">
                <a:latin typeface="Lucida Sans" pitchFamily="34" charset="0"/>
              </a:rPr>
              <a:t>Filtration</a:t>
            </a:r>
          </a:p>
          <a:p>
            <a:r>
              <a:rPr lang="en-GB" sz="4000" dirty="0" smtClean="0">
                <a:latin typeface="Lucida Sans" pitchFamily="34" charset="0"/>
              </a:rPr>
              <a:t>Centrifugation</a:t>
            </a:r>
            <a:endParaRPr lang="en-GB" sz="4000" dirty="0">
              <a:latin typeface="Lucida Sans" pitchFamily="34" charset="0"/>
            </a:endParaRPr>
          </a:p>
        </p:txBody>
      </p:sp>
      <p:sp>
        <p:nvSpPr>
          <p:cNvPr id="4" name="Down Arrow 3"/>
          <p:cNvSpPr/>
          <p:nvPr/>
        </p:nvSpPr>
        <p:spPr>
          <a:xfrm>
            <a:off x="5292080" y="2420888"/>
            <a:ext cx="3240360" cy="3168352"/>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Increasing</a:t>
            </a:r>
          </a:p>
          <a:p>
            <a:pPr algn="ctr"/>
            <a:r>
              <a:rPr lang="en-GB" dirty="0" smtClean="0"/>
              <a:t>Operational</a:t>
            </a:r>
          </a:p>
          <a:p>
            <a:pPr algn="ctr"/>
            <a:r>
              <a:rPr lang="en-GB" dirty="0" smtClean="0"/>
              <a:t>Energy </a:t>
            </a:r>
            <a:endParaRPr lang="en-GB" dirty="0"/>
          </a:p>
        </p:txBody>
      </p:sp>
    </p:spTree>
    <p:extLst>
      <p:ext uri="{BB962C8B-B14F-4D97-AF65-F5344CB8AC3E}">
        <p14:creationId xmlns:p14="http://schemas.microsoft.com/office/powerpoint/2010/main" val="17331282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483568"/>
          </a:xfrm>
        </p:spPr>
        <p:txBody>
          <a:bodyPr/>
          <a:lstStyle/>
          <a:p>
            <a:r>
              <a:rPr lang="en-GB" sz="2400" b="1" dirty="0">
                <a:solidFill>
                  <a:schemeClr val="accent1"/>
                </a:solidFill>
                <a:effectLst/>
                <a:latin typeface="Lucida Sans" pitchFamily="34" charset="0"/>
              </a:rPr>
              <a:t>Comparison of </a:t>
            </a:r>
            <a:r>
              <a:rPr lang="en-GB" sz="2400" b="1" dirty="0" smtClean="0">
                <a:solidFill>
                  <a:schemeClr val="accent1"/>
                </a:solidFill>
                <a:effectLst/>
                <a:latin typeface="Lucida Sans" pitchFamily="34" charset="0"/>
              </a:rPr>
              <a:t>microalgal </a:t>
            </a:r>
            <a:r>
              <a:rPr lang="en-GB" sz="2400" b="1" dirty="0">
                <a:solidFill>
                  <a:schemeClr val="accent1"/>
                </a:solidFill>
                <a:effectLst/>
                <a:latin typeface="Lucida Sans" pitchFamily="34" charset="0"/>
              </a:rPr>
              <a:t>harvesting methods </a:t>
            </a:r>
            <a:r>
              <a:rPr lang="en-GB" sz="1800" b="1" dirty="0" smtClean="0">
                <a:solidFill>
                  <a:schemeClr val="accent1"/>
                </a:solidFill>
                <a:effectLst/>
                <a:latin typeface="Lucida Sans" pitchFamily="34" charset="0"/>
              </a:rPr>
              <a:t/>
            </a:r>
            <a:br>
              <a:rPr lang="en-GB" sz="1800" b="1" dirty="0" smtClean="0">
                <a:solidFill>
                  <a:schemeClr val="accent1"/>
                </a:solidFill>
                <a:effectLst/>
                <a:latin typeface="Lucida Sans" pitchFamily="34" charset="0"/>
              </a:rPr>
            </a:br>
            <a:r>
              <a:rPr lang="en-GB" sz="2000" b="1" dirty="0" smtClean="0">
                <a:effectLst/>
                <a:latin typeface="Lucida Sans" pitchFamily="34" charset="0"/>
              </a:rPr>
              <a:t>(</a:t>
            </a:r>
            <a:r>
              <a:rPr lang="en-GB" sz="2000" b="1" dirty="0">
                <a:solidFill>
                  <a:schemeClr val="tx1"/>
                </a:solidFill>
                <a:effectLst/>
                <a:latin typeface="Lucida Sans" pitchFamily="34" charset="0"/>
              </a:rPr>
              <a:t>Mohn, 1988, Molina Grima et al., 2003, Shen et al., 2009)</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595547627"/>
              </p:ext>
            </p:extLst>
          </p:nvPr>
        </p:nvGraphicFramePr>
        <p:xfrm>
          <a:off x="539552" y="1600200"/>
          <a:ext cx="7920880" cy="4564687"/>
        </p:xfrm>
        <a:graphic>
          <a:graphicData uri="http://schemas.openxmlformats.org/drawingml/2006/table">
            <a:tbl>
              <a:tblPr firstRow="1" firstCol="1" bandRow="1">
                <a:tableStyleId>{5C22544A-7EE6-4342-B048-85BDC9FD1C3A}</a:tableStyleId>
              </a:tblPr>
              <a:tblGrid>
                <a:gridCol w="1630823"/>
                <a:gridCol w="2316710"/>
                <a:gridCol w="2425492"/>
                <a:gridCol w="1547855"/>
              </a:tblGrid>
              <a:tr h="565745">
                <a:tc>
                  <a:txBody>
                    <a:bodyPr/>
                    <a:lstStyle/>
                    <a:p>
                      <a:pPr>
                        <a:lnSpc>
                          <a:spcPct val="150000"/>
                        </a:lnSpc>
                        <a:spcAft>
                          <a:spcPts val="0"/>
                        </a:spcAft>
                      </a:pPr>
                      <a:r>
                        <a:rPr lang="en-GB" sz="600" dirty="0">
                          <a:effectLst/>
                          <a:latin typeface="Lucida Sans" pitchFamily="34" charset="0"/>
                        </a:rPr>
                        <a:t> </a:t>
                      </a:r>
                      <a:endParaRPr lang="en-GB" sz="600" dirty="0">
                        <a:effectLst/>
                        <a:latin typeface="Lucida Sans" pitchFamily="34" charset="0"/>
                        <a:ea typeface="PMingLiU"/>
                        <a:cs typeface="Times New Roman"/>
                      </a:endParaRPr>
                    </a:p>
                  </a:txBody>
                  <a:tcPr marL="38574" marR="38574" marT="0" marB="0"/>
                </a:tc>
                <a:tc>
                  <a:txBody>
                    <a:bodyPr/>
                    <a:lstStyle/>
                    <a:p>
                      <a:pPr>
                        <a:lnSpc>
                          <a:spcPct val="150000"/>
                        </a:lnSpc>
                        <a:spcAft>
                          <a:spcPts val="0"/>
                        </a:spcAft>
                      </a:pPr>
                      <a:r>
                        <a:rPr lang="en-GB" sz="1050" dirty="0">
                          <a:effectLst/>
                          <a:latin typeface="Lucida Sans" pitchFamily="34" charset="0"/>
                        </a:rPr>
                        <a:t>Advantages</a:t>
                      </a:r>
                      <a:endParaRPr lang="en-GB" sz="1050" dirty="0">
                        <a:effectLst/>
                        <a:latin typeface="Lucida Sans" pitchFamily="34" charset="0"/>
                        <a:ea typeface="PMingLiU"/>
                        <a:cs typeface="Times New Roman"/>
                      </a:endParaRPr>
                    </a:p>
                  </a:txBody>
                  <a:tcPr marL="38574" marR="38574" marT="0" marB="0"/>
                </a:tc>
                <a:tc>
                  <a:txBody>
                    <a:bodyPr/>
                    <a:lstStyle/>
                    <a:p>
                      <a:pPr>
                        <a:lnSpc>
                          <a:spcPct val="150000"/>
                        </a:lnSpc>
                        <a:spcAft>
                          <a:spcPts val="0"/>
                        </a:spcAft>
                      </a:pPr>
                      <a:r>
                        <a:rPr lang="en-GB" sz="1050" dirty="0">
                          <a:effectLst/>
                          <a:latin typeface="Lucida Sans" pitchFamily="34" charset="0"/>
                        </a:rPr>
                        <a:t>Disadvantages</a:t>
                      </a:r>
                      <a:endParaRPr lang="en-GB" sz="1050" dirty="0">
                        <a:effectLst/>
                        <a:latin typeface="Lucida Sans" pitchFamily="34" charset="0"/>
                        <a:ea typeface="PMingLiU"/>
                        <a:cs typeface="Times New Roman"/>
                      </a:endParaRPr>
                    </a:p>
                  </a:txBody>
                  <a:tcPr marL="38574" marR="38574" marT="0" marB="0"/>
                </a:tc>
                <a:tc>
                  <a:txBody>
                    <a:bodyPr/>
                    <a:lstStyle/>
                    <a:p>
                      <a:pPr>
                        <a:lnSpc>
                          <a:spcPct val="150000"/>
                        </a:lnSpc>
                        <a:spcAft>
                          <a:spcPts val="0"/>
                        </a:spcAft>
                      </a:pPr>
                      <a:r>
                        <a:rPr lang="en-GB" sz="1050" dirty="0">
                          <a:effectLst/>
                          <a:latin typeface="Lucida Sans" pitchFamily="34" charset="0"/>
                        </a:rPr>
                        <a:t>Dry solids Output</a:t>
                      </a:r>
                    </a:p>
                    <a:p>
                      <a:pPr>
                        <a:lnSpc>
                          <a:spcPct val="150000"/>
                        </a:lnSpc>
                        <a:spcAft>
                          <a:spcPts val="0"/>
                        </a:spcAft>
                      </a:pPr>
                      <a:r>
                        <a:rPr lang="en-GB" sz="1050" dirty="0">
                          <a:effectLst/>
                          <a:latin typeface="Lucida Sans" pitchFamily="34" charset="0"/>
                        </a:rPr>
                        <a:t>Concentration</a:t>
                      </a:r>
                      <a:endParaRPr lang="en-GB" sz="1050" dirty="0">
                        <a:effectLst/>
                        <a:latin typeface="Lucida Sans" pitchFamily="34" charset="0"/>
                        <a:ea typeface="PMingLiU"/>
                        <a:cs typeface="Times New Roman"/>
                      </a:endParaRPr>
                    </a:p>
                  </a:txBody>
                  <a:tcPr marL="38574" marR="38574" marT="0" marB="0"/>
                </a:tc>
              </a:tr>
              <a:tr h="565745">
                <a:tc>
                  <a:txBody>
                    <a:bodyPr/>
                    <a:lstStyle/>
                    <a:p>
                      <a:pPr>
                        <a:lnSpc>
                          <a:spcPct val="150000"/>
                        </a:lnSpc>
                        <a:spcAft>
                          <a:spcPts val="0"/>
                        </a:spcAft>
                      </a:pPr>
                      <a:r>
                        <a:rPr lang="en-GB" sz="1100" dirty="0">
                          <a:effectLst/>
                          <a:latin typeface="Lucida Sans" pitchFamily="34" charset="0"/>
                        </a:rPr>
                        <a:t>Centrifugation</a:t>
                      </a:r>
                      <a:endParaRPr lang="en-GB" sz="1100" dirty="0">
                        <a:effectLst/>
                        <a:latin typeface="Lucida Sans" pitchFamily="34" charset="0"/>
                        <a:ea typeface="PMingLiU"/>
                        <a:cs typeface="Times New Roman"/>
                      </a:endParaRPr>
                    </a:p>
                  </a:txBody>
                  <a:tcPr marL="38574" marR="38574" marT="0" marB="0"/>
                </a:tc>
                <a:tc>
                  <a:txBody>
                    <a:bodyPr/>
                    <a:lstStyle/>
                    <a:p>
                      <a:pPr>
                        <a:lnSpc>
                          <a:spcPct val="150000"/>
                        </a:lnSpc>
                        <a:spcAft>
                          <a:spcPts val="0"/>
                        </a:spcAft>
                      </a:pPr>
                      <a:r>
                        <a:rPr lang="en-GB" sz="1050" dirty="0">
                          <a:effectLst/>
                          <a:latin typeface="Lucida Sans" pitchFamily="34" charset="0"/>
                        </a:rPr>
                        <a:t>Can handle most algal types with rapid efficient cell harvesting.</a:t>
                      </a:r>
                      <a:endParaRPr lang="en-GB" sz="1050" dirty="0">
                        <a:effectLst/>
                        <a:latin typeface="Lucida Sans" pitchFamily="34" charset="0"/>
                        <a:ea typeface="PMingLiU"/>
                        <a:cs typeface="Times New Roman"/>
                      </a:endParaRPr>
                    </a:p>
                  </a:txBody>
                  <a:tcPr marL="38574" marR="38574" marT="0" marB="0"/>
                </a:tc>
                <a:tc>
                  <a:txBody>
                    <a:bodyPr/>
                    <a:lstStyle/>
                    <a:p>
                      <a:pPr>
                        <a:lnSpc>
                          <a:spcPct val="150000"/>
                        </a:lnSpc>
                        <a:spcAft>
                          <a:spcPts val="0"/>
                        </a:spcAft>
                      </a:pPr>
                      <a:r>
                        <a:rPr lang="en-GB" sz="1050" dirty="0">
                          <a:effectLst/>
                          <a:latin typeface="Lucida Sans" pitchFamily="34" charset="0"/>
                        </a:rPr>
                        <a:t>High capital and operational costs.</a:t>
                      </a:r>
                      <a:endParaRPr lang="en-GB" sz="1050" dirty="0">
                        <a:effectLst/>
                        <a:latin typeface="Lucida Sans" pitchFamily="34" charset="0"/>
                        <a:ea typeface="PMingLiU"/>
                        <a:cs typeface="Times New Roman"/>
                      </a:endParaRPr>
                    </a:p>
                  </a:txBody>
                  <a:tcPr marL="38574" marR="38574" marT="0" marB="0"/>
                </a:tc>
                <a:tc>
                  <a:txBody>
                    <a:bodyPr/>
                    <a:lstStyle/>
                    <a:p>
                      <a:pPr>
                        <a:lnSpc>
                          <a:spcPct val="150000"/>
                        </a:lnSpc>
                        <a:spcAft>
                          <a:spcPts val="0"/>
                        </a:spcAft>
                      </a:pPr>
                      <a:r>
                        <a:rPr lang="en-GB" sz="1050" dirty="0">
                          <a:effectLst/>
                          <a:latin typeface="Lucida Sans" pitchFamily="34" charset="0"/>
                        </a:rPr>
                        <a:t>10-22 %</a:t>
                      </a:r>
                      <a:endParaRPr lang="en-GB" sz="1050" dirty="0">
                        <a:effectLst/>
                        <a:latin typeface="Lucida Sans" pitchFamily="34" charset="0"/>
                        <a:ea typeface="PMingLiU"/>
                        <a:cs typeface="Times New Roman"/>
                      </a:endParaRPr>
                    </a:p>
                  </a:txBody>
                  <a:tcPr marL="38574" marR="38574" marT="0" marB="0"/>
                </a:tc>
              </a:tr>
              <a:tr h="707182">
                <a:tc>
                  <a:txBody>
                    <a:bodyPr/>
                    <a:lstStyle/>
                    <a:p>
                      <a:pPr>
                        <a:lnSpc>
                          <a:spcPct val="150000"/>
                        </a:lnSpc>
                        <a:spcAft>
                          <a:spcPts val="0"/>
                        </a:spcAft>
                      </a:pPr>
                      <a:r>
                        <a:rPr lang="en-GB" sz="1100" dirty="0">
                          <a:effectLst/>
                          <a:latin typeface="Lucida Sans" pitchFamily="34" charset="0"/>
                        </a:rPr>
                        <a:t>Filtration</a:t>
                      </a:r>
                      <a:endParaRPr lang="en-GB" sz="1100" dirty="0">
                        <a:effectLst/>
                        <a:latin typeface="Lucida Sans" pitchFamily="34" charset="0"/>
                        <a:ea typeface="PMingLiU"/>
                        <a:cs typeface="Times New Roman"/>
                      </a:endParaRPr>
                    </a:p>
                  </a:txBody>
                  <a:tcPr marL="38574" marR="38574" marT="0" marB="0"/>
                </a:tc>
                <a:tc>
                  <a:txBody>
                    <a:bodyPr/>
                    <a:lstStyle/>
                    <a:p>
                      <a:pPr>
                        <a:lnSpc>
                          <a:spcPct val="150000"/>
                        </a:lnSpc>
                        <a:spcAft>
                          <a:spcPts val="0"/>
                        </a:spcAft>
                      </a:pPr>
                      <a:r>
                        <a:rPr lang="en-GB" sz="1050" dirty="0">
                          <a:effectLst/>
                          <a:latin typeface="Lucida Sans" pitchFamily="34" charset="0"/>
                        </a:rPr>
                        <a:t>Wide variety of filter and membrane types available.</a:t>
                      </a:r>
                      <a:endParaRPr lang="en-GB" sz="1050" dirty="0">
                        <a:effectLst/>
                        <a:latin typeface="Lucida Sans" pitchFamily="34" charset="0"/>
                        <a:ea typeface="PMingLiU"/>
                        <a:cs typeface="Times New Roman"/>
                      </a:endParaRPr>
                    </a:p>
                  </a:txBody>
                  <a:tcPr marL="38574" marR="38574" marT="0" marB="0"/>
                </a:tc>
                <a:tc>
                  <a:txBody>
                    <a:bodyPr/>
                    <a:lstStyle/>
                    <a:p>
                      <a:pPr>
                        <a:lnSpc>
                          <a:spcPct val="150000"/>
                        </a:lnSpc>
                        <a:spcAft>
                          <a:spcPts val="0"/>
                        </a:spcAft>
                      </a:pPr>
                      <a:r>
                        <a:rPr lang="en-GB" sz="1050" dirty="0">
                          <a:effectLst/>
                          <a:latin typeface="Lucida Sans" pitchFamily="34" charset="0"/>
                        </a:rPr>
                        <a:t>Highly dependent on algal species, best suited to large algal cells. Clogging and fouling an issue.</a:t>
                      </a:r>
                      <a:endParaRPr lang="en-GB" sz="1050" dirty="0">
                        <a:effectLst/>
                        <a:latin typeface="Lucida Sans" pitchFamily="34" charset="0"/>
                        <a:ea typeface="PMingLiU"/>
                        <a:cs typeface="Times New Roman"/>
                      </a:endParaRPr>
                    </a:p>
                  </a:txBody>
                  <a:tcPr marL="38574" marR="38574" marT="0" marB="0"/>
                </a:tc>
                <a:tc>
                  <a:txBody>
                    <a:bodyPr/>
                    <a:lstStyle/>
                    <a:p>
                      <a:pPr>
                        <a:lnSpc>
                          <a:spcPct val="150000"/>
                        </a:lnSpc>
                        <a:spcAft>
                          <a:spcPts val="0"/>
                        </a:spcAft>
                      </a:pPr>
                      <a:r>
                        <a:rPr lang="en-GB" sz="1050" dirty="0">
                          <a:effectLst/>
                          <a:latin typeface="Lucida Sans" pitchFamily="34" charset="0"/>
                        </a:rPr>
                        <a:t>2-27 %</a:t>
                      </a:r>
                      <a:endParaRPr lang="en-GB" sz="1050" dirty="0">
                        <a:effectLst/>
                        <a:latin typeface="Lucida Sans" pitchFamily="34" charset="0"/>
                        <a:ea typeface="PMingLiU"/>
                        <a:cs typeface="Times New Roman"/>
                      </a:endParaRPr>
                    </a:p>
                  </a:txBody>
                  <a:tcPr marL="38574" marR="38574" marT="0" marB="0"/>
                </a:tc>
              </a:tr>
              <a:tr h="282873">
                <a:tc>
                  <a:txBody>
                    <a:bodyPr/>
                    <a:lstStyle/>
                    <a:p>
                      <a:pPr>
                        <a:lnSpc>
                          <a:spcPct val="150000"/>
                        </a:lnSpc>
                        <a:spcAft>
                          <a:spcPts val="0"/>
                        </a:spcAft>
                      </a:pPr>
                      <a:r>
                        <a:rPr lang="en-GB" sz="1100" dirty="0">
                          <a:effectLst/>
                          <a:latin typeface="Lucida Sans" pitchFamily="34" charset="0"/>
                        </a:rPr>
                        <a:t>Ultrafiltration</a:t>
                      </a:r>
                      <a:endParaRPr lang="en-GB" sz="1100" dirty="0">
                        <a:effectLst/>
                        <a:latin typeface="Lucida Sans" pitchFamily="34" charset="0"/>
                        <a:ea typeface="PMingLiU"/>
                        <a:cs typeface="Times New Roman"/>
                      </a:endParaRPr>
                    </a:p>
                  </a:txBody>
                  <a:tcPr marL="38574" marR="38574" marT="0" marB="0"/>
                </a:tc>
                <a:tc>
                  <a:txBody>
                    <a:bodyPr/>
                    <a:lstStyle/>
                    <a:p>
                      <a:pPr>
                        <a:lnSpc>
                          <a:spcPct val="150000"/>
                        </a:lnSpc>
                        <a:spcAft>
                          <a:spcPts val="0"/>
                        </a:spcAft>
                      </a:pPr>
                      <a:r>
                        <a:rPr lang="en-GB" sz="1050" dirty="0">
                          <a:effectLst/>
                          <a:latin typeface="Lucida Sans" pitchFamily="34" charset="0"/>
                        </a:rPr>
                        <a:t>Can handle delicate cells.</a:t>
                      </a:r>
                      <a:endParaRPr lang="en-GB" sz="1050" dirty="0">
                        <a:effectLst/>
                        <a:latin typeface="Lucida Sans" pitchFamily="34" charset="0"/>
                        <a:ea typeface="PMingLiU"/>
                        <a:cs typeface="Times New Roman"/>
                      </a:endParaRPr>
                    </a:p>
                  </a:txBody>
                  <a:tcPr marL="38574" marR="38574" marT="0" marB="0"/>
                </a:tc>
                <a:tc>
                  <a:txBody>
                    <a:bodyPr/>
                    <a:lstStyle/>
                    <a:p>
                      <a:pPr>
                        <a:lnSpc>
                          <a:spcPct val="150000"/>
                        </a:lnSpc>
                        <a:spcAft>
                          <a:spcPts val="0"/>
                        </a:spcAft>
                      </a:pPr>
                      <a:r>
                        <a:rPr lang="en-GB" sz="1050" dirty="0">
                          <a:effectLst/>
                          <a:latin typeface="Lucida Sans" pitchFamily="34" charset="0"/>
                        </a:rPr>
                        <a:t>High capital and operational costs</a:t>
                      </a:r>
                      <a:endParaRPr lang="en-GB" sz="1050" dirty="0">
                        <a:effectLst/>
                        <a:latin typeface="Lucida Sans" pitchFamily="34" charset="0"/>
                        <a:ea typeface="PMingLiU"/>
                        <a:cs typeface="Times New Roman"/>
                      </a:endParaRPr>
                    </a:p>
                  </a:txBody>
                  <a:tcPr marL="38574" marR="38574" marT="0" marB="0"/>
                </a:tc>
                <a:tc>
                  <a:txBody>
                    <a:bodyPr/>
                    <a:lstStyle/>
                    <a:p>
                      <a:pPr>
                        <a:lnSpc>
                          <a:spcPct val="150000"/>
                        </a:lnSpc>
                        <a:spcAft>
                          <a:spcPts val="0"/>
                        </a:spcAft>
                      </a:pPr>
                      <a:r>
                        <a:rPr lang="en-GB" sz="1050" dirty="0">
                          <a:effectLst/>
                          <a:latin typeface="Lucida Sans" pitchFamily="34" charset="0"/>
                        </a:rPr>
                        <a:t>1.5-4 %</a:t>
                      </a:r>
                      <a:endParaRPr lang="en-GB" sz="1050" dirty="0">
                        <a:effectLst/>
                        <a:latin typeface="Lucida Sans" pitchFamily="34" charset="0"/>
                        <a:ea typeface="PMingLiU"/>
                        <a:cs typeface="Times New Roman"/>
                      </a:endParaRPr>
                    </a:p>
                  </a:txBody>
                  <a:tcPr marL="38574" marR="38574" marT="0" marB="0"/>
                </a:tc>
              </a:tr>
              <a:tr h="990054">
                <a:tc>
                  <a:txBody>
                    <a:bodyPr/>
                    <a:lstStyle/>
                    <a:p>
                      <a:pPr>
                        <a:lnSpc>
                          <a:spcPct val="150000"/>
                        </a:lnSpc>
                        <a:spcAft>
                          <a:spcPts val="0"/>
                        </a:spcAft>
                      </a:pPr>
                      <a:r>
                        <a:rPr lang="en-GB" sz="1100" dirty="0">
                          <a:effectLst/>
                          <a:latin typeface="Lucida Sans" pitchFamily="34" charset="0"/>
                        </a:rPr>
                        <a:t>Sedimentation</a:t>
                      </a:r>
                      <a:endParaRPr lang="en-GB" sz="1100" dirty="0">
                        <a:effectLst/>
                        <a:latin typeface="Lucida Sans" pitchFamily="34" charset="0"/>
                        <a:ea typeface="PMingLiU"/>
                        <a:cs typeface="Times New Roman"/>
                      </a:endParaRPr>
                    </a:p>
                  </a:txBody>
                  <a:tcPr marL="38574" marR="38574" marT="0" marB="0"/>
                </a:tc>
                <a:tc>
                  <a:txBody>
                    <a:bodyPr/>
                    <a:lstStyle/>
                    <a:p>
                      <a:pPr>
                        <a:lnSpc>
                          <a:spcPct val="150000"/>
                        </a:lnSpc>
                        <a:spcAft>
                          <a:spcPts val="0"/>
                        </a:spcAft>
                      </a:pPr>
                      <a:r>
                        <a:rPr lang="en-GB" sz="1050" dirty="0">
                          <a:effectLst/>
                          <a:latin typeface="Lucida Sans" pitchFamily="34" charset="0"/>
                        </a:rPr>
                        <a:t>Low cost. </a:t>
                      </a:r>
                    </a:p>
                    <a:p>
                      <a:pPr>
                        <a:lnSpc>
                          <a:spcPct val="150000"/>
                        </a:lnSpc>
                        <a:spcAft>
                          <a:spcPts val="0"/>
                        </a:spcAft>
                      </a:pPr>
                      <a:r>
                        <a:rPr lang="en-GB" sz="1050" dirty="0">
                          <a:effectLst/>
                          <a:latin typeface="Lucida Sans" pitchFamily="34" charset="0"/>
                        </a:rPr>
                        <a:t>Potential for use as a first stage to reduce energy input and cost of subsequent stages.</a:t>
                      </a:r>
                      <a:endParaRPr lang="en-GB" sz="1050" dirty="0">
                        <a:effectLst/>
                        <a:latin typeface="Lucida Sans" pitchFamily="34" charset="0"/>
                        <a:ea typeface="PMingLiU"/>
                        <a:cs typeface="Times New Roman"/>
                      </a:endParaRPr>
                    </a:p>
                  </a:txBody>
                  <a:tcPr marL="38574" marR="38574" marT="0" marB="0"/>
                </a:tc>
                <a:tc>
                  <a:txBody>
                    <a:bodyPr/>
                    <a:lstStyle/>
                    <a:p>
                      <a:pPr>
                        <a:lnSpc>
                          <a:spcPct val="150000"/>
                        </a:lnSpc>
                        <a:spcAft>
                          <a:spcPts val="0"/>
                        </a:spcAft>
                      </a:pPr>
                      <a:r>
                        <a:rPr lang="en-GB" sz="1050" dirty="0">
                          <a:effectLst/>
                          <a:latin typeface="Lucida Sans" pitchFamily="34" charset="0"/>
                        </a:rPr>
                        <a:t>Algal species specific, best suited to dense non-motile cells. Separation can be slow.</a:t>
                      </a:r>
                    </a:p>
                    <a:p>
                      <a:pPr>
                        <a:lnSpc>
                          <a:spcPct val="150000"/>
                        </a:lnSpc>
                        <a:spcAft>
                          <a:spcPts val="0"/>
                        </a:spcAft>
                      </a:pPr>
                      <a:r>
                        <a:rPr lang="en-GB" sz="1050" dirty="0">
                          <a:effectLst/>
                          <a:latin typeface="Lucida Sans" pitchFamily="34" charset="0"/>
                        </a:rPr>
                        <a:t>Low final concentration</a:t>
                      </a:r>
                      <a:endParaRPr lang="en-GB" sz="1050" dirty="0">
                        <a:effectLst/>
                        <a:latin typeface="Lucida Sans" pitchFamily="34" charset="0"/>
                        <a:ea typeface="PMingLiU"/>
                        <a:cs typeface="Times New Roman"/>
                      </a:endParaRPr>
                    </a:p>
                  </a:txBody>
                  <a:tcPr marL="38574" marR="38574" marT="0" marB="0"/>
                </a:tc>
                <a:tc>
                  <a:txBody>
                    <a:bodyPr/>
                    <a:lstStyle/>
                    <a:p>
                      <a:pPr>
                        <a:lnSpc>
                          <a:spcPct val="150000"/>
                        </a:lnSpc>
                        <a:spcAft>
                          <a:spcPts val="0"/>
                        </a:spcAft>
                      </a:pPr>
                      <a:r>
                        <a:rPr lang="en-GB" sz="1050" dirty="0">
                          <a:effectLst/>
                          <a:latin typeface="Lucida Sans" pitchFamily="34" charset="0"/>
                        </a:rPr>
                        <a:t>0.5-3 %</a:t>
                      </a:r>
                      <a:endParaRPr lang="en-GB" sz="1050" dirty="0">
                        <a:effectLst/>
                        <a:latin typeface="Lucida Sans" pitchFamily="34" charset="0"/>
                        <a:ea typeface="PMingLiU"/>
                        <a:cs typeface="Times New Roman"/>
                      </a:endParaRPr>
                    </a:p>
                  </a:txBody>
                  <a:tcPr marL="38574" marR="38574" marT="0" marB="0"/>
                </a:tc>
              </a:tr>
              <a:tr h="661417">
                <a:tc>
                  <a:txBody>
                    <a:bodyPr/>
                    <a:lstStyle/>
                    <a:p>
                      <a:pPr>
                        <a:lnSpc>
                          <a:spcPct val="150000"/>
                        </a:lnSpc>
                        <a:spcAft>
                          <a:spcPts val="0"/>
                        </a:spcAft>
                      </a:pPr>
                      <a:r>
                        <a:rPr lang="en-GB" sz="1100" dirty="0">
                          <a:effectLst/>
                          <a:latin typeface="Lucida Sans" pitchFamily="34" charset="0"/>
                        </a:rPr>
                        <a:t>Chemical flocculation</a:t>
                      </a:r>
                      <a:endParaRPr lang="en-GB" sz="1100" dirty="0">
                        <a:effectLst/>
                        <a:latin typeface="Lucida Sans" pitchFamily="34" charset="0"/>
                        <a:ea typeface="PMingLiU"/>
                        <a:cs typeface="Times New Roman"/>
                      </a:endParaRPr>
                    </a:p>
                  </a:txBody>
                  <a:tcPr marL="38574" marR="38574" marT="0" marB="0"/>
                </a:tc>
                <a:tc>
                  <a:txBody>
                    <a:bodyPr/>
                    <a:lstStyle/>
                    <a:p>
                      <a:pPr>
                        <a:lnSpc>
                          <a:spcPct val="150000"/>
                        </a:lnSpc>
                        <a:spcAft>
                          <a:spcPts val="0"/>
                        </a:spcAft>
                      </a:pPr>
                      <a:r>
                        <a:rPr lang="en-GB" sz="1050" dirty="0">
                          <a:effectLst/>
                          <a:latin typeface="Lucida Sans" pitchFamily="34" charset="0"/>
                        </a:rPr>
                        <a:t>Wide range of flocculants available, price varies, although can be low cost.</a:t>
                      </a:r>
                      <a:endParaRPr lang="en-GB" sz="1050" dirty="0">
                        <a:effectLst/>
                        <a:latin typeface="Lucida Sans" pitchFamily="34" charset="0"/>
                        <a:ea typeface="PMingLiU"/>
                        <a:cs typeface="Times New Roman"/>
                      </a:endParaRPr>
                    </a:p>
                  </a:txBody>
                  <a:tcPr marL="38574" marR="38574" marT="0" marB="0"/>
                </a:tc>
                <a:tc>
                  <a:txBody>
                    <a:bodyPr/>
                    <a:lstStyle/>
                    <a:p>
                      <a:pPr>
                        <a:lnSpc>
                          <a:spcPct val="150000"/>
                        </a:lnSpc>
                        <a:spcAft>
                          <a:spcPts val="0"/>
                        </a:spcAft>
                      </a:pPr>
                      <a:r>
                        <a:rPr lang="en-GB" sz="1050" dirty="0">
                          <a:effectLst/>
                          <a:latin typeface="Lucida Sans" pitchFamily="34" charset="0"/>
                        </a:rPr>
                        <a:t>Removal of flocculants and chemical contamination </a:t>
                      </a:r>
                    </a:p>
                    <a:p>
                      <a:pPr>
                        <a:lnSpc>
                          <a:spcPct val="150000"/>
                        </a:lnSpc>
                        <a:spcAft>
                          <a:spcPts val="0"/>
                        </a:spcAft>
                      </a:pPr>
                      <a:r>
                        <a:rPr lang="en-GB" sz="1050" dirty="0">
                          <a:effectLst/>
                          <a:latin typeface="Lucida Sans" pitchFamily="34" charset="0"/>
                        </a:rPr>
                        <a:t> </a:t>
                      </a:r>
                      <a:endParaRPr lang="en-GB" sz="1050" dirty="0">
                        <a:effectLst/>
                        <a:latin typeface="Lucida Sans" pitchFamily="34" charset="0"/>
                        <a:ea typeface="PMingLiU"/>
                        <a:cs typeface="Times New Roman"/>
                      </a:endParaRPr>
                    </a:p>
                  </a:txBody>
                  <a:tcPr marL="38574" marR="38574" marT="0" marB="0"/>
                </a:tc>
                <a:tc>
                  <a:txBody>
                    <a:bodyPr/>
                    <a:lstStyle/>
                    <a:p>
                      <a:pPr>
                        <a:lnSpc>
                          <a:spcPct val="150000"/>
                        </a:lnSpc>
                        <a:spcAft>
                          <a:spcPts val="0"/>
                        </a:spcAft>
                      </a:pPr>
                      <a:r>
                        <a:rPr lang="en-GB" sz="1050" dirty="0">
                          <a:effectLst/>
                          <a:latin typeface="Lucida Sans" pitchFamily="34" charset="0"/>
                        </a:rPr>
                        <a:t>3-8 % </a:t>
                      </a:r>
                      <a:endParaRPr lang="en-GB" sz="1050" dirty="0">
                        <a:effectLst/>
                        <a:latin typeface="Lucida Sans" pitchFamily="34" charset="0"/>
                        <a:ea typeface="PMingLiU"/>
                        <a:cs typeface="Times New Roman"/>
                      </a:endParaRPr>
                    </a:p>
                  </a:txBody>
                  <a:tcPr marL="38574" marR="38574" marT="0" marB="0"/>
                </a:tc>
              </a:tr>
              <a:tr h="707182">
                <a:tc>
                  <a:txBody>
                    <a:bodyPr/>
                    <a:lstStyle/>
                    <a:p>
                      <a:pPr>
                        <a:lnSpc>
                          <a:spcPct val="150000"/>
                        </a:lnSpc>
                        <a:spcAft>
                          <a:spcPts val="0"/>
                        </a:spcAft>
                      </a:pPr>
                      <a:r>
                        <a:rPr lang="en-GB" sz="1100" dirty="0">
                          <a:effectLst/>
                          <a:latin typeface="Lucida Sans" pitchFamily="34" charset="0"/>
                        </a:rPr>
                        <a:t>Flotation</a:t>
                      </a:r>
                      <a:endParaRPr lang="en-GB" sz="1100" dirty="0">
                        <a:effectLst/>
                        <a:latin typeface="Lucida Sans" pitchFamily="34" charset="0"/>
                        <a:ea typeface="PMingLiU"/>
                        <a:cs typeface="Times New Roman"/>
                      </a:endParaRPr>
                    </a:p>
                  </a:txBody>
                  <a:tcPr marL="38574" marR="38574" marT="0" marB="0"/>
                </a:tc>
                <a:tc>
                  <a:txBody>
                    <a:bodyPr/>
                    <a:lstStyle/>
                    <a:p>
                      <a:pPr>
                        <a:lnSpc>
                          <a:spcPct val="150000"/>
                        </a:lnSpc>
                        <a:spcAft>
                          <a:spcPts val="0"/>
                        </a:spcAft>
                      </a:pPr>
                      <a:r>
                        <a:rPr lang="en-GB" sz="1050" dirty="0">
                          <a:effectLst/>
                          <a:latin typeface="Lucida Sans" pitchFamily="34" charset="0"/>
                        </a:rPr>
                        <a:t>Can be more rapid than sedimentation. Possibility to combine with gaseous transfer.</a:t>
                      </a:r>
                      <a:endParaRPr lang="en-GB" sz="1050" dirty="0">
                        <a:effectLst/>
                        <a:latin typeface="Lucida Sans" pitchFamily="34" charset="0"/>
                        <a:ea typeface="PMingLiU"/>
                        <a:cs typeface="Times New Roman"/>
                      </a:endParaRPr>
                    </a:p>
                  </a:txBody>
                  <a:tcPr marL="38574" marR="38574" marT="0" marB="0"/>
                </a:tc>
                <a:tc>
                  <a:txBody>
                    <a:bodyPr/>
                    <a:lstStyle/>
                    <a:p>
                      <a:pPr>
                        <a:lnSpc>
                          <a:spcPct val="150000"/>
                        </a:lnSpc>
                        <a:spcAft>
                          <a:spcPts val="0"/>
                        </a:spcAft>
                      </a:pPr>
                      <a:r>
                        <a:rPr lang="en-GB" sz="1050" dirty="0">
                          <a:effectLst/>
                          <a:latin typeface="Lucida Sans" pitchFamily="34" charset="0"/>
                        </a:rPr>
                        <a:t>Algal species specific. High capital and operational cost.</a:t>
                      </a:r>
                      <a:endParaRPr lang="en-GB" sz="1050" dirty="0">
                        <a:effectLst/>
                        <a:latin typeface="Lucida Sans" pitchFamily="34" charset="0"/>
                        <a:ea typeface="PMingLiU"/>
                        <a:cs typeface="Times New Roman"/>
                      </a:endParaRPr>
                    </a:p>
                  </a:txBody>
                  <a:tcPr marL="38574" marR="38574" marT="0" marB="0"/>
                </a:tc>
                <a:tc>
                  <a:txBody>
                    <a:bodyPr/>
                    <a:lstStyle/>
                    <a:p>
                      <a:pPr>
                        <a:lnSpc>
                          <a:spcPct val="150000"/>
                        </a:lnSpc>
                        <a:spcAft>
                          <a:spcPts val="0"/>
                        </a:spcAft>
                      </a:pPr>
                      <a:r>
                        <a:rPr lang="en-GB" sz="1050" dirty="0">
                          <a:effectLst/>
                          <a:latin typeface="Lucida Sans" pitchFamily="34" charset="0"/>
                        </a:rPr>
                        <a:t>&gt;7%</a:t>
                      </a:r>
                      <a:endParaRPr lang="en-GB" sz="1050" dirty="0">
                        <a:effectLst/>
                        <a:latin typeface="Lucida Sans" pitchFamily="34" charset="0"/>
                        <a:ea typeface="PMingLiU"/>
                        <a:cs typeface="Times New Roman"/>
                      </a:endParaRPr>
                    </a:p>
                  </a:txBody>
                  <a:tcPr marL="38574" marR="38574" marT="0" marB="0"/>
                </a:tc>
              </a:tr>
            </a:tbl>
          </a:graphicData>
        </a:graphic>
      </p:graphicFrame>
    </p:spTree>
    <p:extLst>
      <p:ext uri="{BB962C8B-B14F-4D97-AF65-F5344CB8AC3E}">
        <p14:creationId xmlns:p14="http://schemas.microsoft.com/office/powerpoint/2010/main" val="295783485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60648"/>
            <a:ext cx="8229600" cy="1224136"/>
          </a:xfrm>
        </p:spPr>
        <p:txBody>
          <a:bodyPr>
            <a:noAutofit/>
          </a:bodyPr>
          <a:lstStyle/>
          <a:p>
            <a:pPr>
              <a:lnSpc>
                <a:spcPct val="100000"/>
              </a:lnSpc>
            </a:pPr>
            <a:r>
              <a:rPr lang="en-GB" sz="4000" b="1" dirty="0">
                <a:effectLst/>
                <a:latin typeface="Lucida Sans" pitchFamily="34" charset="0"/>
              </a:rPr>
              <a:t>D</a:t>
            </a:r>
            <a:r>
              <a:rPr lang="en-GB" sz="4000" b="1" dirty="0" smtClean="0">
                <a:effectLst/>
                <a:latin typeface="Lucida Sans" pitchFamily="34" charset="0"/>
              </a:rPr>
              <a:t>isc-bowl Centrifuge an Ideal Solution?</a:t>
            </a:r>
            <a:endParaRPr lang="en-GB" sz="4000" b="1" dirty="0">
              <a:effectLst/>
              <a:latin typeface="Lucida Sans" pitchFamily="34" charset="0"/>
            </a:endParaRPr>
          </a:p>
        </p:txBody>
      </p:sp>
      <p:pic>
        <p:nvPicPr>
          <p:cNvPr id="1026" name="Picture 2"/>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1700808"/>
            <a:ext cx="4038600" cy="3693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ontent Placeholder 7"/>
          <p:cNvSpPr>
            <a:spLocks noGrp="1"/>
          </p:cNvSpPr>
          <p:nvPr>
            <p:ph sz="quarter" idx="13"/>
          </p:nvPr>
        </p:nvSpPr>
        <p:spPr>
          <a:xfrm>
            <a:off x="4644008" y="1772816"/>
            <a:ext cx="4038600" cy="4434840"/>
          </a:xfrm>
        </p:spPr>
        <p:txBody>
          <a:bodyPr>
            <a:normAutofit lnSpcReduction="10000"/>
          </a:bodyPr>
          <a:lstStyle/>
          <a:p>
            <a:pPr marL="0" indent="0">
              <a:buNone/>
            </a:pPr>
            <a:r>
              <a:rPr lang="en-GB" dirty="0">
                <a:latin typeface="Lucida Sans" pitchFamily="34" charset="0"/>
              </a:rPr>
              <a:t>A Westphalia HSB400 disc-bowl centrifuge with intermittent self cleaning bowl centrifugal clarifier has a maximum capacity of </a:t>
            </a:r>
            <a:r>
              <a:rPr lang="en-GB" dirty="0" smtClean="0">
                <a:latin typeface="Lucida Sans" pitchFamily="34" charset="0"/>
              </a:rPr>
              <a:t>95m</a:t>
            </a:r>
            <a:r>
              <a:rPr lang="en-GB" baseline="30000" dirty="0" smtClean="0">
                <a:latin typeface="Lucida Sans" pitchFamily="34" charset="0"/>
              </a:rPr>
              <a:t>3</a:t>
            </a:r>
            <a:r>
              <a:rPr lang="en-GB" dirty="0">
                <a:latin typeface="Lucida Sans" pitchFamily="34" charset="0"/>
              </a:rPr>
              <a:t> </a:t>
            </a:r>
            <a:r>
              <a:rPr lang="en-GB" dirty="0" smtClean="0">
                <a:latin typeface="Lucida Sans" pitchFamily="34" charset="0"/>
              </a:rPr>
              <a:t>hr</a:t>
            </a:r>
            <a:r>
              <a:rPr lang="en-GB" baseline="30000" dirty="0" smtClean="0">
                <a:latin typeface="Lucida Sans" pitchFamily="34" charset="0"/>
              </a:rPr>
              <a:t>-1</a:t>
            </a:r>
            <a:r>
              <a:rPr lang="en-GB" dirty="0" smtClean="0">
                <a:latin typeface="Lucida Sans" pitchFamily="34" charset="0"/>
              </a:rPr>
              <a:t>, </a:t>
            </a:r>
            <a:r>
              <a:rPr lang="en-GB" dirty="0">
                <a:latin typeface="Lucida Sans" pitchFamily="34" charset="0"/>
              </a:rPr>
              <a:t>but is limited to </a:t>
            </a:r>
            <a:r>
              <a:rPr lang="en-GB" dirty="0" smtClean="0">
                <a:latin typeface="Lucida Sans" pitchFamily="34" charset="0"/>
              </a:rPr>
              <a:t>35m</a:t>
            </a:r>
            <a:r>
              <a:rPr lang="en-GB" baseline="30000" dirty="0" smtClean="0">
                <a:latin typeface="Lucida Sans" pitchFamily="34" charset="0"/>
              </a:rPr>
              <a:t>3</a:t>
            </a:r>
            <a:r>
              <a:rPr lang="en-GB" dirty="0">
                <a:latin typeface="Lucida Sans" pitchFamily="34" charset="0"/>
              </a:rPr>
              <a:t> </a:t>
            </a:r>
            <a:r>
              <a:rPr lang="en-GB" dirty="0" smtClean="0">
                <a:latin typeface="Lucida Sans" pitchFamily="34" charset="0"/>
              </a:rPr>
              <a:t>hr</a:t>
            </a:r>
            <a:r>
              <a:rPr lang="en-GB" baseline="30000" dirty="0" smtClean="0">
                <a:latin typeface="Lucida Sans" pitchFamily="34" charset="0"/>
              </a:rPr>
              <a:t>-1</a:t>
            </a:r>
            <a:r>
              <a:rPr lang="en-GB" dirty="0" smtClean="0">
                <a:latin typeface="Lucida Sans" pitchFamily="34" charset="0"/>
              </a:rPr>
              <a:t>for </a:t>
            </a:r>
            <a:r>
              <a:rPr lang="en-GB" dirty="0">
                <a:latin typeface="Lucida Sans" pitchFamily="34" charset="0"/>
              </a:rPr>
              <a:t>algae harvesting. The maximum power of the motor is 75Kw, but is probably normally using around 50kw </a:t>
            </a:r>
          </a:p>
        </p:txBody>
      </p:sp>
      <p:sp>
        <p:nvSpPr>
          <p:cNvPr id="9" name="TextBox 8"/>
          <p:cNvSpPr txBox="1"/>
          <p:nvPr/>
        </p:nvSpPr>
        <p:spPr>
          <a:xfrm>
            <a:off x="827584" y="5733256"/>
            <a:ext cx="3528392" cy="261610"/>
          </a:xfrm>
          <a:prstGeom prst="rect">
            <a:avLst/>
          </a:prstGeom>
          <a:noFill/>
        </p:spPr>
        <p:txBody>
          <a:bodyPr wrap="square" rtlCol="0">
            <a:spAutoFit/>
          </a:bodyPr>
          <a:lstStyle/>
          <a:p>
            <a:r>
              <a:rPr lang="en-GB" sz="1100" dirty="0" smtClean="0">
                <a:latin typeface="Lucida Sans" pitchFamily="34" charset="0"/>
              </a:rPr>
              <a:t>Courtesy GEA </a:t>
            </a:r>
            <a:r>
              <a:rPr lang="en-GB" sz="1100" dirty="0">
                <a:latin typeface="Lucida Sans" pitchFamily="34" charset="0"/>
              </a:rPr>
              <a:t>Westfalia Separator UK Ltd</a:t>
            </a:r>
          </a:p>
        </p:txBody>
      </p:sp>
    </p:spTree>
    <p:extLst>
      <p:ext uri="{BB962C8B-B14F-4D97-AF65-F5344CB8AC3E}">
        <p14:creationId xmlns:p14="http://schemas.microsoft.com/office/powerpoint/2010/main" val="34054259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95536" y="260648"/>
            <a:ext cx="8229600" cy="720080"/>
          </a:xfrm>
        </p:spPr>
        <p:txBody>
          <a:bodyPr>
            <a:noAutofit/>
          </a:bodyPr>
          <a:lstStyle/>
          <a:p>
            <a:pPr algn="ctr"/>
            <a:r>
              <a:rPr lang="en-GB" sz="2400" b="1" dirty="0" smtClean="0">
                <a:effectLst/>
                <a:latin typeface="Lucida Sans" pitchFamily="34" charset="0"/>
              </a:rPr>
              <a:t>Elegant Engineering, but at high Energy Cost</a:t>
            </a:r>
            <a:endParaRPr lang="en-GB" sz="2400" b="1" dirty="0">
              <a:effectLst/>
              <a:latin typeface="Lucida Sans" pitchFamily="34" charset="0"/>
            </a:endParaRPr>
          </a:p>
        </p:txBody>
      </p:sp>
      <p:sp>
        <p:nvSpPr>
          <p:cNvPr id="6" name="Text Placeholder 5"/>
          <p:cNvSpPr>
            <a:spLocks noGrp="1"/>
          </p:cNvSpPr>
          <p:nvPr>
            <p:ph type="body" idx="1"/>
          </p:nvPr>
        </p:nvSpPr>
        <p:spPr>
          <a:xfrm>
            <a:off x="611560" y="1340768"/>
            <a:ext cx="3896172" cy="360040"/>
          </a:xfrm>
        </p:spPr>
        <p:txBody>
          <a:bodyPr/>
          <a:lstStyle/>
          <a:p>
            <a:r>
              <a:rPr lang="en-GB" dirty="0">
                <a:latin typeface="Lucida Sans" pitchFamily="34" charset="0"/>
              </a:rPr>
              <a:t>0.02% </a:t>
            </a:r>
            <a:r>
              <a:rPr lang="en-GB" dirty="0" smtClean="0">
                <a:latin typeface="Lucida Sans" pitchFamily="34" charset="0"/>
              </a:rPr>
              <a:t>DW algae Feed</a:t>
            </a:r>
            <a:endParaRPr lang="en-GB" dirty="0">
              <a:latin typeface="Lucida Sans" pitchFamily="34" charset="0"/>
            </a:endParaRPr>
          </a:p>
        </p:txBody>
      </p:sp>
      <p:sp>
        <p:nvSpPr>
          <p:cNvPr id="8" name="Text Placeholder 7"/>
          <p:cNvSpPr>
            <a:spLocks noGrp="1"/>
          </p:cNvSpPr>
          <p:nvPr>
            <p:ph type="body" sz="quarter" idx="3"/>
          </p:nvPr>
        </p:nvSpPr>
        <p:spPr>
          <a:xfrm>
            <a:off x="4932040" y="1268761"/>
            <a:ext cx="3753743" cy="360040"/>
          </a:xfrm>
        </p:spPr>
        <p:txBody>
          <a:bodyPr anchor="t" anchorCtr="0">
            <a:noAutofit/>
          </a:bodyPr>
          <a:lstStyle/>
          <a:p>
            <a:r>
              <a:rPr lang="en-GB" dirty="0"/>
              <a:t>0.5% DW algae Feed</a:t>
            </a:r>
          </a:p>
          <a:p>
            <a:endParaRPr lang="en-GB" dirty="0" smtClean="0"/>
          </a:p>
        </p:txBody>
      </p:sp>
      <p:sp>
        <p:nvSpPr>
          <p:cNvPr id="7" name="Content Placeholder 6"/>
          <p:cNvSpPr>
            <a:spLocks noGrp="1"/>
          </p:cNvSpPr>
          <p:nvPr>
            <p:ph sz="quarter" idx="13"/>
          </p:nvPr>
        </p:nvSpPr>
        <p:spPr>
          <a:xfrm>
            <a:off x="467544" y="1988840"/>
            <a:ext cx="4040188" cy="3074640"/>
          </a:xfrm>
        </p:spPr>
        <p:txBody>
          <a:bodyPr>
            <a:normAutofit fontScale="92500" lnSpcReduction="20000"/>
          </a:bodyPr>
          <a:lstStyle/>
          <a:p>
            <a:r>
              <a:rPr lang="en-GB" dirty="0" smtClean="0">
                <a:latin typeface="Lucida Sans" pitchFamily="34" charset="0"/>
              </a:rPr>
              <a:t>0.02</a:t>
            </a:r>
            <a:r>
              <a:rPr lang="en-GB" dirty="0">
                <a:latin typeface="Lucida Sans" pitchFamily="34" charset="0"/>
              </a:rPr>
              <a:t>% x 35000 = 7kg of dry algal material</a:t>
            </a:r>
          </a:p>
          <a:p>
            <a:r>
              <a:rPr lang="en-GB" dirty="0" smtClean="0">
                <a:latin typeface="Lucida Sans" pitchFamily="34" charset="0"/>
              </a:rPr>
              <a:t>20</a:t>
            </a:r>
            <a:r>
              <a:rPr lang="en-GB" dirty="0">
                <a:latin typeface="Lucida Sans" pitchFamily="34" charset="0"/>
              </a:rPr>
              <a:t>% x 7 =1.4kg of algal oil</a:t>
            </a:r>
          </a:p>
          <a:p>
            <a:r>
              <a:rPr lang="en-GB" dirty="0" smtClean="0">
                <a:latin typeface="Lucida Sans" pitchFamily="34" charset="0"/>
              </a:rPr>
              <a:t>90</a:t>
            </a:r>
            <a:r>
              <a:rPr lang="en-GB" dirty="0">
                <a:latin typeface="Lucida Sans" pitchFamily="34" charset="0"/>
              </a:rPr>
              <a:t>% x 1.4 = 1.26kg biodiesel @ 10.35kwhr ≈ 13kwhrs of fuel calorific value from one hour of centrifugation using 50kwhr</a:t>
            </a:r>
          </a:p>
        </p:txBody>
      </p:sp>
      <p:sp>
        <p:nvSpPr>
          <p:cNvPr id="9" name="Content Placeholder 8"/>
          <p:cNvSpPr>
            <a:spLocks noGrp="1"/>
          </p:cNvSpPr>
          <p:nvPr>
            <p:ph sz="quarter" idx="14"/>
          </p:nvPr>
        </p:nvSpPr>
        <p:spPr>
          <a:xfrm>
            <a:off x="4788024" y="1988840"/>
            <a:ext cx="4041775" cy="3384376"/>
          </a:xfrm>
        </p:spPr>
        <p:txBody>
          <a:bodyPr>
            <a:normAutofit fontScale="92500" lnSpcReduction="20000"/>
          </a:bodyPr>
          <a:lstStyle/>
          <a:p>
            <a:r>
              <a:rPr lang="en-GB" dirty="0">
                <a:latin typeface="Lucida Sans" pitchFamily="34" charset="0"/>
              </a:rPr>
              <a:t>0.5% </a:t>
            </a:r>
            <a:r>
              <a:rPr lang="en-GB" dirty="0" smtClean="0">
                <a:latin typeface="Lucida Sans" pitchFamily="34" charset="0"/>
              </a:rPr>
              <a:t>x 35000 </a:t>
            </a:r>
            <a:r>
              <a:rPr lang="en-GB" dirty="0">
                <a:latin typeface="Lucida Sans" pitchFamily="34" charset="0"/>
              </a:rPr>
              <a:t>= 175kg of dry algal material</a:t>
            </a:r>
          </a:p>
          <a:p>
            <a:r>
              <a:rPr lang="en-GB" dirty="0" smtClean="0">
                <a:latin typeface="Lucida Sans" pitchFamily="34" charset="0"/>
              </a:rPr>
              <a:t>20</a:t>
            </a:r>
            <a:r>
              <a:rPr lang="en-GB" dirty="0">
                <a:latin typeface="Lucida Sans" pitchFamily="34" charset="0"/>
              </a:rPr>
              <a:t>% x 175  = 35kg of algal oil</a:t>
            </a:r>
          </a:p>
          <a:p>
            <a:r>
              <a:rPr lang="en-GB" dirty="0">
                <a:latin typeface="Lucida Sans" pitchFamily="34" charset="0"/>
              </a:rPr>
              <a:t> </a:t>
            </a:r>
            <a:r>
              <a:rPr lang="en-GB" dirty="0" smtClean="0">
                <a:latin typeface="Lucida Sans" pitchFamily="34" charset="0"/>
              </a:rPr>
              <a:t>90</a:t>
            </a:r>
            <a:r>
              <a:rPr lang="en-GB" dirty="0">
                <a:latin typeface="Lucida Sans" pitchFamily="34" charset="0"/>
              </a:rPr>
              <a:t>% x 35 = 31.5kg biodiesel @ 10.35kwhr ≈ 326kwhr fuel calorific value, but still an energy input for energy produced of over 15% for the harvesting process</a:t>
            </a:r>
            <a:r>
              <a:rPr lang="en-GB" dirty="0" smtClean="0">
                <a:latin typeface="Lucida Sans" pitchFamily="34" charset="0"/>
              </a:rPr>
              <a:t>.</a:t>
            </a:r>
            <a:endParaRPr lang="en-GB" dirty="0">
              <a:latin typeface="Lucida Sans" pitchFamily="34" charset="0"/>
            </a:endParaRPr>
          </a:p>
        </p:txBody>
      </p:sp>
      <p:sp>
        <p:nvSpPr>
          <p:cNvPr id="10" name="TextBox 9"/>
          <p:cNvSpPr txBox="1"/>
          <p:nvPr/>
        </p:nvSpPr>
        <p:spPr>
          <a:xfrm>
            <a:off x="827584" y="5589240"/>
            <a:ext cx="7632848" cy="646331"/>
          </a:xfrm>
          <a:prstGeom prst="rect">
            <a:avLst/>
          </a:prstGeom>
          <a:noFill/>
        </p:spPr>
        <p:txBody>
          <a:bodyPr wrap="square" rtlCol="0">
            <a:spAutoFit/>
          </a:bodyPr>
          <a:lstStyle/>
          <a:p>
            <a:r>
              <a:rPr lang="en-GB" dirty="0" smtClean="0">
                <a:latin typeface="Lucida Sans" pitchFamily="34" charset="0"/>
              </a:rPr>
              <a:t>Could algal </a:t>
            </a:r>
            <a:r>
              <a:rPr lang="en-GB" dirty="0">
                <a:latin typeface="Lucida Sans" pitchFamily="34" charset="0"/>
              </a:rPr>
              <a:t>suspension </a:t>
            </a:r>
            <a:r>
              <a:rPr lang="en-GB" dirty="0" smtClean="0">
                <a:latin typeface="Lucida Sans" pitchFamily="34" charset="0"/>
              </a:rPr>
              <a:t>be </a:t>
            </a:r>
            <a:r>
              <a:rPr lang="en-GB" dirty="0">
                <a:latin typeface="Lucida Sans" pitchFamily="34" charset="0"/>
              </a:rPr>
              <a:t>settled in a conical settlement tank, of the type used in the water treatment industry in activated </a:t>
            </a:r>
            <a:r>
              <a:rPr lang="en-GB" dirty="0" smtClean="0">
                <a:latin typeface="Lucida Sans" pitchFamily="34" charset="0"/>
              </a:rPr>
              <a:t>sludge?</a:t>
            </a:r>
            <a:endParaRPr lang="en-GB" dirty="0">
              <a:latin typeface="Lucida Sans" pitchFamily="34" charset="0"/>
            </a:endParaRPr>
          </a:p>
        </p:txBody>
      </p:sp>
    </p:spTree>
    <p:extLst>
      <p:ext uri="{BB962C8B-B14F-4D97-AF65-F5344CB8AC3E}">
        <p14:creationId xmlns:p14="http://schemas.microsoft.com/office/powerpoint/2010/main" val="22572191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P spid="10"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Extraction Energy From Algae</a:t>
            </a:r>
            <a:endParaRPr lang="en-GB" dirty="0"/>
          </a:p>
        </p:txBody>
      </p:sp>
      <p:sp>
        <p:nvSpPr>
          <p:cNvPr id="5" name="Content Placeholder 4"/>
          <p:cNvSpPr txBox="1">
            <a:spLocks noGrp="1"/>
          </p:cNvSpPr>
          <p:nvPr>
            <p:ph idx="1"/>
          </p:nvPr>
        </p:nvSpPr>
        <p:spPr>
          <a:xfrm>
            <a:off x="457200" y="1935480"/>
            <a:ext cx="8229600" cy="3539430"/>
          </a:xfrm>
          <a:prstGeom prst="rect">
            <a:avLst/>
          </a:prstGeom>
          <a:noFill/>
        </p:spPr>
        <p:txBody>
          <a:bodyPr wrap="square" rtlCol="0">
            <a:spAutoFit/>
          </a:bodyPr>
          <a:lstStyle/>
          <a:p>
            <a:pPr marL="285750" indent="-285750">
              <a:buFont typeface="Arial" pitchFamily="34" charset="0"/>
              <a:buChar char="•"/>
            </a:pPr>
            <a:r>
              <a:rPr lang="en-GB" sz="2800" dirty="0" smtClean="0"/>
              <a:t>Direct Combustion</a:t>
            </a:r>
          </a:p>
          <a:p>
            <a:pPr marL="285750" indent="-285750">
              <a:buFont typeface="Arial" pitchFamily="34" charset="0"/>
              <a:buChar char="•"/>
            </a:pPr>
            <a:r>
              <a:rPr lang="en-GB" sz="2800" dirty="0" smtClean="0"/>
              <a:t>Oil Extraction Trans-esterification to Biodiesel (FAME)</a:t>
            </a:r>
          </a:p>
          <a:p>
            <a:pPr marL="285750" indent="-285750">
              <a:buFont typeface="Arial" pitchFamily="34" charset="0"/>
              <a:buChar char="•"/>
            </a:pPr>
            <a:r>
              <a:rPr lang="en-GB" sz="2800" dirty="0" smtClean="0"/>
              <a:t>Anaerobic Digestion</a:t>
            </a:r>
          </a:p>
          <a:p>
            <a:pPr marL="285750" indent="-285750">
              <a:buFont typeface="Arial" pitchFamily="34" charset="0"/>
              <a:buChar char="•"/>
            </a:pPr>
            <a:r>
              <a:rPr lang="en-GB" sz="2800" dirty="0" smtClean="0"/>
              <a:t>Pyrolysis</a:t>
            </a:r>
          </a:p>
          <a:p>
            <a:pPr marL="285750" indent="-285750">
              <a:buFont typeface="Arial" pitchFamily="34" charset="0"/>
              <a:buChar char="•"/>
            </a:pPr>
            <a:r>
              <a:rPr lang="en-GB" sz="2800" dirty="0" smtClean="0"/>
              <a:t>Fermentation  to Bioethanol</a:t>
            </a:r>
          </a:p>
          <a:p>
            <a:pPr marL="285750" indent="-285750">
              <a:buFont typeface="Arial" pitchFamily="34" charset="0"/>
              <a:buChar char="•"/>
            </a:pPr>
            <a:r>
              <a:rPr lang="en-GB" sz="2800" dirty="0" smtClean="0"/>
              <a:t>Fuel Cells</a:t>
            </a:r>
            <a:endParaRPr lang="en-GB" sz="2800" dirty="0"/>
          </a:p>
        </p:txBody>
      </p:sp>
    </p:spTree>
    <p:extLst>
      <p:ext uri="{BB962C8B-B14F-4D97-AF65-F5344CB8AC3E}">
        <p14:creationId xmlns:p14="http://schemas.microsoft.com/office/powerpoint/2010/main" val="27333519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229600" cy="792088"/>
          </a:xfrm>
        </p:spPr>
        <p:txBody>
          <a:bodyPr/>
          <a:lstStyle/>
          <a:p>
            <a:r>
              <a:rPr lang="en-GB" sz="2200" b="1" dirty="0">
                <a:solidFill>
                  <a:schemeClr val="accent1"/>
                </a:solidFill>
                <a:effectLst/>
                <a:latin typeface="Lucida Sans" pitchFamily="34" charset="0"/>
              </a:rPr>
              <a:t>Methods of energy extraction from </a:t>
            </a:r>
            <a:r>
              <a:rPr lang="en-GB" sz="2200" b="1" dirty="0" smtClean="0">
                <a:solidFill>
                  <a:schemeClr val="accent1"/>
                </a:solidFill>
                <a:effectLst/>
                <a:latin typeface="Lucida Sans" pitchFamily="34" charset="0"/>
              </a:rPr>
              <a:t>microalgal </a:t>
            </a:r>
            <a:r>
              <a:rPr lang="en-GB" sz="2200" b="1" dirty="0">
                <a:solidFill>
                  <a:schemeClr val="accent1"/>
                </a:solidFill>
                <a:effectLst/>
                <a:latin typeface="Lucida Sans" pitchFamily="34" charset="0"/>
              </a:rPr>
              <a:t>biomass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86819944"/>
              </p:ext>
            </p:extLst>
          </p:nvPr>
        </p:nvGraphicFramePr>
        <p:xfrm>
          <a:off x="1187624" y="1340766"/>
          <a:ext cx="6624735" cy="5256583"/>
        </p:xfrm>
        <a:graphic>
          <a:graphicData uri="http://schemas.openxmlformats.org/drawingml/2006/table">
            <a:tbl>
              <a:tblPr firstRow="1" firstCol="1" bandRow="1">
                <a:tableStyleId>{5C22544A-7EE6-4342-B048-85BDC9FD1C3A}</a:tableStyleId>
              </a:tblPr>
              <a:tblGrid>
                <a:gridCol w="1886724"/>
                <a:gridCol w="1428728"/>
                <a:gridCol w="1757960"/>
                <a:gridCol w="1551323"/>
              </a:tblGrid>
              <a:tr h="825702">
                <a:tc>
                  <a:txBody>
                    <a:bodyPr/>
                    <a:lstStyle/>
                    <a:p>
                      <a:pPr>
                        <a:lnSpc>
                          <a:spcPct val="150000"/>
                        </a:lnSpc>
                      </a:pPr>
                      <a:endParaRPr lang="en-GB" sz="1100" dirty="0">
                        <a:effectLst/>
                        <a:latin typeface="Lucida Sans" pitchFamily="34" charset="0"/>
                      </a:endParaRPr>
                    </a:p>
                  </a:txBody>
                  <a:tcPr marL="64648" marR="64648" marT="0" marB="0"/>
                </a:tc>
                <a:tc>
                  <a:txBody>
                    <a:bodyPr/>
                    <a:lstStyle/>
                    <a:p>
                      <a:pPr>
                        <a:lnSpc>
                          <a:spcPct val="150000"/>
                        </a:lnSpc>
                        <a:spcAft>
                          <a:spcPts val="0"/>
                        </a:spcAft>
                      </a:pPr>
                      <a:r>
                        <a:rPr lang="en-GB" sz="1000" dirty="0">
                          <a:effectLst/>
                          <a:latin typeface="Lucida Sans" pitchFamily="34" charset="0"/>
                        </a:rPr>
                        <a:t>Utilises entire organic biomass</a:t>
                      </a:r>
                      <a:endParaRPr lang="en-GB" sz="1000" dirty="0">
                        <a:effectLst/>
                        <a:latin typeface="Lucida Sans" pitchFamily="34" charset="0"/>
                        <a:ea typeface="PMingLiU"/>
                        <a:cs typeface="Times New Roman"/>
                      </a:endParaRPr>
                    </a:p>
                  </a:txBody>
                  <a:tcPr marL="64648" marR="64648" marT="0" marB="0"/>
                </a:tc>
                <a:tc>
                  <a:txBody>
                    <a:bodyPr/>
                    <a:lstStyle/>
                    <a:p>
                      <a:pPr>
                        <a:lnSpc>
                          <a:spcPct val="150000"/>
                        </a:lnSpc>
                        <a:spcAft>
                          <a:spcPts val="0"/>
                        </a:spcAft>
                      </a:pPr>
                      <a:r>
                        <a:rPr lang="en-GB" sz="1000" dirty="0">
                          <a:effectLst/>
                          <a:latin typeface="Lucida Sans" pitchFamily="34" charset="0"/>
                        </a:rPr>
                        <a:t>Requires drying of biomass after harvesting</a:t>
                      </a:r>
                      <a:endParaRPr lang="en-GB" sz="1000" dirty="0">
                        <a:effectLst/>
                        <a:latin typeface="Lucida Sans" pitchFamily="34" charset="0"/>
                        <a:ea typeface="PMingLiU"/>
                        <a:cs typeface="Times New Roman"/>
                      </a:endParaRPr>
                    </a:p>
                  </a:txBody>
                  <a:tcPr marL="64648" marR="64648" marT="0" marB="0"/>
                </a:tc>
                <a:tc>
                  <a:txBody>
                    <a:bodyPr/>
                    <a:lstStyle/>
                    <a:p>
                      <a:pPr>
                        <a:lnSpc>
                          <a:spcPct val="150000"/>
                        </a:lnSpc>
                        <a:spcAft>
                          <a:spcPts val="0"/>
                        </a:spcAft>
                      </a:pPr>
                      <a:r>
                        <a:rPr lang="en-GB" sz="1000" dirty="0">
                          <a:effectLst/>
                          <a:latin typeface="Lucida Sans" pitchFamily="34" charset="0"/>
                        </a:rPr>
                        <a:t>Primary energy product</a:t>
                      </a:r>
                      <a:endParaRPr lang="en-GB" sz="1000" dirty="0">
                        <a:effectLst/>
                        <a:latin typeface="Lucida Sans" pitchFamily="34" charset="0"/>
                        <a:ea typeface="PMingLiU"/>
                        <a:cs typeface="Times New Roman"/>
                      </a:endParaRPr>
                    </a:p>
                  </a:txBody>
                  <a:tcPr marL="64648" marR="64648" marT="0" marB="0"/>
                </a:tc>
              </a:tr>
              <a:tr h="275234">
                <a:tc>
                  <a:txBody>
                    <a:bodyPr/>
                    <a:lstStyle/>
                    <a:p>
                      <a:pPr>
                        <a:lnSpc>
                          <a:spcPct val="150000"/>
                        </a:lnSpc>
                        <a:spcAft>
                          <a:spcPts val="0"/>
                        </a:spcAft>
                      </a:pPr>
                      <a:r>
                        <a:rPr lang="en-GB" sz="1100" dirty="0">
                          <a:effectLst/>
                          <a:latin typeface="Lucida Sans" pitchFamily="34" charset="0"/>
                        </a:rPr>
                        <a:t>Direct Combustion</a:t>
                      </a:r>
                      <a:endParaRPr lang="en-GB" sz="1100" dirty="0">
                        <a:effectLst/>
                        <a:latin typeface="Lucida Sans" pitchFamily="34" charset="0"/>
                        <a:ea typeface="PMingLiU"/>
                        <a:cs typeface="Times New Roman"/>
                      </a:endParaRPr>
                    </a:p>
                  </a:txBody>
                  <a:tcPr marL="64648" marR="64648" marT="0" marB="0"/>
                </a:tc>
                <a:tc>
                  <a:txBody>
                    <a:bodyPr/>
                    <a:lstStyle/>
                    <a:p>
                      <a:pPr>
                        <a:lnSpc>
                          <a:spcPct val="150000"/>
                        </a:lnSpc>
                        <a:spcAft>
                          <a:spcPts val="0"/>
                        </a:spcAft>
                      </a:pPr>
                      <a:r>
                        <a:rPr lang="en-GB" sz="1200" dirty="0">
                          <a:effectLst/>
                          <a:latin typeface="Lucida Sans" pitchFamily="34" charset="0"/>
                        </a:rPr>
                        <a:t>Yes</a:t>
                      </a:r>
                      <a:endParaRPr lang="en-GB" sz="1200" dirty="0">
                        <a:effectLst/>
                        <a:latin typeface="Lucida Sans" pitchFamily="34" charset="0"/>
                        <a:ea typeface="PMingLiU"/>
                        <a:cs typeface="Times New Roman"/>
                      </a:endParaRPr>
                    </a:p>
                  </a:txBody>
                  <a:tcPr marL="64648" marR="64648" marT="0" marB="0"/>
                </a:tc>
                <a:tc>
                  <a:txBody>
                    <a:bodyPr/>
                    <a:lstStyle/>
                    <a:p>
                      <a:pPr>
                        <a:lnSpc>
                          <a:spcPct val="150000"/>
                        </a:lnSpc>
                        <a:spcAft>
                          <a:spcPts val="0"/>
                        </a:spcAft>
                      </a:pPr>
                      <a:r>
                        <a:rPr lang="en-GB" sz="1200" dirty="0">
                          <a:effectLst/>
                          <a:latin typeface="Lucida Sans" pitchFamily="34" charset="0"/>
                        </a:rPr>
                        <a:t>Yes</a:t>
                      </a:r>
                      <a:endParaRPr lang="en-GB" sz="1200" dirty="0">
                        <a:effectLst/>
                        <a:latin typeface="Lucida Sans" pitchFamily="34" charset="0"/>
                        <a:ea typeface="PMingLiU"/>
                        <a:cs typeface="Times New Roman"/>
                      </a:endParaRPr>
                    </a:p>
                  </a:txBody>
                  <a:tcPr marL="64648" marR="64648" marT="0" marB="0"/>
                </a:tc>
                <a:tc>
                  <a:txBody>
                    <a:bodyPr/>
                    <a:lstStyle/>
                    <a:p>
                      <a:pPr>
                        <a:lnSpc>
                          <a:spcPct val="150000"/>
                        </a:lnSpc>
                        <a:spcAft>
                          <a:spcPts val="0"/>
                        </a:spcAft>
                      </a:pPr>
                      <a:r>
                        <a:rPr lang="en-GB" sz="1200" dirty="0">
                          <a:effectLst/>
                          <a:latin typeface="Lucida Sans" pitchFamily="34" charset="0"/>
                        </a:rPr>
                        <a:t>Heat</a:t>
                      </a:r>
                      <a:endParaRPr lang="en-GB" sz="1200" dirty="0">
                        <a:effectLst/>
                        <a:latin typeface="Lucida Sans" pitchFamily="34" charset="0"/>
                        <a:ea typeface="PMingLiU"/>
                        <a:cs typeface="Times New Roman"/>
                      </a:endParaRPr>
                    </a:p>
                  </a:txBody>
                  <a:tcPr marL="64648" marR="64648" marT="0" marB="0"/>
                </a:tc>
              </a:tr>
              <a:tr h="825702">
                <a:tc>
                  <a:txBody>
                    <a:bodyPr/>
                    <a:lstStyle/>
                    <a:p>
                      <a:pPr>
                        <a:lnSpc>
                          <a:spcPct val="150000"/>
                        </a:lnSpc>
                        <a:spcAft>
                          <a:spcPts val="0"/>
                        </a:spcAft>
                      </a:pPr>
                      <a:r>
                        <a:rPr lang="en-GB" sz="1100" dirty="0">
                          <a:effectLst/>
                          <a:latin typeface="Lucida Sans" pitchFamily="34" charset="0"/>
                        </a:rPr>
                        <a:t>Pyrolysis</a:t>
                      </a:r>
                      <a:endParaRPr lang="en-GB" sz="1100" dirty="0">
                        <a:effectLst/>
                        <a:latin typeface="Lucida Sans" pitchFamily="34" charset="0"/>
                        <a:ea typeface="PMingLiU"/>
                        <a:cs typeface="Times New Roman"/>
                      </a:endParaRPr>
                    </a:p>
                  </a:txBody>
                  <a:tcPr marL="64648" marR="64648" marT="0" marB="0"/>
                </a:tc>
                <a:tc>
                  <a:txBody>
                    <a:bodyPr/>
                    <a:lstStyle/>
                    <a:p>
                      <a:pPr>
                        <a:lnSpc>
                          <a:spcPct val="150000"/>
                        </a:lnSpc>
                        <a:spcAft>
                          <a:spcPts val="0"/>
                        </a:spcAft>
                      </a:pPr>
                      <a:r>
                        <a:rPr lang="en-GB" sz="1200" dirty="0">
                          <a:effectLst/>
                          <a:latin typeface="Lucida Sans" pitchFamily="34" charset="0"/>
                        </a:rPr>
                        <a:t>Yes</a:t>
                      </a:r>
                      <a:endParaRPr lang="en-GB" sz="1200" dirty="0">
                        <a:effectLst/>
                        <a:latin typeface="Lucida Sans" pitchFamily="34" charset="0"/>
                        <a:ea typeface="PMingLiU"/>
                        <a:cs typeface="Times New Roman"/>
                      </a:endParaRPr>
                    </a:p>
                  </a:txBody>
                  <a:tcPr marL="64648" marR="64648" marT="0" marB="0"/>
                </a:tc>
                <a:tc>
                  <a:txBody>
                    <a:bodyPr/>
                    <a:lstStyle/>
                    <a:p>
                      <a:pPr>
                        <a:lnSpc>
                          <a:spcPct val="150000"/>
                        </a:lnSpc>
                        <a:spcAft>
                          <a:spcPts val="0"/>
                        </a:spcAft>
                      </a:pPr>
                      <a:r>
                        <a:rPr lang="en-GB" sz="1200" dirty="0">
                          <a:effectLst/>
                          <a:latin typeface="Lucida Sans" pitchFamily="34" charset="0"/>
                        </a:rPr>
                        <a:t>Yes</a:t>
                      </a:r>
                      <a:endParaRPr lang="en-GB" sz="1200" dirty="0">
                        <a:effectLst/>
                        <a:latin typeface="Lucida Sans" pitchFamily="34" charset="0"/>
                        <a:ea typeface="PMingLiU"/>
                        <a:cs typeface="Times New Roman"/>
                      </a:endParaRPr>
                    </a:p>
                  </a:txBody>
                  <a:tcPr marL="64648" marR="64648" marT="0" marB="0"/>
                </a:tc>
                <a:tc>
                  <a:txBody>
                    <a:bodyPr/>
                    <a:lstStyle/>
                    <a:p>
                      <a:pPr>
                        <a:lnSpc>
                          <a:spcPct val="150000"/>
                        </a:lnSpc>
                        <a:spcAft>
                          <a:spcPts val="0"/>
                        </a:spcAft>
                      </a:pPr>
                      <a:r>
                        <a:rPr lang="en-GB" sz="1200" dirty="0">
                          <a:effectLst/>
                          <a:latin typeface="Lucida Sans" pitchFamily="34" charset="0"/>
                        </a:rPr>
                        <a:t>Primarily liquid by flash pyrolysis</a:t>
                      </a:r>
                      <a:endParaRPr lang="en-GB" sz="1200" dirty="0">
                        <a:effectLst/>
                        <a:latin typeface="Lucida Sans" pitchFamily="34" charset="0"/>
                        <a:ea typeface="PMingLiU"/>
                        <a:cs typeface="Times New Roman"/>
                      </a:endParaRPr>
                    </a:p>
                  </a:txBody>
                  <a:tcPr marL="64648" marR="64648" marT="0" marB="0"/>
                </a:tc>
              </a:tr>
              <a:tr h="550469">
                <a:tc>
                  <a:txBody>
                    <a:bodyPr/>
                    <a:lstStyle/>
                    <a:p>
                      <a:pPr>
                        <a:lnSpc>
                          <a:spcPct val="150000"/>
                        </a:lnSpc>
                        <a:spcAft>
                          <a:spcPts val="0"/>
                        </a:spcAft>
                      </a:pPr>
                      <a:r>
                        <a:rPr lang="en-GB" sz="1100" dirty="0">
                          <a:effectLst/>
                          <a:latin typeface="Lucida Sans" pitchFamily="34" charset="0"/>
                        </a:rPr>
                        <a:t>Gasification</a:t>
                      </a:r>
                      <a:endParaRPr lang="en-GB" sz="1100" dirty="0">
                        <a:effectLst/>
                        <a:latin typeface="Lucida Sans" pitchFamily="34" charset="0"/>
                        <a:ea typeface="PMingLiU"/>
                        <a:cs typeface="Times New Roman"/>
                      </a:endParaRPr>
                    </a:p>
                  </a:txBody>
                  <a:tcPr marL="64648" marR="64648" marT="0" marB="0"/>
                </a:tc>
                <a:tc>
                  <a:txBody>
                    <a:bodyPr/>
                    <a:lstStyle/>
                    <a:p>
                      <a:pPr>
                        <a:lnSpc>
                          <a:spcPct val="150000"/>
                        </a:lnSpc>
                        <a:spcAft>
                          <a:spcPts val="0"/>
                        </a:spcAft>
                      </a:pPr>
                      <a:r>
                        <a:rPr lang="en-GB" sz="1200" dirty="0">
                          <a:effectLst/>
                          <a:latin typeface="Lucida Sans" pitchFamily="34" charset="0"/>
                        </a:rPr>
                        <a:t>Yes </a:t>
                      </a:r>
                      <a:endParaRPr lang="en-GB" sz="1200" dirty="0">
                        <a:effectLst/>
                        <a:latin typeface="Lucida Sans" pitchFamily="34" charset="0"/>
                        <a:ea typeface="PMingLiU"/>
                        <a:cs typeface="Times New Roman"/>
                      </a:endParaRPr>
                    </a:p>
                  </a:txBody>
                  <a:tcPr marL="64648" marR="64648" marT="0" marB="0"/>
                </a:tc>
                <a:tc>
                  <a:txBody>
                    <a:bodyPr/>
                    <a:lstStyle/>
                    <a:p>
                      <a:pPr>
                        <a:lnSpc>
                          <a:spcPct val="150000"/>
                        </a:lnSpc>
                        <a:spcAft>
                          <a:spcPts val="0"/>
                        </a:spcAft>
                      </a:pPr>
                      <a:r>
                        <a:rPr lang="en-GB" sz="1200" dirty="0">
                          <a:effectLst/>
                          <a:latin typeface="Lucida Sans" pitchFamily="34" charset="0"/>
                        </a:rPr>
                        <a:t>Yes</a:t>
                      </a:r>
                      <a:r>
                        <a:rPr lang="en-GB" sz="1200" baseline="30000" dirty="0">
                          <a:effectLst/>
                          <a:latin typeface="Lucida Sans" pitchFamily="34" charset="0"/>
                        </a:rPr>
                        <a:t> b</a:t>
                      </a:r>
                      <a:r>
                        <a:rPr lang="en-GB" sz="1200" dirty="0">
                          <a:effectLst/>
                          <a:latin typeface="Lucida Sans" pitchFamily="34" charset="0"/>
                        </a:rPr>
                        <a:t> (conventional)</a:t>
                      </a:r>
                      <a:endParaRPr lang="en-GB" sz="1200" dirty="0">
                        <a:effectLst/>
                        <a:latin typeface="Lucida Sans" pitchFamily="34" charset="0"/>
                        <a:ea typeface="PMingLiU"/>
                        <a:cs typeface="Times New Roman"/>
                      </a:endParaRPr>
                    </a:p>
                  </a:txBody>
                  <a:tcPr marL="64648" marR="64648" marT="0" marB="0"/>
                </a:tc>
                <a:tc>
                  <a:txBody>
                    <a:bodyPr/>
                    <a:lstStyle/>
                    <a:p>
                      <a:pPr>
                        <a:lnSpc>
                          <a:spcPct val="150000"/>
                        </a:lnSpc>
                        <a:spcAft>
                          <a:spcPts val="0"/>
                        </a:spcAft>
                      </a:pPr>
                      <a:r>
                        <a:rPr lang="en-GB" sz="1200" dirty="0">
                          <a:effectLst/>
                          <a:latin typeface="Lucida Sans" pitchFamily="34" charset="0"/>
                        </a:rPr>
                        <a:t>Primarily Gas</a:t>
                      </a:r>
                      <a:endParaRPr lang="en-GB" sz="1200" dirty="0">
                        <a:effectLst/>
                        <a:latin typeface="Lucida Sans" pitchFamily="34" charset="0"/>
                        <a:ea typeface="PMingLiU"/>
                        <a:cs typeface="Times New Roman"/>
                      </a:endParaRPr>
                    </a:p>
                  </a:txBody>
                  <a:tcPr marL="64648" marR="64648" marT="0" marB="0"/>
                </a:tc>
              </a:tr>
              <a:tr h="275234">
                <a:tc>
                  <a:txBody>
                    <a:bodyPr/>
                    <a:lstStyle/>
                    <a:p>
                      <a:pPr>
                        <a:lnSpc>
                          <a:spcPct val="150000"/>
                        </a:lnSpc>
                        <a:spcAft>
                          <a:spcPts val="0"/>
                        </a:spcAft>
                      </a:pPr>
                      <a:r>
                        <a:rPr lang="en-GB" sz="1100" dirty="0">
                          <a:effectLst/>
                          <a:latin typeface="Lucida Sans" pitchFamily="34" charset="0"/>
                        </a:rPr>
                        <a:t>Liquefaction</a:t>
                      </a:r>
                      <a:endParaRPr lang="en-GB" sz="1100" dirty="0">
                        <a:effectLst/>
                        <a:latin typeface="Lucida Sans" pitchFamily="34" charset="0"/>
                        <a:ea typeface="PMingLiU"/>
                        <a:cs typeface="Times New Roman"/>
                      </a:endParaRPr>
                    </a:p>
                  </a:txBody>
                  <a:tcPr marL="64648" marR="64648" marT="0" marB="0"/>
                </a:tc>
                <a:tc>
                  <a:txBody>
                    <a:bodyPr/>
                    <a:lstStyle/>
                    <a:p>
                      <a:pPr>
                        <a:lnSpc>
                          <a:spcPct val="150000"/>
                        </a:lnSpc>
                        <a:spcAft>
                          <a:spcPts val="0"/>
                        </a:spcAft>
                      </a:pPr>
                      <a:r>
                        <a:rPr lang="en-GB" sz="1200" dirty="0">
                          <a:effectLst/>
                          <a:latin typeface="Lucida Sans" pitchFamily="34" charset="0"/>
                        </a:rPr>
                        <a:t>Yes</a:t>
                      </a:r>
                      <a:endParaRPr lang="en-GB" sz="1200" dirty="0">
                        <a:effectLst/>
                        <a:latin typeface="Lucida Sans" pitchFamily="34" charset="0"/>
                        <a:ea typeface="PMingLiU"/>
                        <a:cs typeface="Times New Roman"/>
                      </a:endParaRPr>
                    </a:p>
                  </a:txBody>
                  <a:tcPr marL="64648" marR="64648" marT="0" marB="0"/>
                </a:tc>
                <a:tc>
                  <a:txBody>
                    <a:bodyPr/>
                    <a:lstStyle/>
                    <a:p>
                      <a:pPr>
                        <a:lnSpc>
                          <a:spcPct val="150000"/>
                        </a:lnSpc>
                        <a:spcAft>
                          <a:spcPts val="0"/>
                        </a:spcAft>
                      </a:pPr>
                      <a:r>
                        <a:rPr lang="en-GB" sz="1200" dirty="0">
                          <a:effectLst/>
                          <a:latin typeface="Lucida Sans" pitchFamily="34" charset="0"/>
                        </a:rPr>
                        <a:t>No</a:t>
                      </a:r>
                      <a:endParaRPr lang="en-GB" sz="1200" dirty="0">
                        <a:effectLst/>
                        <a:latin typeface="Lucida Sans" pitchFamily="34" charset="0"/>
                        <a:ea typeface="PMingLiU"/>
                        <a:cs typeface="Times New Roman"/>
                      </a:endParaRPr>
                    </a:p>
                  </a:txBody>
                  <a:tcPr marL="64648" marR="64648" marT="0" marB="0"/>
                </a:tc>
                <a:tc>
                  <a:txBody>
                    <a:bodyPr/>
                    <a:lstStyle/>
                    <a:p>
                      <a:pPr>
                        <a:lnSpc>
                          <a:spcPct val="150000"/>
                        </a:lnSpc>
                        <a:spcAft>
                          <a:spcPts val="0"/>
                        </a:spcAft>
                      </a:pPr>
                      <a:r>
                        <a:rPr lang="en-GB" sz="1200" dirty="0">
                          <a:effectLst/>
                          <a:latin typeface="Lucida Sans" pitchFamily="34" charset="0"/>
                        </a:rPr>
                        <a:t>Primarily Liquid</a:t>
                      </a:r>
                      <a:endParaRPr lang="en-GB" sz="1200" dirty="0">
                        <a:effectLst/>
                        <a:latin typeface="Lucida Sans" pitchFamily="34" charset="0"/>
                        <a:ea typeface="PMingLiU"/>
                        <a:cs typeface="Times New Roman"/>
                      </a:endParaRPr>
                    </a:p>
                  </a:txBody>
                  <a:tcPr marL="64648" marR="64648" marT="0" marB="0"/>
                </a:tc>
              </a:tr>
              <a:tr h="275234">
                <a:tc>
                  <a:txBody>
                    <a:bodyPr/>
                    <a:lstStyle/>
                    <a:p>
                      <a:pPr>
                        <a:lnSpc>
                          <a:spcPct val="150000"/>
                        </a:lnSpc>
                        <a:spcAft>
                          <a:spcPts val="0"/>
                        </a:spcAft>
                      </a:pPr>
                      <a:r>
                        <a:rPr lang="en-GB" sz="1100" dirty="0">
                          <a:effectLst/>
                          <a:latin typeface="Lucida Sans" pitchFamily="34" charset="0"/>
                        </a:rPr>
                        <a:t>Bio-hydrogen</a:t>
                      </a:r>
                      <a:endParaRPr lang="en-GB" sz="1100" dirty="0">
                        <a:effectLst/>
                        <a:latin typeface="Lucida Sans" pitchFamily="34" charset="0"/>
                        <a:ea typeface="PMingLiU"/>
                        <a:cs typeface="Times New Roman"/>
                      </a:endParaRPr>
                    </a:p>
                  </a:txBody>
                  <a:tcPr marL="64648" marR="64648" marT="0" marB="0"/>
                </a:tc>
                <a:tc>
                  <a:txBody>
                    <a:bodyPr/>
                    <a:lstStyle/>
                    <a:p>
                      <a:pPr>
                        <a:lnSpc>
                          <a:spcPct val="150000"/>
                        </a:lnSpc>
                        <a:spcAft>
                          <a:spcPts val="0"/>
                        </a:spcAft>
                      </a:pPr>
                      <a:r>
                        <a:rPr lang="en-GB" sz="1200" dirty="0">
                          <a:effectLst/>
                          <a:latin typeface="Lucida Sans" pitchFamily="34" charset="0"/>
                        </a:rPr>
                        <a:t>Yes</a:t>
                      </a:r>
                      <a:endParaRPr lang="en-GB" sz="1200" dirty="0">
                        <a:effectLst/>
                        <a:latin typeface="Lucida Sans" pitchFamily="34" charset="0"/>
                        <a:ea typeface="PMingLiU"/>
                        <a:cs typeface="Times New Roman"/>
                      </a:endParaRPr>
                    </a:p>
                  </a:txBody>
                  <a:tcPr marL="64648" marR="64648" marT="0" marB="0"/>
                </a:tc>
                <a:tc>
                  <a:txBody>
                    <a:bodyPr/>
                    <a:lstStyle/>
                    <a:p>
                      <a:pPr>
                        <a:lnSpc>
                          <a:spcPct val="150000"/>
                        </a:lnSpc>
                        <a:spcAft>
                          <a:spcPts val="0"/>
                        </a:spcAft>
                      </a:pPr>
                      <a:r>
                        <a:rPr lang="en-GB" sz="1200" dirty="0">
                          <a:effectLst/>
                          <a:latin typeface="Lucida Sans" pitchFamily="34" charset="0"/>
                        </a:rPr>
                        <a:t>No </a:t>
                      </a:r>
                      <a:endParaRPr lang="en-GB" sz="1200" dirty="0">
                        <a:effectLst/>
                        <a:latin typeface="Lucida Sans" pitchFamily="34" charset="0"/>
                        <a:ea typeface="PMingLiU"/>
                        <a:cs typeface="Times New Roman"/>
                      </a:endParaRPr>
                    </a:p>
                  </a:txBody>
                  <a:tcPr marL="64648" marR="64648" marT="0" marB="0"/>
                </a:tc>
                <a:tc>
                  <a:txBody>
                    <a:bodyPr/>
                    <a:lstStyle/>
                    <a:p>
                      <a:pPr>
                        <a:lnSpc>
                          <a:spcPct val="150000"/>
                        </a:lnSpc>
                        <a:spcAft>
                          <a:spcPts val="0"/>
                        </a:spcAft>
                      </a:pPr>
                      <a:r>
                        <a:rPr lang="en-GB" sz="1200" dirty="0">
                          <a:effectLst/>
                          <a:latin typeface="Lucida Sans" pitchFamily="34" charset="0"/>
                        </a:rPr>
                        <a:t>Gas</a:t>
                      </a:r>
                      <a:endParaRPr lang="en-GB" sz="1200" dirty="0">
                        <a:effectLst/>
                        <a:latin typeface="Lucida Sans" pitchFamily="34" charset="0"/>
                        <a:ea typeface="PMingLiU"/>
                        <a:cs typeface="Times New Roman"/>
                      </a:endParaRPr>
                    </a:p>
                  </a:txBody>
                  <a:tcPr marL="64648" marR="64648" marT="0" marB="0"/>
                </a:tc>
              </a:tr>
              <a:tr h="275234">
                <a:tc>
                  <a:txBody>
                    <a:bodyPr/>
                    <a:lstStyle/>
                    <a:p>
                      <a:pPr>
                        <a:lnSpc>
                          <a:spcPct val="150000"/>
                        </a:lnSpc>
                        <a:spcAft>
                          <a:spcPts val="0"/>
                        </a:spcAft>
                      </a:pPr>
                      <a:r>
                        <a:rPr lang="en-GB" sz="1100" dirty="0">
                          <a:effectLst/>
                          <a:latin typeface="Lucida Sans" pitchFamily="34" charset="0"/>
                        </a:rPr>
                        <a:t>Fuel Cells</a:t>
                      </a:r>
                      <a:endParaRPr lang="en-GB" sz="1100" dirty="0">
                        <a:effectLst/>
                        <a:latin typeface="Lucida Sans" pitchFamily="34" charset="0"/>
                        <a:ea typeface="PMingLiU"/>
                        <a:cs typeface="Times New Roman"/>
                      </a:endParaRPr>
                    </a:p>
                  </a:txBody>
                  <a:tcPr marL="64648" marR="64648" marT="0" marB="0"/>
                </a:tc>
                <a:tc>
                  <a:txBody>
                    <a:bodyPr/>
                    <a:lstStyle/>
                    <a:p>
                      <a:pPr>
                        <a:lnSpc>
                          <a:spcPct val="150000"/>
                        </a:lnSpc>
                        <a:spcAft>
                          <a:spcPts val="0"/>
                        </a:spcAft>
                      </a:pPr>
                      <a:r>
                        <a:rPr lang="en-GB" sz="1200" dirty="0">
                          <a:effectLst/>
                          <a:latin typeface="Lucida Sans" pitchFamily="34" charset="0"/>
                        </a:rPr>
                        <a:t>Yes</a:t>
                      </a:r>
                      <a:endParaRPr lang="en-GB" sz="1200" dirty="0">
                        <a:effectLst/>
                        <a:latin typeface="Lucida Sans" pitchFamily="34" charset="0"/>
                        <a:ea typeface="PMingLiU"/>
                        <a:cs typeface="Times New Roman"/>
                      </a:endParaRPr>
                    </a:p>
                  </a:txBody>
                  <a:tcPr marL="64648" marR="64648" marT="0" marB="0"/>
                </a:tc>
                <a:tc>
                  <a:txBody>
                    <a:bodyPr/>
                    <a:lstStyle/>
                    <a:p>
                      <a:pPr>
                        <a:lnSpc>
                          <a:spcPct val="150000"/>
                        </a:lnSpc>
                        <a:spcAft>
                          <a:spcPts val="0"/>
                        </a:spcAft>
                      </a:pPr>
                      <a:r>
                        <a:rPr lang="en-GB" sz="1200" dirty="0">
                          <a:effectLst/>
                          <a:latin typeface="Lucida Sans" pitchFamily="34" charset="0"/>
                        </a:rPr>
                        <a:t>No</a:t>
                      </a:r>
                      <a:endParaRPr lang="en-GB" sz="1200" dirty="0">
                        <a:effectLst/>
                        <a:latin typeface="Lucida Sans" pitchFamily="34" charset="0"/>
                        <a:ea typeface="PMingLiU"/>
                        <a:cs typeface="Times New Roman"/>
                      </a:endParaRPr>
                    </a:p>
                  </a:txBody>
                  <a:tcPr marL="64648" marR="64648" marT="0" marB="0"/>
                </a:tc>
                <a:tc>
                  <a:txBody>
                    <a:bodyPr/>
                    <a:lstStyle/>
                    <a:p>
                      <a:pPr>
                        <a:lnSpc>
                          <a:spcPct val="150000"/>
                        </a:lnSpc>
                        <a:spcAft>
                          <a:spcPts val="0"/>
                        </a:spcAft>
                      </a:pPr>
                      <a:r>
                        <a:rPr lang="en-GB" sz="1200" dirty="0">
                          <a:effectLst/>
                          <a:latin typeface="Lucida Sans" pitchFamily="34" charset="0"/>
                        </a:rPr>
                        <a:t>Electricity</a:t>
                      </a:r>
                      <a:endParaRPr lang="en-GB" sz="1200" dirty="0">
                        <a:effectLst/>
                        <a:latin typeface="Lucida Sans" pitchFamily="34" charset="0"/>
                        <a:ea typeface="PMingLiU"/>
                        <a:cs typeface="Times New Roman"/>
                      </a:endParaRPr>
                    </a:p>
                  </a:txBody>
                  <a:tcPr marL="64648" marR="64648" marT="0" marB="0"/>
                </a:tc>
              </a:tr>
              <a:tr h="275234">
                <a:tc>
                  <a:txBody>
                    <a:bodyPr/>
                    <a:lstStyle/>
                    <a:p>
                      <a:pPr>
                        <a:lnSpc>
                          <a:spcPct val="150000"/>
                        </a:lnSpc>
                        <a:spcAft>
                          <a:spcPts val="0"/>
                        </a:spcAft>
                      </a:pPr>
                      <a:r>
                        <a:rPr lang="en-GB" sz="1100" dirty="0">
                          <a:effectLst/>
                          <a:latin typeface="Lucida Sans" pitchFamily="34" charset="0"/>
                        </a:rPr>
                        <a:t>Bioethanol</a:t>
                      </a:r>
                      <a:endParaRPr lang="en-GB" sz="1100" dirty="0">
                        <a:effectLst/>
                        <a:latin typeface="Lucida Sans" pitchFamily="34" charset="0"/>
                        <a:ea typeface="PMingLiU"/>
                        <a:cs typeface="Times New Roman"/>
                      </a:endParaRPr>
                    </a:p>
                  </a:txBody>
                  <a:tcPr marL="64648" marR="64648" marT="0" marB="0"/>
                </a:tc>
                <a:tc>
                  <a:txBody>
                    <a:bodyPr/>
                    <a:lstStyle/>
                    <a:p>
                      <a:pPr>
                        <a:lnSpc>
                          <a:spcPct val="150000"/>
                        </a:lnSpc>
                        <a:spcAft>
                          <a:spcPts val="0"/>
                        </a:spcAft>
                      </a:pPr>
                      <a:r>
                        <a:rPr lang="en-GB" sz="1200" dirty="0">
                          <a:effectLst/>
                          <a:latin typeface="Lucida Sans" pitchFamily="34" charset="0"/>
                        </a:rPr>
                        <a:t>No </a:t>
                      </a:r>
                      <a:r>
                        <a:rPr lang="en-GB" sz="1200" baseline="30000" dirty="0">
                          <a:effectLst/>
                          <a:latin typeface="Lucida Sans" pitchFamily="34" charset="0"/>
                        </a:rPr>
                        <a:t>a</a:t>
                      </a:r>
                      <a:endParaRPr lang="en-GB" sz="1200" dirty="0">
                        <a:effectLst/>
                        <a:latin typeface="Lucida Sans" pitchFamily="34" charset="0"/>
                        <a:ea typeface="PMingLiU"/>
                        <a:cs typeface="Times New Roman"/>
                      </a:endParaRPr>
                    </a:p>
                  </a:txBody>
                  <a:tcPr marL="64648" marR="64648" marT="0" marB="0"/>
                </a:tc>
                <a:tc>
                  <a:txBody>
                    <a:bodyPr/>
                    <a:lstStyle/>
                    <a:p>
                      <a:pPr>
                        <a:lnSpc>
                          <a:spcPct val="150000"/>
                        </a:lnSpc>
                        <a:spcAft>
                          <a:spcPts val="0"/>
                        </a:spcAft>
                      </a:pPr>
                      <a:r>
                        <a:rPr lang="en-GB" sz="1200" dirty="0">
                          <a:effectLst/>
                          <a:latin typeface="Lucida Sans" pitchFamily="34" charset="0"/>
                        </a:rPr>
                        <a:t>No </a:t>
                      </a:r>
                      <a:endParaRPr lang="en-GB" sz="1200" dirty="0">
                        <a:effectLst/>
                        <a:latin typeface="Lucida Sans" pitchFamily="34" charset="0"/>
                        <a:ea typeface="PMingLiU"/>
                        <a:cs typeface="Times New Roman"/>
                      </a:endParaRPr>
                    </a:p>
                  </a:txBody>
                  <a:tcPr marL="64648" marR="64648" marT="0" marB="0"/>
                </a:tc>
                <a:tc>
                  <a:txBody>
                    <a:bodyPr/>
                    <a:lstStyle/>
                    <a:p>
                      <a:pPr>
                        <a:lnSpc>
                          <a:spcPct val="150000"/>
                        </a:lnSpc>
                        <a:spcAft>
                          <a:spcPts val="0"/>
                        </a:spcAft>
                      </a:pPr>
                      <a:r>
                        <a:rPr lang="en-GB" sz="1200" dirty="0">
                          <a:effectLst/>
                          <a:latin typeface="Lucida Sans" pitchFamily="34" charset="0"/>
                        </a:rPr>
                        <a:t>Liquid</a:t>
                      </a:r>
                      <a:endParaRPr lang="en-GB" sz="1200" dirty="0">
                        <a:effectLst/>
                        <a:latin typeface="Lucida Sans" pitchFamily="34" charset="0"/>
                        <a:ea typeface="PMingLiU"/>
                        <a:cs typeface="Times New Roman"/>
                      </a:endParaRPr>
                    </a:p>
                  </a:txBody>
                  <a:tcPr marL="64648" marR="64648" marT="0" marB="0"/>
                </a:tc>
              </a:tr>
              <a:tr h="275234">
                <a:tc>
                  <a:txBody>
                    <a:bodyPr/>
                    <a:lstStyle/>
                    <a:p>
                      <a:pPr>
                        <a:lnSpc>
                          <a:spcPct val="150000"/>
                        </a:lnSpc>
                        <a:spcAft>
                          <a:spcPts val="0"/>
                        </a:spcAft>
                      </a:pPr>
                      <a:r>
                        <a:rPr lang="en-GB" sz="1100" dirty="0">
                          <a:effectLst/>
                          <a:latin typeface="Lucida Sans" pitchFamily="34" charset="0"/>
                        </a:rPr>
                        <a:t>Biodiesel</a:t>
                      </a:r>
                      <a:endParaRPr lang="en-GB" sz="1100" dirty="0">
                        <a:effectLst/>
                        <a:latin typeface="Lucida Sans" pitchFamily="34" charset="0"/>
                        <a:ea typeface="PMingLiU"/>
                        <a:cs typeface="Times New Roman"/>
                      </a:endParaRPr>
                    </a:p>
                  </a:txBody>
                  <a:tcPr marL="64648" marR="64648" marT="0" marB="0"/>
                </a:tc>
                <a:tc>
                  <a:txBody>
                    <a:bodyPr/>
                    <a:lstStyle/>
                    <a:p>
                      <a:pPr>
                        <a:lnSpc>
                          <a:spcPct val="150000"/>
                        </a:lnSpc>
                        <a:spcAft>
                          <a:spcPts val="0"/>
                        </a:spcAft>
                      </a:pPr>
                      <a:r>
                        <a:rPr lang="en-GB" sz="1200" dirty="0">
                          <a:effectLst/>
                          <a:latin typeface="Lucida Sans" pitchFamily="34" charset="0"/>
                        </a:rPr>
                        <a:t>No</a:t>
                      </a:r>
                      <a:endParaRPr lang="en-GB" sz="1200" dirty="0">
                        <a:effectLst/>
                        <a:latin typeface="Lucida Sans" pitchFamily="34" charset="0"/>
                        <a:ea typeface="PMingLiU"/>
                        <a:cs typeface="Times New Roman"/>
                      </a:endParaRPr>
                    </a:p>
                  </a:txBody>
                  <a:tcPr marL="64648" marR="64648" marT="0" marB="0"/>
                </a:tc>
                <a:tc>
                  <a:txBody>
                    <a:bodyPr/>
                    <a:lstStyle/>
                    <a:p>
                      <a:pPr>
                        <a:lnSpc>
                          <a:spcPct val="150000"/>
                        </a:lnSpc>
                        <a:spcAft>
                          <a:spcPts val="0"/>
                        </a:spcAft>
                      </a:pPr>
                      <a:r>
                        <a:rPr lang="en-GB" sz="1200" dirty="0">
                          <a:effectLst/>
                          <a:latin typeface="Lucida Sans" pitchFamily="34" charset="0"/>
                        </a:rPr>
                        <a:t>Yes </a:t>
                      </a:r>
                      <a:r>
                        <a:rPr lang="en-GB" sz="1200" baseline="30000" dirty="0">
                          <a:effectLst/>
                          <a:latin typeface="Lucida Sans" pitchFamily="34" charset="0"/>
                        </a:rPr>
                        <a:t>c</a:t>
                      </a:r>
                      <a:endParaRPr lang="en-GB" sz="1200" dirty="0">
                        <a:effectLst/>
                        <a:latin typeface="Lucida Sans" pitchFamily="34" charset="0"/>
                        <a:ea typeface="PMingLiU"/>
                        <a:cs typeface="Times New Roman"/>
                      </a:endParaRPr>
                    </a:p>
                  </a:txBody>
                  <a:tcPr marL="64648" marR="64648" marT="0" marB="0"/>
                </a:tc>
                <a:tc>
                  <a:txBody>
                    <a:bodyPr/>
                    <a:lstStyle/>
                    <a:p>
                      <a:pPr>
                        <a:lnSpc>
                          <a:spcPct val="150000"/>
                        </a:lnSpc>
                        <a:spcAft>
                          <a:spcPts val="0"/>
                        </a:spcAft>
                      </a:pPr>
                      <a:r>
                        <a:rPr lang="en-GB" sz="1200" dirty="0">
                          <a:effectLst/>
                          <a:latin typeface="Lucida Sans" pitchFamily="34" charset="0"/>
                        </a:rPr>
                        <a:t>Liquid</a:t>
                      </a:r>
                      <a:endParaRPr lang="en-GB" sz="1200" dirty="0">
                        <a:effectLst/>
                        <a:latin typeface="Lucida Sans" pitchFamily="34" charset="0"/>
                        <a:ea typeface="PMingLiU"/>
                        <a:cs typeface="Times New Roman"/>
                      </a:endParaRPr>
                    </a:p>
                  </a:txBody>
                  <a:tcPr marL="64648" marR="64648" marT="0" marB="0"/>
                </a:tc>
              </a:tr>
              <a:tr h="275234">
                <a:tc>
                  <a:txBody>
                    <a:bodyPr/>
                    <a:lstStyle/>
                    <a:p>
                      <a:pPr>
                        <a:lnSpc>
                          <a:spcPct val="150000"/>
                        </a:lnSpc>
                        <a:spcAft>
                          <a:spcPts val="0"/>
                        </a:spcAft>
                      </a:pPr>
                      <a:r>
                        <a:rPr lang="en-GB" sz="1100" dirty="0">
                          <a:effectLst/>
                          <a:latin typeface="Lucida Sans" pitchFamily="34" charset="0"/>
                        </a:rPr>
                        <a:t>Anaerobic digestion</a:t>
                      </a:r>
                      <a:endParaRPr lang="en-GB" sz="1100" dirty="0">
                        <a:effectLst/>
                        <a:latin typeface="Lucida Sans" pitchFamily="34" charset="0"/>
                        <a:ea typeface="PMingLiU"/>
                        <a:cs typeface="Times New Roman"/>
                      </a:endParaRPr>
                    </a:p>
                  </a:txBody>
                  <a:tcPr marL="64648" marR="64648" marT="0" marB="0"/>
                </a:tc>
                <a:tc>
                  <a:txBody>
                    <a:bodyPr/>
                    <a:lstStyle/>
                    <a:p>
                      <a:pPr>
                        <a:lnSpc>
                          <a:spcPct val="150000"/>
                        </a:lnSpc>
                        <a:spcAft>
                          <a:spcPts val="0"/>
                        </a:spcAft>
                      </a:pPr>
                      <a:r>
                        <a:rPr lang="en-GB" sz="1200" dirty="0">
                          <a:effectLst/>
                          <a:latin typeface="Lucida Sans" pitchFamily="34" charset="0"/>
                        </a:rPr>
                        <a:t>Yes</a:t>
                      </a:r>
                      <a:endParaRPr lang="en-GB" sz="1200" dirty="0">
                        <a:effectLst/>
                        <a:latin typeface="Lucida Sans" pitchFamily="34" charset="0"/>
                        <a:ea typeface="PMingLiU"/>
                        <a:cs typeface="Times New Roman"/>
                      </a:endParaRPr>
                    </a:p>
                  </a:txBody>
                  <a:tcPr marL="64648" marR="64648" marT="0" marB="0"/>
                </a:tc>
                <a:tc>
                  <a:txBody>
                    <a:bodyPr/>
                    <a:lstStyle/>
                    <a:p>
                      <a:pPr>
                        <a:lnSpc>
                          <a:spcPct val="150000"/>
                        </a:lnSpc>
                        <a:spcAft>
                          <a:spcPts val="0"/>
                        </a:spcAft>
                      </a:pPr>
                      <a:r>
                        <a:rPr lang="en-GB" sz="1200" dirty="0">
                          <a:effectLst/>
                          <a:latin typeface="Lucida Sans" pitchFamily="34" charset="0"/>
                        </a:rPr>
                        <a:t>No </a:t>
                      </a:r>
                      <a:endParaRPr lang="en-GB" sz="1200" dirty="0">
                        <a:effectLst/>
                        <a:latin typeface="Lucida Sans" pitchFamily="34" charset="0"/>
                        <a:ea typeface="PMingLiU"/>
                        <a:cs typeface="Times New Roman"/>
                      </a:endParaRPr>
                    </a:p>
                  </a:txBody>
                  <a:tcPr marL="64648" marR="64648" marT="0" marB="0"/>
                </a:tc>
                <a:tc>
                  <a:txBody>
                    <a:bodyPr/>
                    <a:lstStyle/>
                    <a:p>
                      <a:pPr>
                        <a:lnSpc>
                          <a:spcPct val="150000"/>
                        </a:lnSpc>
                        <a:spcAft>
                          <a:spcPts val="0"/>
                        </a:spcAft>
                      </a:pPr>
                      <a:r>
                        <a:rPr lang="en-GB" sz="1200" dirty="0">
                          <a:effectLst/>
                          <a:latin typeface="Lucida Sans" pitchFamily="34" charset="0"/>
                        </a:rPr>
                        <a:t>Gas</a:t>
                      </a:r>
                      <a:endParaRPr lang="en-GB" sz="1200" dirty="0">
                        <a:effectLst/>
                        <a:latin typeface="Lucida Sans" pitchFamily="34" charset="0"/>
                        <a:ea typeface="PMingLiU"/>
                        <a:cs typeface="Times New Roman"/>
                      </a:endParaRPr>
                    </a:p>
                  </a:txBody>
                  <a:tcPr marL="64648" marR="64648" marT="0" marB="0"/>
                </a:tc>
              </a:tr>
              <a:tr h="451078">
                <a:tc gridSpan="4">
                  <a:txBody>
                    <a:bodyPr/>
                    <a:lstStyle/>
                    <a:p>
                      <a:pPr>
                        <a:lnSpc>
                          <a:spcPct val="150000"/>
                        </a:lnSpc>
                        <a:spcAft>
                          <a:spcPts val="0"/>
                        </a:spcAft>
                      </a:pPr>
                      <a:r>
                        <a:rPr lang="en-GB" sz="800" baseline="30000" dirty="0">
                          <a:effectLst/>
                          <a:latin typeface="Lucida Sans" pitchFamily="34" charset="0"/>
                        </a:rPr>
                        <a:t>a </a:t>
                      </a:r>
                      <a:r>
                        <a:rPr lang="en-GB" sz="800" dirty="0">
                          <a:effectLst/>
                          <a:latin typeface="Lucida Sans" pitchFamily="34" charset="0"/>
                        </a:rPr>
                        <a:t>Currently restricted to fermentable sugars as no large-scale commercial production of fuel bioethanol from lignocellulosic materials </a:t>
                      </a:r>
                      <a:endParaRPr lang="en-GB" sz="1000" dirty="0">
                        <a:effectLst/>
                        <a:latin typeface="Lucida Sans" pitchFamily="34" charset="0"/>
                        <a:ea typeface="PMingLiU"/>
                        <a:cs typeface="Times New Roman"/>
                      </a:endParaRPr>
                    </a:p>
                  </a:txBody>
                  <a:tcPr marL="64648" marR="64648" marT="0" marB="0"/>
                </a:tc>
                <a:tc hMerge="1">
                  <a:txBody>
                    <a:bodyPr/>
                    <a:lstStyle/>
                    <a:p>
                      <a:endParaRPr lang="en-GB"/>
                    </a:p>
                  </a:txBody>
                  <a:tcPr/>
                </a:tc>
                <a:tc hMerge="1">
                  <a:txBody>
                    <a:bodyPr/>
                    <a:lstStyle/>
                    <a:p>
                      <a:endParaRPr lang="en-GB"/>
                    </a:p>
                  </a:txBody>
                  <a:tcPr/>
                </a:tc>
                <a:tc hMerge="1">
                  <a:txBody>
                    <a:bodyPr/>
                    <a:lstStyle/>
                    <a:p>
                      <a:endParaRPr lang="en-GB"/>
                    </a:p>
                  </a:txBody>
                  <a:tcPr/>
                </a:tc>
              </a:tr>
              <a:tr h="401760">
                <a:tc gridSpan="4">
                  <a:txBody>
                    <a:bodyPr/>
                    <a:lstStyle/>
                    <a:p>
                      <a:pPr>
                        <a:lnSpc>
                          <a:spcPct val="150000"/>
                        </a:lnSpc>
                        <a:spcAft>
                          <a:spcPts val="0"/>
                        </a:spcAft>
                      </a:pPr>
                      <a:r>
                        <a:rPr lang="en-GB" sz="800" baseline="30000" dirty="0">
                          <a:effectLst/>
                          <a:latin typeface="Lucida Sans" pitchFamily="34" charset="0"/>
                        </a:rPr>
                        <a:t>b </a:t>
                      </a:r>
                      <a:r>
                        <a:rPr lang="en-GB" sz="800" dirty="0">
                          <a:effectLst/>
                          <a:latin typeface="Lucida Sans" pitchFamily="34" charset="0"/>
                        </a:rPr>
                        <a:t>Supercritical water gasification (SCWG) an alternative gasification technology can convert high moisture biomass</a:t>
                      </a:r>
                      <a:endParaRPr lang="en-GB" sz="1000" dirty="0">
                        <a:effectLst/>
                        <a:latin typeface="Lucida Sans" pitchFamily="34" charset="0"/>
                        <a:ea typeface="PMingLiU"/>
                        <a:cs typeface="Times New Roman"/>
                      </a:endParaRPr>
                    </a:p>
                  </a:txBody>
                  <a:tcPr marL="64648" marR="64648" marT="0" marB="0"/>
                </a:tc>
                <a:tc hMerge="1">
                  <a:txBody>
                    <a:bodyPr/>
                    <a:lstStyle/>
                    <a:p>
                      <a:endParaRPr lang="en-GB"/>
                    </a:p>
                  </a:txBody>
                  <a:tcPr/>
                </a:tc>
                <a:tc hMerge="1">
                  <a:txBody>
                    <a:bodyPr/>
                    <a:lstStyle/>
                    <a:p>
                      <a:endParaRPr lang="en-GB"/>
                    </a:p>
                  </a:txBody>
                  <a:tcPr/>
                </a:tc>
                <a:tc hMerge="1">
                  <a:txBody>
                    <a:bodyPr/>
                    <a:lstStyle/>
                    <a:p>
                      <a:endParaRPr lang="en-GB"/>
                    </a:p>
                  </a:txBody>
                  <a:tcPr/>
                </a:tc>
              </a:tr>
              <a:tr h="275234">
                <a:tc gridSpan="4">
                  <a:txBody>
                    <a:bodyPr/>
                    <a:lstStyle/>
                    <a:p>
                      <a:pPr>
                        <a:lnSpc>
                          <a:spcPct val="150000"/>
                        </a:lnSpc>
                        <a:spcAft>
                          <a:spcPts val="0"/>
                        </a:spcAft>
                      </a:pPr>
                      <a:r>
                        <a:rPr lang="en-GB" sz="1000" baseline="30000" dirty="0">
                          <a:effectLst/>
                          <a:latin typeface="Lucida Sans" pitchFamily="34" charset="0"/>
                        </a:rPr>
                        <a:t>c </a:t>
                      </a:r>
                      <a:r>
                        <a:rPr lang="en-GB" sz="800" dirty="0">
                          <a:effectLst/>
                          <a:latin typeface="Lucida Sans" pitchFamily="34" charset="0"/>
                        </a:rPr>
                        <a:t>No current commercial process for the wet trans-esterification of wet </a:t>
                      </a:r>
                      <a:r>
                        <a:rPr lang="en-GB" sz="800" dirty="0" smtClean="0">
                          <a:effectLst/>
                          <a:latin typeface="Lucida Sans" pitchFamily="34" charset="0"/>
                        </a:rPr>
                        <a:t>microalgal biomass</a:t>
                      </a:r>
                      <a:r>
                        <a:rPr lang="en-GB" sz="1000" dirty="0" smtClean="0">
                          <a:effectLst/>
                          <a:latin typeface="Lucida Sans" pitchFamily="34" charset="0"/>
                        </a:rPr>
                        <a:t> </a:t>
                      </a:r>
                      <a:endParaRPr lang="en-GB" sz="1000" dirty="0">
                        <a:effectLst/>
                        <a:latin typeface="Lucida Sans" pitchFamily="34" charset="0"/>
                        <a:ea typeface="PMingLiU"/>
                        <a:cs typeface="Times New Roman"/>
                      </a:endParaRPr>
                    </a:p>
                  </a:txBody>
                  <a:tcPr marL="64648" marR="64648" marT="0" marB="0"/>
                </a:tc>
                <a:tc hMerge="1">
                  <a:txBody>
                    <a:bodyPr/>
                    <a:lstStyle/>
                    <a:p>
                      <a:endParaRPr lang="en-GB"/>
                    </a:p>
                  </a:txBody>
                  <a:tcPr/>
                </a:tc>
                <a:tc hMerge="1">
                  <a:txBody>
                    <a:bodyPr/>
                    <a:lstStyle/>
                    <a:p>
                      <a:endParaRPr lang="en-GB"/>
                    </a:p>
                  </a:txBody>
                  <a:tcPr/>
                </a:tc>
                <a:tc hMerge="1">
                  <a:txBody>
                    <a:bodyPr/>
                    <a:lstStyle/>
                    <a:p>
                      <a:endParaRPr lang="en-GB"/>
                    </a:p>
                  </a:txBody>
                  <a:tcPr/>
                </a:tc>
              </a:tr>
            </a:tbl>
          </a:graphicData>
        </a:graphic>
      </p:graphicFrame>
    </p:spTree>
    <p:extLst>
      <p:ext uri="{BB962C8B-B14F-4D97-AF65-F5344CB8AC3E}">
        <p14:creationId xmlns:p14="http://schemas.microsoft.com/office/powerpoint/2010/main" val="189671107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0336" y="382041"/>
            <a:ext cx="7850746" cy="1077218"/>
          </a:xfrm>
          <a:prstGeom prst="rect">
            <a:avLst/>
          </a:prstGeom>
        </p:spPr>
        <p:txBody>
          <a:bodyPr wrap="square">
            <a:spAutoFit/>
          </a:bodyPr>
          <a:lstStyle/>
          <a:p>
            <a:pPr algn="ctr"/>
            <a:r>
              <a:rPr lang="en-GB" sz="3200" b="1" dirty="0">
                <a:solidFill>
                  <a:schemeClr val="accent1"/>
                </a:solidFill>
                <a:latin typeface="Lucida Sans" pitchFamily="34" charset="0"/>
              </a:rPr>
              <a:t>Summary of Algal Lipid Production Cost Estimates</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711" y="1412776"/>
            <a:ext cx="7901996" cy="47055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74711" y="6237312"/>
            <a:ext cx="8173753" cy="461665"/>
          </a:xfrm>
          <a:prstGeom prst="rect">
            <a:avLst/>
          </a:prstGeom>
          <a:noFill/>
        </p:spPr>
        <p:txBody>
          <a:bodyPr wrap="square" rtlCol="0">
            <a:spAutoFit/>
          </a:bodyPr>
          <a:lstStyle/>
          <a:p>
            <a:r>
              <a:rPr lang="en-GB" sz="1200" i="1" dirty="0">
                <a:latin typeface="Lucida Sans" pitchFamily="34" charset="0"/>
              </a:rPr>
              <a:t>PIENKOS, P. T.</a:t>
            </a:r>
            <a:r>
              <a:rPr lang="en-GB" sz="1200" dirty="0">
                <a:latin typeface="Lucida Sans" pitchFamily="34" charset="0"/>
              </a:rPr>
              <a:t> 2009. Algal Biofuels: Ponds and Promises. </a:t>
            </a:r>
            <a:r>
              <a:rPr lang="en-GB" sz="1200" i="1" dirty="0">
                <a:latin typeface="Lucida Sans" pitchFamily="34" charset="0"/>
              </a:rPr>
              <a:t>13th Annual Symposium on Industrial and Fermentation Microbiology.</a:t>
            </a:r>
            <a:r>
              <a:rPr lang="en-GB" sz="1200" dirty="0">
                <a:latin typeface="Lucida Sans" pitchFamily="34" charset="0"/>
              </a:rPr>
              <a:t> NREL.</a:t>
            </a:r>
          </a:p>
        </p:txBody>
      </p:sp>
    </p:spTree>
    <p:extLst>
      <p:ext uri="{BB962C8B-B14F-4D97-AF65-F5344CB8AC3E}">
        <p14:creationId xmlns:p14="http://schemas.microsoft.com/office/powerpoint/2010/main" val="21561508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368152"/>
          </a:xfrm>
        </p:spPr>
        <p:txBody>
          <a:bodyPr anchor="t">
            <a:noAutofit/>
          </a:bodyPr>
          <a:lstStyle/>
          <a:p>
            <a:pPr>
              <a:lnSpc>
                <a:spcPct val="100000"/>
              </a:lnSpc>
            </a:pPr>
            <a:r>
              <a:rPr lang="en-GB" sz="3600" b="1" dirty="0" smtClean="0">
                <a:effectLst/>
                <a:latin typeface="Lucida Sans" pitchFamily="34" charset="0"/>
              </a:rPr>
              <a:t>Algal Biodiesel is Currently Uneconomic</a:t>
            </a:r>
            <a:endParaRPr lang="en-GB" sz="3600" b="1" dirty="0">
              <a:effectLst/>
              <a:latin typeface="Lucida Sans" pitchFamily="34" charset="0"/>
            </a:endParaRPr>
          </a:p>
        </p:txBody>
      </p:sp>
      <p:sp>
        <p:nvSpPr>
          <p:cNvPr id="3" name="Content Placeholder 2"/>
          <p:cNvSpPr>
            <a:spLocks noGrp="1"/>
          </p:cNvSpPr>
          <p:nvPr>
            <p:ph idx="1"/>
          </p:nvPr>
        </p:nvSpPr>
        <p:spPr/>
        <p:txBody>
          <a:bodyPr>
            <a:noAutofit/>
          </a:bodyPr>
          <a:lstStyle/>
          <a:p>
            <a:pPr marL="0" indent="0">
              <a:buNone/>
            </a:pPr>
            <a:r>
              <a:rPr lang="en-GB" sz="2800" dirty="0">
                <a:solidFill>
                  <a:schemeClr val="tx1"/>
                </a:solidFill>
                <a:latin typeface="Lucida Sans" pitchFamily="34" charset="0"/>
              </a:rPr>
              <a:t>At present the process of producing fuel from algae would appear to be uneconomic with over 50 algal biofuel companies and none as yet producing commercial-scale quantities at competitive </a:t>
            </a:r>
            <a:r>
              <a:rPr lang="en-GB" sz="2800" dirty="0" smtClean="0">
                <a:solidFill>
                  <a:schemeClr val="tx1"/>
                </a:solidFill>
                <a:latin typeface="Lucida Sans" pitchFamily="34" charset="0"/>
              </a:rPr>
              <a:t>prices. </a:t>
            </a:r>
            <a:r>
              <a:rPr lang="en-GB" sz="2800" dirty="0">
                <a:solidFill>
                  <a:schemeClr val="tx1"/>
                </a:solidFill>
                <a:latin typeface="Lucida Sans" pitchFamily="34" charset="0"/>
              </a:rPr>
              <a:t>It has been suggested that the cost of production needs to be reduced by up to two orders of magnitude to become </a:t>
            </a:r>
            <a:r>
              <a:rPr lang="en-GB" sz="2800" dirty="0" smtClean="0">
                <a:solidFill>
                  <a:schemeClr val="tx1"/>
                </a:solidFill>
                <a:latin typeface="Lucida Sans" pitchFamily="34" charset="0"/>
              </a:rPr>
              <a:t>economic. </a:t>
            </a:r>
            <a:r>
              <a:rPr lang="en-GB" sz="2800" dirty="0">
                <a:solidFill>
                  <a:schemeClr val="tx1"/>
                </a:solidFill>
                <a:latin typeface="Lucida Sans" pitchFamily="34" charset="0"/>
              </a:rPr>
              <a:t>Others estimate biodiesel from algae costs at least 10 to 30 times more than making traditional biofuels </a:t>
            </a:r>
          </a:p>
        </p:txBody>
      </p:sp>
    </p:spTree>
    <p:extLst>
      <p:ext uri="{BB962C8B-B14F-4D97-AF65-F5344CB8AC3E}">
        <p14:creationId xmlns:p14="http://schemas.microsoft.com/office/powerpoint/2010/main" val="8658537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9532" y="152636"/>
            <a:ext cx="8426450" cy="1341438"/>
          </a:xfrm>
        </p:spPr>
        <p:txBody>
          <a:bodyPr anchor="t" anchorCtr="0"/>
          <a:lstStyle/>
          <a:p>
            <a:pPr>
              <a:lnSpc>
                <a:spcPct val="100000"/>
              </a:lnSpc>
            </a:pPr>
            <a:r>
              <a:rPr lang="en-GB" sz="3200" b="1" dirty="0">
                <a:effectLst/>
                <a:latin typeface="Lucida Sans" pitchFamily="34" charset="0"/>
              </a:rPr>
              <a:t>~50% of the published </a:t>
            </a:r>
            <a:r>
              <a:rPr lang="en-GB" sz="3200" b="1" dirty="0" smtClean="0">
                <a:effectLst/>
                <a:latin typeface="Lucida Sans" pitchFamily="34" charset="0"/>
              </a:rPr>
              <a:t>LCAs on microalgal biodiesel have </a:t>
            </a:r>
            <a:r>
              <a:rPr lang="en-GB" sz="3200" b="1" dirty="0">
                <a:effectLst/>
                <a:latin typeface="Lucida Sans" pitchFamily="34" charset="0"/>
              </a:rPr>
              <a:t>a net energy ratio less than 1.</a:t>
            </a:r>
            <a:br>
              <a:rPr lang="en-GB" sz="3200" b="1" dirty="0">
                <a:effectLst/>
                <a:latin typeface="Lucida Sans" pitchFamily="34" charset="0"/>
              </a:rPr>
            </a:br>
            <a:endParaRPr lang="en-GB" sz="3200" b="1" dirty="0">
              <a:effectLst/>
              <a:latin typeface="Lucida Sans" pitchFamily="34" charset="0"/>
            </a:endParaRPr>
          </a:p>
        </p:txBody>
      </p:sp>
      <p:sp>
        <p:nvSpPr>
          <p:cNvPr id="3" name="Content Placeholder 2"/>
          <p:cNvSpPr>
            <a:spLocks noGrp="1"/>
          </p:cNvSpPr>
          <p:nvPr>
            <p:ph idx="1"/>
          </p:nvPr>
        </p:nvSpPr>
        <p:spPr>
          <a:xfrm>
            <a:off x="395536" y="1988840"/>
            <a:ext cx="8229600" cy="2265115"/>
          </a:xfrm>
        </p:spPr>
        <p:txBody>
          <a:bodyPr>
            <a:noAutofit/>
          </a:bodyPr>
          <a:lstStyle/>
          <a:p>
            <a:pPr marL="0" indent="0">
              <a:buNone/>
            </a:pPr>
            <a:r>
              <a:rPr lang="en-GB" sz="2800" dirty="0" smtClean="0">
                <a:solidFill>
                  <a:schemeClr val="tx1"/>
                </a:solidFill>
                <a:latin typeface="Lucida Sans" pitchFamily="34" charset="0"/>
              </a:rPr>
              <a:t>Positive economic/energy studies required</a:t>
            </a:r>
          </a:p>
          <a:p>
            <a:r>
              <a:rPr lang="en-GB" sz="2800" dirty="0" smtClean="0">
                <a:solidFill>
                  <a:schemeClr val="tx1"/>
                </a:solidFill>
                <a:latin typeface="Lucida Sans" pitchFamily="34" charset="0"/>
              </a:rPr>
              <a:t>High value co-products</a:t>
            </a:r>
          </a:p>
          <a:p>
            <a:r>
              <a:rPr lang="en-GB" sz="2800" dirty="0" smtClean="0">
                <a:solidFill>
                  <a:schemeClr val="tx1"/>
                </a:solidFill>
                <a:latin typeface="Lucida Sans" pitchFamily="34" charset="0"/>
              </a:rPr>
              <a:t>Biogas production by Anaerobic digestion</a:t>
            </a:r>
          </a:p>
          <a:p>
            <a:r>
              <a:rPr lang="en-GB" sz="2800" dirty="0" smtClean="0">
                <a:solidFill>
                  <a:schemeClr val="tx1"/>
                </a:solidFill>
                <a:latin typeface="Lucida Sans" pitchFamily="34" charset="0"/>
              </a:rPr>
              <a:t>Use of technology unproven at commercial scale such wet biomass trans-esterification</a:t>
            </a:r>
            <a:endParaRPr lang="en-GB" sz="2800" dirty="0">
              <a:solidFill>
                <a:schemeClr val="tx1"/>
              </a:solidFill>
              <a:latin typeface="Lucida Sans" pitchFamily="34" charset="0"/>
            </a:endParaRPr>
          </a:p>
        </p:txBody>
      </p:sp>
      <p:sp>
        <p:nvSpPr>
          <p:cNvPr id="4" name="Slide Number Placeholder 3"/>
          <p:cNvSpPr>
            <a:spLocks noGrp="1"/>
          </p:cNvSpPr>
          <p:nvPr>
            <p:ph type="sldNum" sz="quarter" idx="12"/>
          </p:nvPr>
        </p:nvSpPr>
        <p:spPr/>
        <p:txBody>
          <a:bodyPr/>
          <a:lstStyle/>
          <a:p>
            <a:pPr>
              <a:defRPr/>
            </a:pPr>
            <a:fld id="{273F2DF4-E6E4-44E5-BE6A-E99C3899C230}" type="slidenum">
              <a:rPr lang="en-GB" smtClean="0"/>
              <a:pPr>
                <a:defRPr/>
              </a:pPr>
              <a:t>65</a:t>
            </a:fld>
            <a:endParaRPr lang="en-GB" dirty="0"/>
          </a:p>
        </p:txBody>
      </p:sp>
    </p:spTree>
    <p:extLst>
      <p:ext uri="{BB962C8B-B14F-4D97-AF65-F5344CB8AC3E}">
        <p14:creationId xmlns:p14="http://schemas.microsoft.com/office/powerpoint/2010/main" val="257974978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080120"/>
          </a:xfrm>
        </p:spPr>
        <p:txBody>
          <a:bodyPr/>
          <a:lstStyle/>
          <a:p>
            <a:pPr>
              <a:lnSpc>
                <a:spcPct val="100000"/>
              </a:lnSpc>
            </a:pPr>
            <a:r>
              <a:rPr lang="en-GB" sz="3600" b="1" dirty="0">
                <a:solidFill>
                  <a:schemeClr val="accent1"/>
                </a:solidFill>
                <a:effectLst/>
              </a:rPr>
              <a:t>Anaerobic Digestion of Algae could produce net Energy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49435902"/>
              </p:ext>
            </p:extLst>
          </p:nvPr>
        </p:nvGraphicFramePr>
        <p:xfrm>
          <a:off x="457200" y="1412776"/>
          <a:ext cx="8391200" cy="5098070"/>
        </p:xfrm>
        <a:graphic>
          <a:graphicData uri="http://schemas.openxmlformats.org/drawingml/2006/table">
            <a:tbl>
              <a:tblPr/>
              <a:tblGrid>
                <a:gridCol w="2370034"/>
                <a:gridCol w="750358"/>
                <a:gridCol w="439234"/>
                <a:gridCol w="439234"/>
                <a:gridCol w="439234"/>
                <a:gridCol w="439234"/>
                <a:gridCol w="439234"/>
                <a:gridCol w="439234"/>
                <a:gridCol w="439234"/>
                <a:gridCol w="439234"/>
                <a:gridCol w="439234"/>
                <a:gridCol w="439234"/>
                <a:gridCol w="439234"/>
                <a:gridCol w="439234"/>
              </a:tblGrid>
              <a:tr h="317822">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1" i="0" u="sng"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gridSpan="3">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ctr" fontAlgn="b"/>
                      <a:r>
                        <a:rPr lang="en-GB" sz="800" b="1" u="none" strike="noStrike" dirty="0">
                          <a:solidFill>
                            <a:srgbClr val="000000"/>
                          </a:solidFill>
                          <a:effectLst/>
                          <a:latin typeface="Lucida Sans" pitchFamily="34" charset="0"/>
                        </a:rPr>
                        <a:t>Settlement</a:t>
                      </a:r>
                      <a:endParaRPr lang="en-GB" sz="800" b="1"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hMerge="1">
                  <a:txBody>
                    <a:bodyPr/>
                    <a:lstStyle/>
                    <a:p>
                      <a:endParaRPr lang="en-GB"/>
                    </a:p>
                  </a:txBody>
                  <a:tcPr/>
                </a:tc>
                <a:tc hMerge="1">
                  <a:txBody>
                    <a:bodyPr/>
                    <a:lstStyle/>
                    <a:p>
                      <a:endParaRPr lang="en-GB"/>
                    </a:p>
                  </a:txBody>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800" u="none" strike="noStrike" dirty="0">
                          <a:solidFill>
                            <a:srgbClr val="000000"/>
                          </a:solidFill>
                          <a:effectLst/>
                          <a:latin typeface="Lucida Sans" pitchFamily="34" charset="0"/>
                        </a:rPr>
                        <a:t> </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gridSpan="8">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ctr" fontAlgn="b"/>
                      <a:r>
                        <a:rPr lang="en-GB" sz="800" b="1" u="none" strike="noStrike" dirty="0">
                          <a:solidFill>
                            <a:srgbClr val="000000"/>
                          </a:solidFill>
                          <a:effectLst/>
                          <a:latin typeface="Lucida Sans" pitchFamily="34" charset="0"/>
                        </a:rPr>
                        <a:t>Flocculation</a:t>
                      </a:r>
                      <a:endParaRPr lang="en-GB" sz="800" b="1"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130398">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1"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gridSpan="3">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ctr" fontAlgn="b"/>
                      <a:r>
                        <a:rPr lang="en-GB" sz="800" b="1" u="none" strike="noStrike" dirty="0" smtClean="0">
                          <a:solidFill>
                            <a:srgbClr val="000000"/>
                          </a:solidFill>
                          <a:effectLst/>
                          <a:latin typeface="Lucida Sans" pitchFamily="34" charset="0"/>
                        </a:rPr>
                        <a:t>Centrifugation</a:t>
                      </a:r>
                      <a:endParaRPr lang="en-GB" sz="800" b="1"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hMerge="1">
                  <a:txBody>
                    <a:bodyPr/>
                    <a:lstStyle/>
                    <a:p>
                      <a:endParaRPr lang="en-GB"/>
                    </a:p>
                  </a:txBody>
                  <a:tcPr/>
                </a:tc>
                <a:tc hMerge="1">
                  <a:txBody>
                    <a:bodyPr/>
                    <a:lstStyle/>
                    <a:p>
                      <a:endParaRPr lang="en-GB"/>
                    </a:p>
                  </a:txBody>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800" u="none" strike="noStrike" dirty="0">
                          <a:solidFill>
                            <a:srgbClr val="000000"/>
                          </a:solidFill>
                          <a:effectLst/>
                          <a:latin typeface="Lucida Sans" pitchFamily="34" charset="0"/>
                        </a:rPr>
                        <a:t> </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gridSpan="8">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ctr" fontAlgn="b"/>
                      <a:r>
                        <a:rPr lang="en-GB" sz="800" b="1" u="none" strike="noStrike" dirty="0">
                          <a:solidFill>
                            <a:srgbClr val="000000"/>
                          </a:solidFill>
                          <a:effectLst/>
                          <a:latin typeface="Lucida Sans" pitchFamily="34" charset="0"/>
                        </a:rPr>
                        <a:t>Centrifugation</a:t>
                      </a:r>
                      <a:endParaRPr lang="en-GB" sz="800" b="1"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157850">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800" u="none" strike="noStrike" dirty="0">
                          <a:solidFill>
                            <a:srgbClr val="000000"/>
                          </a:solidFill>
                          <a:effectLst/>
                          <a:latin typeface="Lucida Sans" pitchFamily="34" charset="0"/>
                        </a:rPr>
                        <a:t>Harvesting</a:t>
                      </a:r>
                      <a:endParaRPr lang="en-GB" sz="800" b="1"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gridSpan="2">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ctr" fontAlgn="b"/>
                      <a:r>
                        <a:rPr lang="en-GB" sz="800" u="none" strike="noStrike" dirty="0">
                          <a:solidFill>
                            <a:srgbClr val="000000"/>
                          </a:solidFill>
                          <a:effectLst/>
                          <a:latin typeface="Lucida Sans" pitchFamily="34" charset="0"/>
                        </a:rPr>
                        <a:t>Organic 1 mg l</a:t>
                      </a:r>
                      <a:r>
                        <a:rPr lang="en-GB" sz="800" u="none" strike="noStrike" baseline="30000" dirty="0">
                          <a:solidFill>
                            <a:srgbClr val="000000"/>
                          </a:solidFill>
                          <a:effectLst/>
                          <a:latin typeface="Lucida Sans" pitchFamily="34" charset="0"/>
                        </a:rPr>
                        <a:t>-1</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hMerge="1">
                  <a:txBody>
                    <a:bodyPr/>
                    <a:lstStyle/>
                    <a:p>
                      <a:endParaRPr lang="en-GB"/>
                    </a:p>
                  </a:txBody>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ctr"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gridSpan="2">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ctr" fontAlgn="b"/>
                      <a:r>
                        <a:rPr lang="en-GB" sz="800" u="none" strike="noStrike" dirty="0">
                          <a:solidFill>
                            <a:srgbClr val="000000"/>
                          </a:solidFill>
                          <a:effectLst/>
                          <a:latin typeface="Lucida Sans" pitchFamily="34" charset="0"/>
                        </a:rPr>
                        <a:t>Organic 10 mg l</a:t>
                      </a:r>
                      <a:r>
                        <a:rPr lang="en-GB" sz="800" u="none" strike="noStrike" baseline="30000" dirty="0">
                          <a:solidFill>
                            <a:srgbClr val="000000"/>
                          </a:solidFill>
                          <a:effectLst/>
                          <a:latin typeface="Lucida Sans" pitchFamily="34" charset="0"/>
                        </a:rPr>
                        <a:t>-1</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hMerge="1">
                  <a:txBody>
                    <a:bodyPr/>
                    <a:lstStyle/>
                    <a:p>
                      <a:endParaRPr lang="en-GB"/>
                    </a:p>
                  </a:txBody>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gridSpan="2">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ctr" fontAlgn="b"/>
                      <a:r>
                        <a:rPr lang="en-GB" sz="800" u="none" strike="noStrike" dirty="0">
                          <a:solidFill>
                            <a:srgbClr val="000000"/>
                          </a:solidFill>
                          <a:effectLst/>
                          <a:latin typeface="Lucida Sans" pitchFamily="34" charset="0"/>
                        </a:rPr>
                        <a:t>Alum 120 mg l</a:t>
                      </a:r>
                      <a:r>
                        <a:rPr lang="en-GB" sz="800" u="none" strike="noStrike" baseline="30000" dirty="0">
                          <a:solidFill>
                            <a:srgbClr val="000000"/>
                          </a:solidFill>
                          <a:effectLst/>
                          <a:latin typeface="Lucida Sans" pitchFamily="34" charset="0"/>
                        </a:rPr>
                        <a:t>-1</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hMerge="1">
                  <a:txBody>
                    <a:bodyPr/>
                    <a:lstStyle/>
                    <a:p>
                      <a:endParaRPr lang="en-GB"/>
                    </a:p>
                  </a:txBody>
                  <a:tcPr/>
                </a:tc>
              </a:tr>
              <a:tr h="130398">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800" u="none" strike="noStrike" dirty="0">
                          <a:solidFill>
                            <a:srgbClr val="000000"/>
                          </a:solidFill>
                          <a:effectLst/>
                          <a:latin typeface="Lucida Sans" pitchFamily="34" charset="0"/>
                        </a:rPr>
                        <a:t>Algal Harvesting Settlement</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800" u="none" strike="noStrike" dirty="0">
                          <a:solidFill>
                            <a:srgbClr val="000000"/>
                          </a:solidFill>
                          <a:effectLst/>
                          <a:latin typeface="Lucida Sans" pitchFamily="34" charset="0"/>
                        </a:rPr>
                        <a:t>%</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60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60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60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70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90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70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90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70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90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r>
              <a:tr h="130398">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800" u="none" strike="noStrike" dirty="0">
                          <a:solidFill>
                            <a:srgbClr val="000000"/>
                          </a:solidFill>
                          <a:effectLst/>
                          <a:latin typeface="Lucida Sans" pitchFamily="34" charset="0"/>
                        </a:rPr>
                        <a:t>Concentration Factor Settlement</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30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30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30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30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30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30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r>
              <a:tr h="130398">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800" u="none" strike="noStrike" dirty="0">
                          <a:solidFill>
                            <a:srgbClr val="000000"/>
                          </a:solidFill>
                          <a:effectLst/>
                          <a:latin typeface="Lucida Sans" pitchFamily="34" charset="0"/>
                        </a:rPr>
                        <a:t>Algal Harvesting Centrifugation</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800" u="none" strike="noStrike" dirty="0">
                          <a:solidFill>
                            <a:srgbClr val="000000"/>
                          </a:solidFill>
                          <a:effectLst/>
                          <a:latin typeface="Lucida Sans" pitchFamily="34" charset="0"/>
                        </a:rPr>
                        <a:t>%</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90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90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90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90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90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90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90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90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90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r>
              <a:tr h="130398">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800" u="none" strike="noStrike" dirty="0">
                          <a:solidFill>
                            <a:srgbClr val="000000"/>
                          </a:solidFill>
                          <a:effectLst/>
                          <a:latin typeface="Lucida Sans" pitchFamily="34" charset="0"/>
                        </a:rPr>
                        <a:t>Concentration Factor Centrifugation</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30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30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30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r>
              <a:tr h="157850">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800" u="none" strike="noStrike" dirty="0">
                          <a:solidFill>
                            <a:srgbClr val="000000"/>
                          </a:solidFill>
                          <a:effectLst/>
                          <a:latin typeface="Lucida Sans" pitchFamily="34" charset="0"/>
                        </a:rPr>
                        <a:t>Harvesting Equipment Settlement</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800" u="none" strike="noStrike" dirty="0" smtClean="0">
                          <a:solidFill>
                            <a:srgbClr val="000000"/>
                          </a:solidFill>
                          <a:effectLst/>
                          <a:latin typeface="Lucida Sans" pitchFamily="34" charset="0"/>
                        </a:rPr>
                        <a:t>kWh  d</a:t>
                      </a:r>
                      <a:r>
                        <a:rPr lang="en-GB" sz="800" u="none" strike="noStrike" baseline="30000" dirty="0" smtClean="0">
                          <a:solidFill>
                            <a:srgbClr val="000000"/>
                          </a:solidFill>
                          <a:effectLst/>
                          <a:latin typeface="Lucida Sans" pitchFamily="34" charset="0"/>
                        </a:rPr>
                        <a:t>-1</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0.005</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0.005</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0.005</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0.005</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0.005</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0.005</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0.005</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0.005</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0.005</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r>
              <a:tr h="157850">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800" u="none" strike="noStrike" dirty="0">
                          <a:solidFill>
                            <a:srgbClr val="000000"/>
                          </a:solidFill>
                          <a:effectLst/>
                          <a:latin typeface="Lucida Sans" pitchFamily="34" charset="0"/>
                        </a:rPr>
                        <a:t>Harvesting Equipment </a:t>
                      </a:r>
                      <a:r>
                        <a:rPr lang="en-GB" sz="800" u="none" strike="noStrike" dirty="0" smtClean="0">
                          <a:solidFill>
                            <a:srgbClr val="000000"/>
                          </a:solidFill>
                          <a:effectLst/>
                          <a:latin typeface="Lucida Sans" pitchFamily="34" charset="0"/>
                        </a:rPr>
                        <a:t>Centrifugation</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800" u="none" strike="noStrike" dirty="0" smtClean="0">
                          <a:solidFill>
                            <a:srgbClr val="000000"/>
                          </a:solidFill>
                          <a:effectLst/>
                          <a:latin typeface="Lucida Sans" pitchFamily="34" charset="0"/>
                        </a:rPr>
                        <a:t>kWh d</a:t>
                      </a:r>
                      <a:r>
                        <a:rPr lang="en-GB" sz="800" u="none" strike="noStrike" baseline="30000" dirty="0" smtClean="0">
                          <a:solidFill>
                            <a:srgbClr val="000000"/>
                          </a:solidFill>
                          <a:effectLst/>
                          <a:latin typeface="Lucida Sans" pitchFamily="34" charset="0"/>
                        </a:rPr>
                        <a:t>-1</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1.4</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1</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0.35</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1</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1</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1</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1</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1</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1</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r>
              <a:tr h="130398">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r>
              <a:tr h="130398">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800" u="sng" strike="noStrike" dirty="0">
                          <a:solidFill>
                            <a:srgbClr val="000000"/>
                          </a:solidFill>
                          <a:effectLst/>
                          <a:latin typeface="Lucida Sans" pitchFamily="34" charset="0"/>
                        </a:rPr>
                        <a:t>Energy Output</a:t>
                      </a:r>
                      <a:endParaRPr lang="en-GB" sz="800" b="1" i="0" u="sng"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r>
              <a:tr h="0">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800" u="none" strike="noStrike" dirty="0">
                          <a:solidFill>
                            <a:srgbClr val="000000"/>
                          </a:solidFill>
                          <a:effectLst/>
                          <a:latin typeface="Lucida Sans" pitchFamily="34" charset="0"/>
                        </a:rPr>
                        <a:t>Calorific Value of CH4 production</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800" u="none" strike="noStrike" dirty="0" smtClean="0">
                          <a:solidFill>
                            <a:srgbClr val="000000"/>
                          </a:solidFill>
                          <a:effectLst/>
                          <a:latin typeface="Lucida Sans" pitchFamily="34" charset="0"/>
                        </a:rPr>
                        <a:t>kWh </a:t>
                      </a:r>
                      <a:r>
                        <a:rPr lang="en-GB" sz="800" u="none" strike="noStrike" dirty="0">
                          <a:solidFill>
                            <a:srgbClr val="000000"/>
                          </a:solidFill>
                          <a:effectLst/>
                          <a:latin typeface="Lucida Sans" pitchFamily="34" charset="0"/>
                        </a:rPr>
                        <a:t>d</a:t>
                      </a:r>
                      <a:r>
                        <a:rPr lang="en-GB" sz="800" u="none" strike="noStrike" baseline="30000" dirty="0">
                          <a:solidFill>
                            <a:srgbClr val="000000"/>
                          </a:solidFill>
                          <a:effectLst/>
                          <a:latin typeface="Lucida Sans" pitchFamily="34" charset="0"/>
                        </a:rPr>
                        <a:t>-1</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505.20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505.20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505.20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589.40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757.80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589.40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757.80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589.40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757.80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r>
              <a:tr h="130398">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r>
              <a:tr h="130398">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800" u="sng" strike="noStrike" dirty="0">
                          <a:solidFill>
                            <a:srgbClr val="000000"/>
                          </a:solidFill>
                          <a:effectLst/>
                          <a:latin typeface="Lucida Sans" pitchFamily="34" charset="0"/>
                        </a:rPr>
                        <a:t>Energy Input</a:t>
                      </a:r>
                      <a:endParaRPr lang="en-GB" sz="800" b="1" i="0" u="sng"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r>
              <a:tr h="157850">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800" u="none" strike="noStrike" dirty="0">
                          <a:solidFill>
                            <a:srgbClr val="000000"/>
                          </a:solidFill>
                          <a:effectLst/>
                          <a:latin typeface="Lucida Sans" pitchFamily="34" charset="0"/>
                        </a:rPr>
                        <a:t>Mixing</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800" u="none" strike="noStrike" dirty="0" smtClean="0">
                          <a:solidFill>
                            <a:srgbClr val="000000"/>
                          </a:solidFill>
                          <a:effectLst/>
                          <a:latin typeface="Lucida Sans" pitchFamily="34" charset="0"/>
                        </a:rPr>
                        <a:t>kWh </a:t>
                      </a:r>
                      <a:r>
                        <a:rPr lang="en-GB" sz="800" u="none" strike="noStrike" dirty="0">
                          <a:solidFill>
                            <a:srgbClr val="000000"/>
                          </a:solidFill>
                          <a:effectLst/>
                          <a:latin typeface="Lucida Sans" pitchFamily="34" charset="0"/>
                        </a:rPr>
                        <a:t>d</a:t>
                      </a:r>
                      <a:r>
                        <a:rPr lang="en-GB" sz="800" u="none" strike="noStrike" baseline="30000" dirty="0">
                          <a:solidFill>
                            <a:srgbClr val="000000"/>
                          </a:solidFill>
                          <a:effectLst/>
                          <a:latin typeface="Lucida Sans" pitchFamily="34" charset="0"/>
                        </a:rPr>
                        <a:t>-1</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43.67</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43.67</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43.67</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43.67</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43.67</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43.67</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43.67</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43.67</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43.67</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r>
              <a:tr h="130398">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r>
              <a:tr h="157850">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800" u="none" strike="noStrike" dirty="0">
                          <a:solidFill>
                            <a:srgbClr val="000000"/>
                          </a:solidFill>
                          <a:effectLst/>
                          <a:latin typeface="Lucida Sans" pitchFamily="34" charset="0"/>
                        </a:rPr>
                        <a:t>Total Pumping Energy</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800" u="none" strike="noStrike" dirty="0" smtClean="0">
                          <a:solidFill>
                            <a:srgbClr val="000000"/>
                          </a:solidFill>
                          <a:effectLst/>
                          <a:latin typeface="Lucida Sans" pitchFamily="34" charset="0"/>
                        </a:rPr>
                        <a:t>kWh </a:t>
                      </a:r>
                      <a:r>
                        <a:rPr lang="en-GB" sz="800" u="none" strike="noStrike" dirty="0">
                          <a:solidFill>
                            <a:srgbClr val="000000"/>
                          </a:solidFill>
                          <a:effectLst/>
                          <a:latin typeface="Lucida Sans" pitchFamily="34" charset="0"/>
                        </a:rPr>
                        <a:t>d</a:t>
                      </a:r>
                      <a:r>
                        <a:rPr lang="en-GB" sz="800" u="none" strike="noStrike" baseline="30000" dirty="0">
                          <a:solidFill>
                            <a:srgbClr val="000000"/>
                          </a:solidFill>
                          <a:effectLst/>
                          <a:latin typeface="Lucida Sans" pitchFamily="34" charset="0"/>
                        </a:rPr>
                        <a:t>-1</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29.50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29.50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29.50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29.43</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29.51</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29.43</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29.51</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29.43</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29.51</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r>
              <a:tr h="130398">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r>
              <a:tr h="157850">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800" u="none" strike="noStrike" dirty="0">
                          <a:solidFill>
                            <a:srgbClr val="000000"/>
                          </a:solidFill>
                          <a:effectLst/>
                          <a:latin typeface="Lucida Sans" pitchFamily="34" charset="0"/>
                        </a:rPr>
                        <a:t>Blower Energy for Pond</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800" u="none" strike="noStrike" dirty="0" smtClean="0">
                          <a:solidFill>
                            <a:srgbClr val="000000"/>
                          </a:solidFill>
                          <a:effectLst/>
                          <a:latin typeface="Lucida Sans" pitchFamily="34" charset="0"/>
                        </a:rPr>
                        <a:t>kWh </a:t>
                      </a:r>
                      <a:r>
                        <a:rPr lang="en-GB" sz="800" u="none" strike="noStrike" dirty="0">
                          <a:solidFill>
                            <a:srgbClr val="000000"/>
                          </a:solidFill>
                          <a:effectLst/>
                          <a:latin typeface="Lucida Sans" pitchFamily="34" charset="0"/>
                        </a:rPr>
                        <a:t>d</a:t>
                      </a:r>
                      <a:r>
                        <a:rPr lang="en-GB" sz="800" u="none" strike="noStrike" baseline="30000" dirty="0">
                          <a:solidFill>
                            <a:srgbClr val="000000"/>
                          </a:solidFill>
                          <a:effectLst/>
                          <a:latin typeface="Lucida Sans" pitchFamily="34" charset="0"/>
                        </a:rPr>
                        <a:t>-1</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28.48</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28.48</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28.48</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28.48</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28.48</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28.48</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28.48</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28.48</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28.48</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r>
              <a:tr h="130398">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r>
              <a:tr h="157850">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800" u="none" strike="noStrike" dirty="0">
                          <a:solidFill>
                            <a:srgbClr val="000000"/>
                          </a:solidFill>
                          <a:effectLst/>
                          <a:latin typeface="Lucida Sans" pitchFamily="34" charset="0"/>
                        </a:rPr>
                        <a:t>Harvesting Energy</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800" u="none" strike="noStrike" dirty="0" smtClean="0">
                          <a:solidFill>
                            <a:srgbClr val="000000"/>
                          </a:solidFill>
                          <a:effectLst/>
                          <a:latin typeface="Lucida Sans" pitchFamily="34" charset="0"/>
                        </a:rPr>
                        <a:t>kWh </a:t>
                      </a:r>
                      <a:r>
                        <a:rPr lang="en-GB" sz="800" u="none" strike="noStrike" dirty="0">
                          <a:solidFill>
                            <a:srgbClr val="000000"/>
                          </a:solidFill>
                          <a:effectLst/>
                          <a:latin typeface="Lucida Sans" pitchFamily="34" charset="0"/>
                        </a:rPr>
                        <a:t>d</a:t>
                      </a:r>
                      <a:r>
                        <a:rPr lang="en-GB" sz="800" u="none" strike="noStrike" baseline="30000" dirty="0">
                          <a:solidFill>
                            <a:srgbClr val="000000"/>
                          </a:solidFill>
                          <a:effectLst/>
                          <a:latin typeface="Lucida Sans" pitchFamily="34" charset="0"/>
                        </a:rPr>
                        <a:t>-1</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72.22</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53.78</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23.82</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52.35</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62.59</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129.17</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139.42</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788.70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798.95</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r>
              <a:tr h="130398">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r>
              <a:tr h="130398">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800" u="none" strike="noStrike" dirty="0">
                          <a:solidFill>
                            <a:srgbClr val="000000"/>
                          </a:solidFill>
                          <a:effectLst/>
                          <a:latin typeface="Lucida Sans" pitchFamily="34" charset="0"/>
                        </a:rPr>
                        <a:t>AD Energy</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r>
              <a:tr h="157850">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800" u="none" strike="noStrike" dirty="0">
                          <a:solidFill>
                            <a:srgbClr val="000000"/>
                          </a:solidFill>
                          <a:effectLst/>
                          <a:latin typeface="Lucida Sans" pitchFamily="34" charset="0"/>
                        </a:rPr>
                        <a:t>Heating</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800" u="none" strike="noStrike" dirty="0" smtClean="0">
                          <a:solidFill>
                            <a:srgbClr val="000000"/>
                          </a:solidFill>
                          <a:effectLst/>
                          <a:latin typeface="Lucida Sans" pitchFamily="34" charset="0"/>
                        </a:rPr>
                        <a:t>kWh </a:t>
                      </a:r>
                      <a:r>
                        <a:rPr lang="en-GB" sz="800" u="none" strike="noStrike" dirty="0">
                          <a:solidFill>
                            <a:srgbClr val="000000"/>
                          </a:solidFill>
                          <a:effectLst/>
                          <a:latin typeface="Lucida Sans" pitchFamily="34" charset="0"/>
                        </a:rPr>
                        <a:t>d</a:t>
                      </a:r>
                      <a:r>
                        <a:rPr lang="en-GB" sz="800" u="none" strike="noStrike" baseline="30000" dirty="0">
                          <a:solidFill>
                            <a:srgbClr val="000000"/>
                          </a:solidFill>
                          <a:effectLst/>
                          <a:latin typeface="Lucida Sans" pitchFamily="34" charset="0"/>
                        </a:rPr>
                        <a:t>-1</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20.13</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20.13</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20.13</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23.19</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29.23</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23.19</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29.23</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23.19</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29.23</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r>
              <a:tr h="157850">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800" u="none" strike="noStrike" dirty="0">
                          <a:solidFill>
                            <a:srgbClr val="000000"/>
                          </a:solidFill>
                          <a:effectLst/>
                          <a:latin typeface="Lucida Sans" pitchFamily="34" charset="0"/>
                        </a:rPr>
                        <a:t>Mixing</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800" u="none" strike="noStrike" dirty="0" smtClean="0">
                          <a:solidFill>
                            <a:srgbClr val="000000"/>
                          </a:solidFill>
                          <a:effectLst/>
                          <a:latin typeface="Lucida Sans" pitchFamily="34" charset="0"/>
                        </a:rPr>
                        <a:t>kWh </a:t>
                      </a:r>
                      <a:r>
                        <a:rPr lang="en-GB" sz="800" u="none" strike="noStrike" dirty="0">
                          <a:solidFill>
                            <a:srgbClr val="000000"/>
                          </a:solidFill>
                          <a:effectLst/>
                          <a:latin typeface="Lucida Sans" pitchFamily="34" charset="0"/>
                        </a:rPr>
                        <a:t>d</a:t>
                      </a:r>
                      <a:r>
                        <a:rPr lang="en-GB" sz="800" u="none" strike="noStrike" baseline="30000" dirty="0">
                          <a:solidFill>
                            <a:srgbClr val="000000"/>
                          </a:solidFill>
                          <a:effectLst/>
                          <a:latin typeface="Lucida Sans" pitchFamily="34" charset="0"/>
                        </a:rPr>
                        <a:t>-1</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4.15</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4.15</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4.15</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4.84</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6.22</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4.84</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6.22</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4.84</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6.22</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r>
              <a:tr h="157850">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800" u="none" strike="noStrike" dirty="0">
                          <a:solidFill>
                            <a:srgbClr val="000000"/>
                          </a:solidFill>
                          <a:effectLst/>
                          <a:latin typeface="Lucida Sans" pitchFamily="34" charset="0"/>
                        </a:rPr>
                        <a:t>Total AD Input  Energy</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800" u="none" strike="noStrike" dirty="0" smtClean="0">
                          <a:solidFill>
                            <a:srgbClr val="000000"/>
                          </a:solidFill>
                          <a:effectLst/>
                          <a:latin typeface="Lucida Sans" pitchFamily="34" charset="0"/>
                        </a:rPr>
                        <a:t>kWh </a:t>
                      </a:r>
                      <a:r>
                        <a:rPr lang="en-GB" sz="800" u="none" strike="noStrike" dirty="0">
                          <a:solidFill>
                            <a:srgbClr val="000000"/>
                          </a:solidFill>
                          <a:effectLst/>
                          <a:latin typeface="Lucida Sans" pitchFamily="34" charset="0"/>
                        </a:rPr>
                        <a:t>d</a:t>
                      </a:r>
                      <a:r>
                        <a:rPr lang="en-GB" sz="800" u="none" strike="noStrike" baseline="30000" dirty="0">
                          <a:solidFill>
                            <a:srgbClr val="000000"/>
                          </a:solidFill>
                          <a:effectLst/>
                          <a:latin typeface="Lucida Sans" pitchFamily="34" charset="0"/>
                        </a:rPr>
                        <a:t>-1</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24.28</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24.28</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24.28</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28.03</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35.45</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28.03</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35.45</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28.03</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35.45</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r>
              <a:tr h="130398">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r>
              <a:tr h="130398">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800" u="none" strike="noStrike" dirty="0">
                          <a:solidFill>
                            <a:srgbClr val="000000"/>
                          </a:solidFill>
                          <a:effectLst/>
                          <a:latin typeface="Lucida Sans" pitchFamily="34" charset="0"/>
                        </a:rPr>
                        <a:t>Total Operational Energy Input </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198.14</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179.70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149.74</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181.95</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199.70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258.78</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276.52</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918.31</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936.05</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r>
              <a:tr h="130398">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r>
              <a:tr h="309574">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800" u="none" strike="noStrike" dirty="0">
                          <a:solidFill>
                            <a:srgbClr val="000000"/>
                          </a:solidFill>
                          <a:effectLst/>
                          <a:latin typeface="Lucida Sans" pitchFamily="34" charset="0"/>
                        </a:rPr>
                        <a:t>Net Energy </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800" u="none" strike="noStrike" dirty="0" smtClean="0">
                          <a:solidFill>
                            <a:srgbClr val="000000"/>
                          </a:solidFill>
                          <a:effectLst/>
                          <a:latin typeface="Lucida Sans" pitchFamily="34" charset="0"/>
                        </a:rPr>
                        <a:t>kWh </a:t>
                      </a:r>
                      <a:r>
                        <a:rPr lang="en-GB" sz="800" u="none" strike="noStrike" dirty="0">
                          <a:solidFill>
                            <a:srgbClr val="000000"/>
                          </a:solidFill>
                          <a:effectLst/>
                          <a:latin typeface="Lucida Sans" pitchFamily="34" charset="0"/>
                        </a:rPr>
                        <a:t>d</a:t>
                      </a:r>
                      <a:r>
                        <a:rPr lang="en-GB" sz="800" u="none" strike="noStrike" baseline="30000" dirty="0">
                          <a:solidFill>
                            <a:srgbClr val="000000"/>
                          </a:solidFill>
                          <a:effectLst/>
                          <a:latin typeface="Lucida Sans" pitchFamily="34" charset="0"/>
                        </a:rPr>
                        <a:t>-1</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307.06</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325.50</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355.46</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407.45</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558.11</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330.63</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481.28</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-328.91</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800" u="none" strike="noStrike" dirty="0">
                          <a:solidFill>
                            <a:srgbClr val="000000"/>
                          </a:solidFill>
                          <a:effectLst/>
                          <a:latin typeface="Lucida Sans" pitchFamily="34" charset="0"/>
                        </a:rPr>
                        <a:t>-178.25</a:t>
                      </a:r>
                      <a:endParaRPr lang="en-GB" sz="800" b="0" i="0" u="none" strike="noStrike"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r>
              <a:tr h="187728">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1200" b="0" i="0" u="none" strike="noStrike" baseline="0"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1200" b="0" i="0" u="none" strike="noStrike" baseline="0"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1200" b="0" i="0" u="none" strike="noStrike" baseline="0"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1200" b="0" i="0" u="none" strike="noStrike" baseline="0"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1200" b="0" i="0" u="none" strike="noStrike" baseline="0"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1200" b="0" i="0" u="none" strike="noStrike" baseline="0"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1200" b="0" i="0" u="none" strike="noStrike" baseline="0"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1200" b="0" i="0" u="none" strike="noStrike" baseline="0"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1200" b="0" i="0" u="none" strike="noStrike" baseline="0"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1200" b="0" i="0" u="none" strike="noStrike" baseline="0"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1200" b="0" i="0" u="none" strike="noStrike" baseline="0"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1200" b="0" i="0" u="none" strike="noStrike" baseline="0"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1200" b="0" i="0" u="none" strike="noStrike" baseline="0"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1200" b="0" i="0" u="none" strike="noStrike" baseline="0"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r>
              <a:tr h="85916">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r>
                        <a:rPr lang="en-GB" sz="1200" u="none" strike="noStrike" baseline="0" dirty="0">
                          <a:solidFill>
                            <a:srgbClr val="000000"/>
                          </a:solidFill>
                          <a:effectLst/>
                          <a:latin typeface="Lucida Sans" pitchFamily="34" charset="0"/>
                        </a:rPr>
                        <a:t>Energy Return on Operational Energy Invested</a:t>
                      </a:r>
                      <a:endParaRPr lang="en-GB" sz="1200" b="0" i="0" u="none" strike="noStrike" baseline="0"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1200" b="0" i="0" u="none" strike="noStrike" baseline="0"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1200" u="none" strike="noStrike" baseline="0" dirty="0">
                          <a:solidFill>
                            <a:srgbClr val="000000"/>
                          </a:solidFill>
                          <a:effectLst/>
                          <a:latin typeface="Lucida Sans" pitchFamily="34" charset="0"/>
                        </a:rPr>
                        <a:t>2.5</a:t>
                      </a:r>
                      <a:endParaRPr lang="en-GB" sz="1200" b="0" i="0" u="none" strike="noStrike" baseline="0"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1200" u="none" strike="noStrike" baseline="0" dirty="0">
                          <a:solidFill>
                            <a:srgbClr val="000000"/>
                          </a:solidFill>
                          <a:effectLst/>
                          <a:latin typeface="Lucida Sans" pitchFamily="34" charset="0"/>
                        </a:rPr>
                        <a:t>2.8</a:t>
                      </a:r>
                      <a:endParaRPr lang="en-GB" sz="1200" b="0" i="0" u="none" strike="noStrike" baseline="0"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1200" u="none" strike="noStrike" baseline="0" dirty="0">
                          <a:solidFill>
                            <a:srgbClr val="000000"/>
                          </a:solidFill>
                          <a:effectLst/>
                          <a:latin typeface="Lucida Sans" pitchFamily="34" charset="0"/>
                        </a:rPr>
                        <a:t>3.4</a:t>
                      </a:r>
                      <a:endParaRPr lang="en-GB" sz="1200" b="0" i="0" u="none" strike="noStrike" baseline="0"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1200" b="0" i="0" u="none" strike="noStrike" baseline="0"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1200" u="none" strike="noStrike" baseline="0" dirty="0">
                          <a:solidFill>
                            <a:srgbClr val="000000"/>
                          </a:solidFill>
                          <a:effectLst/>
                          <a:latin typeface="Lucida Sans" pitchFamily="34" charset="0"/>
                        </a:rPr>
                        <a:t>3.2</a:t>
                      </a:r>
                      <a:endParaRPr lang="en-GB" sz="1200" b="0" i="0" u="none" strike="noStrike" baseline="0"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1200" u="none" strike="noStrike" baseline="0" dirty="0">
                          <a:solidFill>
                            <a:srgbClr val="000000"/>
                          </a:solidFill>
                          <a:effectLst/>
                          <a:latin typeface="Lucida Sans" pitchFamily="34" charset="0"/>
                        </a:rPr>
                        <a:t>3.8</a:t>
                      </a:r>
                      <a:endParaRPr lang="en-GB" sz="1200" b="0" i="0" u="none" strike="noStrike" baseline="0"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1200" b="0" i="0" u="none" strike="noStrike" baseline="0"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1200" u="none" strike="noStrike" baseline="0" dirty="0">
                          <a:solidFill>
                            <a:srgbClr val="000000"/>
                          </a:solidFill>
                          <a:effectLst/>
                          <a:latin typeface="Lucida Sans" pitchFamily="34" charset="0"/>
                        </a:rPr>
                        <a:t>2.3</a:t>
                      </a:r>
                      <a:endParaRPr lang="en-GB" sz="1200" b="0" i="0" u="none" strike="noStrike" baseline="0"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1200" u="none" strike="noStrike" baseline="0" dirty="0">
                          <a:solidFill>
                            <a:srgbClr val="000000"/>
                          </a:solidFill>
                          <a:effectLst/>
                          <a:latin typeface="Lucida Sans" pitchFamily="34" charset="0"/>
                        </a:rPr>
                        <a:t>2.7</a:t>
                      </a:r>
                      <a:endParaRPr lang="en-GB" sz="1200" b="0" i="0" u="none" strike="noStrike" baseline="0"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l" fontAlgn="b"/>
                      <a:endParaRPr lang="en-GB" sz="1200" b="0" i="0" u="none" strike="noStrike" baseline="0"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1200" u="none" strike="noStrike" baseline="0" dirty="0">
                          <a:solidFill>
                            <a:srgbClr val="000000"/>
                          </a:solidFill>
                          <a:effectLst/>
                          <a:latin typeface="Lucida Sans" pitchFamily="34" charset="0"/>
                        </a:rPr>
                        <a:t>0.6</a:t>
                      </a:r>
                      <a:endParaRPr lang="en-GB" sz="1200" b="0" i="0" u="none" strike="noStrike" baseline="0"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Lucida Sans"/>
                          <a:ea typeface="ＭＳ Ｐゴシック"/>
                        </a:defRPr>
                      </a:lvl1pPr>
                      <a:lvl2pPr marL="457200" algn="l" defTabSz="914400" rtl="0" eaLnBrk="1" latinLnBrk="0" hangingPunct="1">
                        <a:defRPr sz="1800" kern="1200">
                          <a:solidFill>
                            <a:schemeClr val="dk1"/>
                          </a:solidFill>
                          <a:latin typeface="Lucida Sans"/>
                          <a:ea typeface="ＭＳ Ｐゴシック"/>
                        </a:defRPr>
                      </a:lvl2pPr>
                      <a:lvl3pPr marL="914400" algn="l" defTabSz="914400" rtl="0" eaLnBrk="1" latinLnBrk="0" hangingPunct="1">
                        <a:defRPr sz="1800" kern="1200">
                          <a:solidFill>
                            <a:schemeClr val="dk1"/>
                          </a:solidFill>
                          <a:latin typeface="Lucida Sans"/>
                          <a:ea typeface="ＭＳ Ｐゴシック"/>
                        </a:defRPr>
                      </a:lvl3pPr>
                      <a:lvl4pPr marL="1371600" algn="l" defTabSz="914400" rtl="0" eaLnBrk="1" latinLnBrk="0" hangingPunct="1">
                        <a:defRPr sz="1800" kern="1200">
                          <a:solidFill>
                            <a:schemeClr val="dk1"/>
                          </a:solidFill>
                          <a:latin typeface="Lucida Sans"/>
                          <a:ea typeface="ＭＳ Ｐゴシック"/>
                        </a:defRPr>
                      </a:lvl4pPr>
                      <a:lvl5pPr marL="1828800" algn="l" defTabSz="914400" rtl="0" eaLnBrk="1" latinLnBrk="0" hangingPunct="1">
                        <a:defRPr sz="1800" kern="1200">
                          <a:solidFill>
                            <a:schemeClr val="dk1"/>
                          </a:solidFill>
                          <a:latin typeface="Lucida Sans"/>
                          <a:ea typeface="ＭＳ Ｐゴシック"/>
                        </a:defRPr>
                      </a:lvl5pPr>
                      <a:lvl6pPr marL="2286000" algn="l" defTabSz="914400" rtl="0" eaLnBrk="1" latinLnBrk="0" hangingPunct="1">
                        <a:defRPr sz="1800" kern="1200">
                          <a:solidFill>
                            <a:schemeClr val="dk1"/>
                          </a:solidFill>
                          <a:latin typeface="Lucida Sans"/>
                          <a:ea typeface="ＭＳ Ｐゴシック"/>
                        </a:defRPr>
                      </a:lvl6pPr>
                      <a:lvl7pPr marL="2743200" algn="l" defTabSz="914400" rtl="0" eaLnBrk="1" latinLnBrk="0" hangingPunct="1">
                        <a:defRPr sz="1800" kern="1200">
                          <a:solidFill>
                            <a:schemeClr val="dk1"/>
                          </a:solidFill>
                          <a:latin typeface="Lucida Sans"/>
                          <a:ea typeface="ＭＳ Ｐゴシック"/>
                        </a:defRPr>
                      </a:lvl7pPr>
                      <a:lvl8pPr marL="3200400" algn="l" defTabSz="914400" rtl="0" eaLnBrk="1" latinLnBrk="0" hangingPunct="1">
                        <a:defRPr sz="1800" kern="1200">
                          <a:solidFill>
                            <a:schemeClr val="dk1"/>
                          </a:solidFill>
                          <a:latin typeface="Lucida Sans"/>
                          <a:ea typeface="ＭＳ Ｐゴシック"/>
                        </a:defRPr>
                      </a:lvl8pPr>
                      <a:lvl9pPr marL="3657600" algn="l" defTabSz="914400" rtl="0" eaLnBrk="1" latinLnBrk="0" hangingPunct="1">
                        <a:defRPr sz="1800" kern="1200">
                          <a:solidFill>
                            <a:schemeClr val="dk1"/>
                          </a:solidFill>
                          <a:latin typeface="Lucida Sans"/>
                          <a:ea typeface="ＭＳ Ｐゴシック"/>
                        </a:defRPr>
                      </a:lvl9pPr>
                    </a:lstStyle>
                    <a:p>
                      <a:pPr algn="r" fontAlgn="b"/>
                      <a:r>
                        <a:rPr lang="en-GB" sz="1200" u="none" strike="noStrike" baseline="0" dirty="0">
                          <a:solidFill>
                            <a:srgbClr val="000000"/>
                          </a:solidFill>
                          <a:effectLst/>
                          <a:latin typeface="Lucida Sans" pitchFamily="34" charset="0"/>
                        </a:rPr>
                        <a:t>0.8</a:t>
                      </a:r>
                      <a:endParaRPr lang="en-GB" sz="1200" b="0" i="0" u="none" strike="noStrike" baseline="0" dirty="0">
                        <a:solidFill>
                          <a:srgbClr val="000000"/>
                        </a:solidFill>
                        <a:effectLst/>
                        <a:latin typeface="Lucida Sans" pitchFamily="34" charset="0"/>
                      </a:endParaRP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2D050"/>
                    </a:solidFill>
                  </a:tcPr>
                </a:tc>
              </a:tr>
            </a:tbl>
          </a:graphicData>
        </a:graphic>
      </p:graphicFrame>
    </p:spTree>
    <p:extLst>
      <p:ext uri="{BB962C8B-B14F-4D97-AF65-F5344CB8AC3E}">
        <p14:creationId xmlns:p14="http://schemas.microsoft.com/office/powerpoint/2010/main" val="424359648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0"/>
            <a:ext cx="8426450" cy="1341438"/>
          </a:xfrm>
        </p:spPr>
        <p:txBody>
          <a:bodyPr/>
          <a:lstStyle/>
          <a:p>
            <a:pPr>
              <a:lnSpc>
                <a:spcPct val="100000"/>
              </a:lnSpc>
            </a:pPr>
            <a:r>
              <a:rPr lang="en-GB" sz="4000" b="1" dirty="0" smtClean="0">
                <a:solidFill>
                  <a:schemeClr val="accent1"/>
                </a:solidFill>
                <a:effectLst/>
                <a:latin typeface="Lucida Sans" pitchFamily="34" charset="0"/>
              </a:rPr>
              <a:t>Current examples of non-fuel uses of Microalgae</a:t>
            </a:r>
            <a:endParaRPr lang="en-GB" sz="4000" b="1" dirty="0">
              <a:solidFill>
                <a:schemeClr val="accent1"/>
              </a:solidFill>
              <a:effectLst/>
              <a:latin typeface="Lucida Sans" pitchFamily="34" charset="0"/>
            </a:endParaRPr>
          </a:p>
        </p:txBody>
      </p:sp>
      <p:sp>
        <p:nvSpPr>
          <p:cNvPr id="3" name="Vertical Text Placeholder 2"/>
          <p:cNvSpPr>
            <a:spLocks noGrp="1"/>
          </p:cNvSpPr>
          <p:nvPr>
            <p:ph type="body" orient="vert" idx="1"/>
          </p:nvPr>
        </p:nvSpPr>
        <p:spPr/>
        <p:txBody>
          <a:bodyPr vert="horz"/>
          <a:lstStyle/>
          <a:p>
            <a:pPr lvl="0"/>
            <a:r>
              <a:rPr lang="en-GB" sz="2400" dirty="0">
                <a:solidFill>
                  <a:schemeClr val="tx1"/>
                </a:solidFill>
                <a:latin typeface="Lucida Sans" pitchFamily="34" charset="0"/>
              </a:rPr>
              <a:t>β-carotene produced from</a:t>
            </a:r>
            <a:r>
              <a:rPr lang="en-GB" sz="2400" i="1" dirty="0">
                <a:solidFill>
                  <a:schemeClr val="tx1"/>
                </a:solidFill>
                <a:latin typeface="Lucida Sans" pitchFamily="34" charset="0"/>
              </a:rPr>
              <a:t> Dunaliella</a:t>
            </a:r>
            <a:r>
              <a:rPr lang="en-GB" sz="2400" dirty="0">
                <a:solidFill>
                  <a:schemeClr val="tx1"/>
                </a:solidFill>
                <a:latin typeface="Lucida Sans" pitchFamily="34" charset="0"/>
              </a:rPr>
              <a:t> </a:t>
            </a:r>
          </a:p>
          <a:p>
            <a:pPr lvl="0"/>
            <a:r>
              <a:rPr lang="en-GB" sz="2400" dirty="0">
                <a:solidFill>
                  <a:schemeClr val="tx1"/>
                </a:solidFill>
                <a:latin typeface="Lucida Sans" pitchFamily="34" charset="0"/>
              </a:rPr>
              <a:t>Lina Blue, a blue Phycobiliprotein food colourant, produced from </a:t>
            </a:r>
            <a:r>
              <a:rPr lang="en-GB" sz="2400" i="1" dirty="0">
                <a:solidFill>
                  <a:schemeClr val="tx1"/>
                </a:solidFill>
                <a:latin typeface="Lucida Sans" pitchFamily="34" charset="0"/>
              </a:rPr>
              <a:t>Spirulina</a:t>
            </a:r>
            <a:r>
              <a:rPr lang="en-GB" sz="2400" dirty="0">
                <a:solidFill>
                  <a:schemeClr val="tx1"/>
                </a:solidFill>
                <a:latin typeface="Lucida Sans" pitchFamily="34" charset="0"/>
              </a:rPr>
              <a:t> </a:t>
            </a:r>
          </a:p>
          <a:p>
            <a:pPr lvl="0"/>
            <a:r>
              <a:rPr lang="en-GB" sz="2400" dirty="0">
                <a:solidFill>
                  <a:schemeClr val="tx1"/>
                </a:solidFill>
                <a:latin typeface="Lucida Sans" pitchFamily="34" charset="0"/>
              </a:rPr>
              <a:t>Docosahexaenoic acid (DHA), a polyunsaturated omega-3 fatty acid, produced by heterotrophic culture </a:t>
            </a:r>
            <a:r>
              <a:rPr lang="en-GB" sz="2400" i="1" dirty="0">
                <a:solidFill>
                  <a:schemeClr val="tx1"/>
                </a:solidFill>
                <a:latin typeface="Lucida Sans" pitchFamily="34" charset="0"/>
              </a:rPr>
              <a:t>Crypthecodinium cohnii</a:t>
            </a:r>
            <a:r>
              <a:rPr lang="en-GB" sz="2400" dirty="0">
                <a:solidFill>
                  <a:schemeClr val="tx1"/>
                </a:solidFill>
                <a:latin typeface="Lucida Sans" pitchFamily="34" charset="0"/>
              </a:rPr>
              <a:t> </a:t>
            </a:r>
          </a:p>
          <a:p>
            <a:pPr lvl="0"/>
            <a:r>
              <a:rPr lang="en-GB" sz="2400" dirty="0">
                <a:solidFill>
                  <a:schemeClr val="tx1"/>
                </a:solidFill>
                <a:latin typeface="Lucida Sans" pitchFamily="34" charset="0"/>
              </a:rPr>
              <a:t>Sulphated polysaccharides for cosmetic products from </a:t>
            </a:r>
            <a:r>
              <a:rPr lang="en-GB" sz="2400" i="1" dirty="0">
                <a:solidFill>
                  <a:schemeClr val="tx1"/>
                </a:solidFill>
                <a:latin typeface="Lucida Sans" pitchFamily="34" charset="0"/>
              </a:rPr>
              <a:t>Porphyridium </a:t>
            </a:r>
            <a:endParaRPr lang="en-GB" sz="2400" dirty="0">
              <a:solidFill>
                <a:schemeClr val="tx1"/>
              </a:solidFill>
              <a:latin typeface="Lucida Sans" pitchFamily="34" charset="0"/>
            </a:endParaRPr>
          </a:p>
          <a:p>
            <a:pPr lvl="0"/>
            <a:r>
              <a:rPr lang="en-GB" sz="2400" dirty="0">
                <a:solidFill>
                  <a:schemeClr val="tx1"/>
                </a:solidFill>
                <a:latin typeface="Lucida Sans" pitchFamily="34" charset="0"/>
              </a:rPr>
              <a:t>Food and feed additives for the commercial rearing of many aquatic animals are produced from a variety of </a:t>
            </a:r>
            <a:r>
              <a:rPr lang="en-GB" sz="2400" dirty="0" smtClean="0">
                <a:solidFill>
                  <a:schemeClr val="tx1"/>
                </a:solidFill>
                <a:latin typeface="Lucida Sans" pitchFamily="34" charset="0"/>
              </a:rPr>
              <a:t>microalgal </a:t>
            </a:r>
            <a:r>
              <a:rPr lang="en-GB" sz="2400" dirty="0">
                <a:solidFill>
                  <a:schemeClr val="tx1"/>
                </a:solidFill>
                <a:latin typeface="Lucida Sans" pitchFamily="34" charset="0"/>
              </a:rPr>
              <a:t>species.</a:t>
            </a:r>
          </a:p>
          <a:p>
            <a:endParaRPr lang="en-GB" dirty="0"/>
          </a:p>
        </p:txBody>
      </p:sp>
      <p:sp>
        <p:nvSpPr>
          <p:cNvPr id="4" name="Slide Number Placeholder 3"/>
          <p:cNvSpPr>
            <a:spLocks noGrp="1"/>
          </p:cNvSpPr>
          <p:nvPr>
            <p:ph type="sldNum" sz="quarter" idx="12"/>
          </p:nvPr>
        </p:nvSpPr>
        <p:spPr/>
        <p:txBody>
          <a:bodyPr/>
          <a:lstStyle/>
          <a:p>
            <a:pPr>
              <a:defRPr/>
            </a:pPr>
            <a:fld id="{1A795D73-B6A8-457B-9026-B7EB551CE635}" type="slidenum">
              <a:rPr lang="en-GB" smtClean="0"/>
              <a:pPr>
                <a:defRPr/>
              </a:pPr>
              <a:t>67</a:t>
            </a:fld>
            <a:endParaRPr lang="en-GB" dirty="0"/>
          </a:p>
        </p:txBody>
      </p:sp>
    </p:spTree>
    <p:extLst>
      <p:ext uri="{BB962C8B-B14F-4D97-AF65-F5344CB8AC3E}">
        <p14:creationId xmlns:p14="http://schemas.microsoft.com/office/powerpoint/2010/main" val="13606158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64"/>
            <a:ext cx="8229600" cy="936104"/>
          </a:xfrm>
        </p:spPr>
        <p:txBody>
          <a:bodyPr/>
          <a:lstStyle/>
          <a:p>
            <a:r>
              <a:rPr lang="en-GB" b="1" dirty="0" smtClean="0">
                <a:solidFill>
                  <a:schemeClr val="accent1"/>
                </a:solidFill>
                <a:effectLst/>
                <a:latin typeface="Lucida Sans" pitchFamily="34" charset="0"/>
              </a:rPr>
              <a:t>Microalgal Biorefining</a:t>
            </a:r>
            <a:endParaRPr lang="en-GB" b="1" dirty="0">
              <a:solidFill>
                <a:schemeClr val="accent1"/>
              </a:solidFill>
              <a:effectLst/>
              <a:latin typeface="Lucida Sans" pitchFamily="34" charset="0"/>
            </a:endParaRPr>
          </a:p>
        </p:txBody>
      </p:sp>
      <p:sp>
        <p:nvSpPr>
          <p:cNvPr id="3" name="Content Placeholder 2"/>
          <p:cNvSpPr>
            <a:spLocks noGrp="1"/>
          </p:cNvSpPr>
          <p:nvPr>
            <p:ph idx="1"/>
          </p:nvPr>
        </p:nvSpPr>
        <p:spPr/>
        <p:txBody>
          <a:bodyPr/>
          <a:lstStyle/>
          <a:p>
            <a:r>
              <a:rPr lang="en-GB" sz="3200" dirty="0" smtClean="0">
                <a:solidFill>
                  <a:schemeClr val="tx1"/>
                </a:solidFill>
                <a:latin typeface="Lucida Sans" pitchFamily="34" charset="0"/>
              </a:rPr>
              <a:t>Co-production </a:t>
            </a:r>
            <a:r>
              <a:rPr lang="en-GB" sz="3200" dirty="0">
                <a:solidFill>
                  <a:schemeClr val="tx1"/>
                </a:solidFill>
                <a:latin typeface="Lucida Sans" pitchFamily="34" charset="0"/>
              </a:rPr>
              <a:t>of a spectrum of high value bio-based products (food, feed, nutraceuticals, pharmaceutical and chemicals) and energy (fuels, power, heat) from biomass </a:t>
            </a:r>
            <a:r>
              <a:rPr lang="en-GB" sz="3200" dirty="0" smtClean="0">
                <a:solidFill>
                  <a:schemeClr val="tx1"/>
                </a:solidFill>
                <a:latin typeface="Lucida Sans" pitchFamily="34" charset="0"/>
              </a:rPr>
              <a:t>that could </a:t>
            </a:r>
            <a:r>
              <a:rPr lang="en-GB" sz="3200" dirty="0">
                <a:solidFill>
                  <a:schemeClr val="tx1"/>
                </a:solidFill>
                <a:latin typeface="Lucida Sans" pitchFamily="34" charset="0"/>
              </a:rPr>
              <a:t>allow the exploitation of the entire </a:t>
            </a:r>
            <a:r>
              <a:rPr lang="en-GB" sz="3200" dirty="0" smtClean="0">
                <a:solidFill>
                  <a:schemeClr val="tx1"/>
                </a:solidFill>
                <a:latin typeface="Lucida Sans" pitchFamily="34" charset="0"/>
              </a:rPr>
              <a:t>microalgal </a:t>
            </a:r>
            <a:r>
              <a:rPr lang="en-GB" sz="3200" dirty="0">
                <a:solidFill>
                  <a:schemeClr val="tx1"/>
                </a:solidFill>
                <a:latin typeface="Lucida Sans" pitchFamily="34" charset="0"/>
              </a:rPr>
              <a:t>biomass produced</a:t>
            </a:r>
            <a:r>
              <a:rPr lang="en-GB" dirty="0">
                <a:solidFill>
                  <a:schemeClr val="tx1"/>
                </a:solidFill>
                <a:latin typeface="Lucida Sans" pitchFamily="34" charset="0"/>
              </a:rPr>
              <a:t>.</a:t>
            </a:r>
          </a:p>
          <a:p>
            <a:endParaRPr lang="en-GB" dirty="0"/>
          </a:p>
        </p:txBody>
      </p:sp>
      <p:sp>
        <p:nvSpPr>
          <p:cNvPr id="4" name="Slide Number Placeholder 3"/>
          <p:cNvSpPr>
            <a:spLocks noGrp="1"/>
          </p:cNvSpPr>
          <p:nvPr>
            <p:ph type="sldNum" sz="quarter" idx="12"/>
          </p:nvPr>
        </p:nvSpPr>
        <p:spPr/>
        <p:txBody>
          <a:bodyPr/>
          <a:lstStyle/>
          <a:p>
            <a:pPr>
              <a:defRPr/>
            </a:pPr>
            <a:fld id="{273F2DF4-E6E4-44E5-BE6A-E99C3899C230}" type="slidenum">
              <a:rPr lang="en-GB" smtClean="0"/>
              <a:pPr>
                <a:defRPr/>
              </a:pPr>
              <a:t>68</a:t>
            </a:fld>
            <a:endParaRPr lang="en-GB" dirty="0"/>
          </a:p>
        </p:txBody>
      </p:sp>
    </p:spTree>
    <p:extLst>
      <p:ext uri="{BB962C8B-B14F-4D97-AF65-F5344CB8AC3E}">
        <p14:creationId xmlns:p14="http://schemas.microsoft.com/office/powerpoint/2010/main" val="134702785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04664"/>
            <a:ext cx="8229600" cy="1600200"/>
          </a:xfrm>
        </p:spPr>
        <p:txBody>
          <a:bodyPr/>
          <a:lstStyle/>
          <a:p>
            <a:r>
              <a:rPr lang="en-GB" b="1" dirty="0" smtClean="0">
                <a:solidFill>
                  <a:schemeClr val="accent1"/>
                </a:solidFill>
                <a:effectLst/>
                <a:latin typeface="Lucida Sans" pitchFamily="34" charset="0"/>
              </a:rPr>
              <a:t>Biorefineries should be sustainable</a:t>
            </a:r>
            <a:endParaRPr lang="en-GB" b="1" dirty="0">
              <a:solidFill>
                <a:schemeClr val="accent1"/>
              </a:solidFill>
              <a:effectLst/>
              <a:latin typeface="Lucida Sans" pitchFamily="34" charset="0"/>
            </a:endParaRPr>
          </a:p>
        </p:txBody>
      </p:sp>
      <p:sp>
        <p:nvSpPr>
          <p:cNvPr id="3" name="Content Placeholder 2"/>
          <p:cNvSpPr>
            <a:spLocks noGrp="1"/>
          </p:cNvSpPr>
          <p:nvPr>
            <p:ph idx="1"/>
          </p:nvPr>
        </p:nvSpPr>
        <p:spPr>
          <a:xfrm>
            <a:off x="457200" y="2420888"/>
            <a:ext cx="8229600" cy="3705275"/>
          </a:xfrm>
        </p:spPr>
        <p:txBody>
          <a:bodyPr>
            <a:normAutofit/>
          </a:bodyPr>
          <a:lstStyle/>
          <a:p>
            <a:r>
              <a:rPr lang="en-GB" sz="3600" dirty="0" smtClean="0">
                <a:solidFill>
                  <a:schemeClr val="tx1"/>
                </a:solidFill>
                <a:latin typeface="Lucida Sans" pitchFamily="34" charset="0"/>
              </a:rPr>
              <a:t>The energy inputs required by a biorefinery should be met by bioenergy produced from the refinery.</a:t>
            </a:r>
            <a:endParaRPr lang="en-GB" sz="3600" dirty="0">
              <a:solidFill>
                <a:schemeClr val="tx1"/>
              </a:solidFill>
              <a:latin typeface="Lucida Sans" pitchFamily="34" charset="0"/>
            </a:endParaRPr>
          </a:p>
        </p:txBody>
      </p:sp>
      <p:sp>
        <p:nvSpPr>
          <p:cNvPr id="4" name="Slide Number Placeholder 3"/>
          <p:cNvSpPr>
            <a:spLocks noGrp="1"/>
          </p:cNvSpPr>
          <p:nvPr>
            <p:ph type="sldNum" sz="quarter" idx="12"/>
          </p:nvPr>
        </p:nvSpPr>
        <p:spPr/>
        <p:txBody>
          <a:bodyPr/>
          <a:lstStyle/>
          <a:p>
            <a:pPr>
              <a:defRPr/>
            </a:pPr>
            <a:fld id="{273F2DF4-E6E4-44E5-BE6A-E99C3899C230}" type="slidenum">
              <a:rPr lang="en-GB" smtClean="0"/>
              <a:pPr>
                <a:defRPr/>
              </a:pPr>
              <a:t>69</a:t>
            </a:fld>
            <a:endParaRPr lang="en-GB" dirty="0"/>
          </a:p>
        </p:txBody>
      </p:sp>
    </p:spTree>
    <p:extLst>
      <p:ext uri="{BB962C8B-B14F-4D97-AF65-F5344CB8AC3E}">
        <p14:creationId xmlns:p14="http://schemas.microsoft.com/office/powerpoint/2010/main" val="70873663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188640"/>
            <a:ext cx="8229600" cy="836712"/>
          </a:xfrm>
        </p:spPr>
        <p:txBody>
          <a:bodyPr>
            <a:noAutofit/>
          </a:bodyPr>
          <a:lstStyle/>
          <a:p>
            <a:pPr algn="ctr"/>
            <a:r>
              <a:rPr lang="en-GB" b="1" dirty="0" smtClean="0">
                <a:solidFill>
                  <a:schemeClr val="accent1"/>
                </a:solidFill>
                <a:effectLst/>
                <a:latin typeface="Lucida Sans" pitchFamily="34" charset="0"/>
              </a:rPr>
              <a:t>Good &amp; Bad News </a:t>
            </a:r>
            <a:endParaRPr lang="en-GB" b="1" dirty="0">
              <a:solidFill>
                <a:schemeClr val="accent1"/>
              </a:solidFill>
              <a:effectLst/>
              <a:latin typeface="Lucida Sans" pitchFamily="34" charset="0"/>
            </a:endParaRPr>
          </a:p>
        </p:txBody>
      </p:sp>
      <p:sp>
        <p:nvSpPr>
          <p:cNvPr id="5" name="Text Placeholder 4"/>
          <p:cNvSpPr>
            <a:spLocks noGrp="1"/>
          </p:cNvSpPr>
          <p:nvPr>
            <p:ph sz="half" idx="2"/>
          </p:nvPr>
        </p:nvSpPr>
        <p:spPr>
          <a:xfrm>
            <a:off x="4499992" y="980728"/>
            <a:ext cx="4186808" cy="5184576"/>
          </a:xfrm>
        </p:spPr>
        <p:txBody>
          <a:bodyPr>
            <a:normAutofit/>
          </a:bodyPr>
          <a:lstStyle/>
          <a:p>
            <a:r>
              <a:rPr lang="en-GB" sz="4400" dirty="0" smtClean="0">
                <a:solidFill>
                  <a:schemeClr val="tx1"/>
                </a:solidFill>
                <a:latin typeface="Lucida Sans" pitchFamily="34" charset="0"/>
              </a:rPr>
              <a:t>GreenFuel Technologies Closing Down</a:t>
            </a:r>
          </a:p>
          <a:p>
            <a:r>
              <a:rPr lang="en-GB" sz="2000" dirty="0" smtClean="0">
                <a:solidFill>
                  <a:schemeClr val="tx1"/>
                </a:solidFill>
                <a:latin typeface="Lucida Sans" pitchFamily="34" charset="0"/>
              </a:rPr>
              <a:t>The Harvard-MIT algae company winds down after spending millions and experiencing delays, technical difficulties</a:t>
            </a:r>
          </a:p>
          <a:p>
            <a:endParaRPr lang="en-GB" dirty="0"/>
          </a:p>
        </p:txBody>
      </p:sp>
      <p:sp>
        <p:nvSpPr>
          <p:cNvPr id="7" name="Text Placeholder 6"/>
          <p:cNvSpPr>
            <a:spLocks noGrp="1"/>
          </p:cNvSpPr>
          <p:nvPr>
            <p:ph sz="quarter" idx="13"/>
          </p:nvPr>
        </p:nvSpPr>
        <p:spPr>
          <a:xfrm>
            <a:off x="365760" y="980728"/>
            <a:ext cx="4041648" cy="5688632"/>
          </a:xfrm>
        </p:spPr>
        <p:txBody>
          <a:bodyPr>
            <a:noAutofit/>
          </a:bodyPr>
          <a:lstStyle/>
          <a:p>
            <a:r>
              <a:rPr lang="en-GB" sz="4400" dirty="0" smtClean="0">
                <a:solidFill>
                  <a:schemeClr val="tx1"/>
                </a:solidFill>
                <a:latin typeface="Lucida Sans" pitchFamily="34" charset="0"/>
              </a:rPr>
              <a:t>Gene scientist to create algae biofuel with Exxon Mobil</a:t>
            </a:r>
          </a:p>
          <a:p>
            <a:r>
              <a:rPr lang="en-GB" sz="2000" dirty="0" smtClean="0">
                <a:solidFill>
                  <a:schemeClr val="tx1"/>
                </a:solidFill>
                <a:latin typeface="Lucida Sans" pitchFamily="34" charset="0"/>
              </a:rPr>
              <a:t>Exxon Mobil expects to spend more than $600 million, which includes $300 million in internal costs and potentially more than $300 million to SGI.</a:t>
            </a:r>
            <a:endParaRPr lang="en-GB" sz="4400" dirty="0">
              <a:solidFill>
                <a:schemeClr val="tx1"/>
              </a:solidFill>
              <a:latin typeface="Lucida Sans"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23528"/>
          </a:xfrm>
        </p:spPr>
        <p:txBody>
          <a:bodyPr/>
          <a:lstStyle/>
          <a:p>
            <a:pPr>
              <a:lnSpc>
                <a:spcPct val="100000"/>
              </a:lnSpc>
            </a:pPr>
            <a:r>
              <a:rPr lang="en-GB" sz="3200" b="1" dirty="0">
                <a:solidFill>
                  <a:schemeClr val="accent1"/>
                </a:solidFill>
                <a:effectLst/>
                <a:latin typeface="Lucida Sans" pitchFamily="34" charset="0"/>
              </a:rPr>
              <a:t>Exxon at Least 25 Years Away From Making Fuel From </a:t>
            </a:r>
            <a:r>
              <a:rPr lang="en-GB" sz="3200" b="1" dirty="0" smtClean="0">
                <a:solidFill>
                  <a:schemeClr val="accent1"/>
                </a:solidFill>
                <a:effectLst/>
                <a:latin typeface="Lucida Sans" pitchFamily="34" charset="0"/>
              </a:rPr>
              <a:t>Algae</a:t>
            </a:r>
            <a:endParaRPr lang="en-GB" sz="3200" dirty="0"/>
          </a:p>
        </p:txBody>
      </p:sp>
      <p:sp>
        <p:nvSpPr>
          <p:cNvPr id="3" name="Content Placeholder 2"/>
          <p:cNvSpPr>
            <a:spLocks noGrp="1"/>
          </p:cNvSpPr>
          <p:nvPr>
            <p:ph sz="half" idx="2"/>
          </p:nvPr>
        </p:nvSpPr>
        <p:spPr/>
        <p:txBody>
          <a:bodyPr/>
          <a:lstStyle/>
          <a:p>
            <a:r>
              <a:rPr lang="en-GB" dirty="0" smtClean="0">
                <a:solidFill>
                  <a:schemeClr val="tx1"/>
                </a:solidFill>
                <a:latin typeface="Lucida Sans" pitchFamily="34" charset="0"/>
              </a:rPr>
              <a:t>“Creating </a:t>
            </a:r>
            <a:r>
              <a:rPr lang="en-GB" dirty="0">
                <a:solidFill>
                  <a:schemeClr val="tx1"/>
                </a:solidFill>
                <a:latin typeface="Lucida Sans" pitchFamily="34" charset="0"/>
              </a:rPr>
              <a:t>motor fuels from algae may not succeed for at least another 25 years because of technical </a:t>
            </a:r>
            <a:r>
              <a:rPr lang="en-GB" dirty="0" smtClean="0">
                <a:solidFill>
                  <a:schemeClr val="tx1"/>
                </a:solidFill>
                <a:latin typeface="Lucida Sans" pitchFamily="34" charset="0"/>
              </a:rPr>
              <a:t>hurdles”</a:t>
            </a:r>
          </a:p>
          <a:p>
            <a:pPr marL="0" indent="0">
              <a:buNone/>
            </a:pPr>
            <a:endParaRPr lang="en-GB" dirty="0"/>
          </a:p>
          <a:p>
            <a:pPr marL="0" indent="0">
              <a:buNone/>
            </a:pPr>
            <a:r>
              <a:rPr lang="en-GB" sz="1600" dirty="0" smtClean="0">
                <a:solidFill>
                  <a:schemeClr val="tx1"/>
                </a:solidFill>
                <a:latin typeface="Lucida Sans" pitchFamily="34" charset="0"/>
              </a:rPr>
              <a:t>Exxon </a:t>
            </a:r>
            <a:r>
              <a:rPr lang="en-GB" sz="1600" dirty="0">
                <a:solidFill>
                  <a:schemeClr val="tx1"/>
                </a:solidFill>
                <a:latin typeface="Lucida Sans" pitchFamily="34" charset="0"/>
              </a:rPr>
              <a:t>Mobil </a:t>
            </a:r>
            <a:r>
              <a:rPr lang="en-GB" sz="1600" dirty="0" smtClean="0">
                <a:solidFill>
                  <a:schemeClr val="tx1"/>
                </a:solidFill>
                <a:latin typeface="Lucida Sans" pitchFamily="34" charset="0"/>
              </a:rPr>
              <a:t>Corp Chairman </a:t>
            </a:r>
            <a:r>
              <a:rPr lang="en-GB" sz="1600" dirty="0">
                <a:solidFill>
                  <a:schemeClr val="tx1"/>
                </a:solidFill>
                <a:latin typeface="Lucida Sans" pitchFamily="34" charset="0"/>
              </a:rPr>
              <a:t>and Chief Executive </a:t>
            </a:r>
            <a:r>
              <a:rPr lang="en-GB" sz="1600" dirty="0" smtClean="0">
                <a:solidFill>
                  <a:schemeClr val="tx1"/>
                </a:solidFill>
                <a:latin typeface="Lucida Sans" pitchFamily="34" charset="0"/>
              </a:rPr>
              <a:t>Officer, </a:t>
            </a:r>
            <a:r>
              <a:rPr lang="en-GB" sz="1600" dirty="0">
                <a:solidFill>
                  <a:schemeClr val="tx1"/>
                </a:solidFill>
                <a:latin typeface="Lucida Sans" pitchFamily="34" charset="0"/>
              </a:rPr>
              <a:t>Rex </a:t>
            </a:r>
            <a:r>
              <a:rPr lang="en-GB" sz="1600" dirty="0" smtClean="0">
                <a:solidFill>
                  <a:schemeClr val="tx1"/>
                </a:solidFill>
                <a:latin typeface="Lucida Sans" pitchFamily="34" charset="0"/>
              </a:rPr>
              <a:t>Tillerson, March 2013</a:t>
            </a:r>
            <a:endParaRPr lang="en-GB" sz="1600" dirty="0">
              <a:solidFill>
                <a:schemeClr val="tx1"/>
              </a:solidFill>
              <a:latin typeface="Lucida Sans" pitchFamily="34" charset="0"/>
            </a:endParaRPr>
          </a:p>
        </p:txBody>
      </p:sp>
      <p:sp>
        <p:nvSpPr>
          <p:cNvPr id="4" name="Content Placeholder 3"/>
          <p:cNvSpPr>
            <a:spLocks noGrp="1"/>
          </p:cNvSpPr>
          <p:nvPr>
            <p:ph sz="quarter" idx="13"/>
          </p:nvPr>
        </p:nvSpPr>
        <p:spPr>
          <a:xfrm>
            <a:off x="365760" y="1600200"/>
            <a:ext cx="4041648" cy="4493096"/>
          </a:xfrm>
        </p:spPr>
        <p:txBody>
          <a:bodyPr/>
          <a:lstStyle/>
          <a:p>
            <a:r>
              <a:rPr lang="en-GB" dirty="0">
                <a:solidFill>
                  <a:schemeClr val="tx1"/>
                </a:solidFill>
                <a:latin typeface="Lucida Sans" pitchFamily="34" charset="0"/>
              </a:rPr>
              <a:t>“It’s pretty obvious that there’s nothing in the natural world to make the levels </a:t>
            </a:r>
            <a:r>
              <a:rPr lang="en-GB" dirty="0" smtClean="0">
                <a:solidFill>
                  <a:schemeClr val="tx1"/>
                </a:solidFill>
                <a:latin typeface="Lucida Sans" pitchFamily="34" charset="0"/>
              </a:rPr>
              <a:t>(of biofuel) that </a:t>
            </a:r>
            <a:r>
              <a:rPr lang="en-GB" dirty="0">
                <a:solidFill>
                  <a:schemeClr val="tx1"/>
                </a:solidFill>
                <a:latin typeface="Lucida Sans" pitchFamily="34" charset="0"/>
              </a:rPr>
              <a:t>are needed,” </a:t>
            </a:r>
            <a:endParaRPr lang="en-GB" dirty="0" smtClean="0">
              <a:solidFill>
                <a:schemeClr val="tx1"/>
              </a:solidFill>
              <a:latin typeface="Lucida Sans" pitchFamily="34" charset="0"/>
            </a:endParaRPr>
          </a:p>
          <a:p>
            <a:endParaRPr lang="en-GB" dirty="0" smtClean="0">
              <a:solidFill>
                <a:schemeClr val="tx1"/>
              </a:solidFill>
              <a:latin typeface="Lucida Sans" pitchFamily="34" charset="0"/>
            </a:endParaRPr>
          </a:p>
          <a:p>
            <a:endParaRPr lang="en-GB" dirty="0">
              <a:solidFill>
                <a:schemeClr val="tx1"/>
              </a:solidFill>
              <a:latin typeface="Lucida Sans" pitchFamily="34" charset="0"/>
            </a:endParaRPr>
          </a:p>
          <a:p>
            <a:pPr marL="0" indent="0">
              <a:buNone/>
            </a:pPr>
            <a:r>
              <a:rPr lang="en-GB" sz="1600" dirty="0" smtClean="0">
                <a:solidFill>
                  <a:schemeClr val="tx1"/>
                </a:solidFill>
                <a:latin typeface="Lucida Sans" pitchFamily="34" charset="0"/>
              </a:rPr>
              <a:t>Craig Venter</a:t>
            </a:r>
            <a:r>
              <a:rPr lang="en-GB" sz="1600" dirty="0">
                <a:solidFill>
                  <a:schemeClr val="tx1"/>
                </a:solidFill>
                <a:latin typeface="Lucida Sans" pitchFamily="34" charset="0"/>
              </a:rPr>
              <a:t>, the first mapper of the human genome and creator of the first synthetic </a:t>
            </a:r>
            <a:r>
              <a:rPr lang="en-GB" sz="1600" dirty="0" smtClean="0">
                <a:solidFill>
                  <a:schemeClr val="tx1"/>
                </a:solidFill>
                <a:latin typeface="Lucida Sans" pitchFamily="34" charset="0"/>
              </a:rPr>
              <a:t>cell,  October 2011</a:t>
            </a:r>
            <a:endParaRPr lang="en-GB" sz="1600" dirty="0">
              <a:solidFill>
                <a:schemeClr val="tx1"/>
              </a:solidFill>
              <a:latin typeface="Lucida Sans" pitchFamily="34" charset="0"/>
            </a:endParaRPr>
          </a:p>
        </p:txBody>
      </p:sp>
    </p:spTree>
    <p:extLst>
      <p:ext uri="{BB962C8B-B14F-4D97-AF65-F5344CB8AC3E}">
        <p14:creationId xmlns:p14="http://schemas.microsoft.com/office/powerpoint/2010/main" val="159832983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00000"/>
              </a:lnSpc>
            </a:pPr>
            <a:r>
              <a:rPr lang="en-GB" sz="3200" b="1" dirty="0">
                <a:solidFill>
                  <a:schemeClr val="accent1"/>
                </a:solidFill>
                <a:effectLst/>
                <a:latin typeface="Lucida Sans" pitchFamily="34" charset="0"/>
              </a:rPr>
              <a:t>Adelaide scientists on the cusp of a biofuel breakthrough on algal biofuel project in Whyalla </a:t>
            </a:r>
          </a:p>
        </p:txBody>
      </p:sp>
      <p:sp>
        <p:nvSpPr>
          <p:cNvPr id="3" name="Content Placeholder 2"/>
          <p:cNvSpPr>
            <a:spLocks noGrp="1"/>
          </p:cNvSpPr>
          <p:nvPr>
            <p:ph idx="1"/>
          </p:nvPr>
        </p:nvSpPr>
        <p:spPr/>
        <p:txBody>
          <a:bodyPr/>
          <a:lstStyle/>
          <a:p>
            <a:r>
              <a:rPr lang="en-GB" dirty="0">
                <a:solidFill>
                  <a:schemeClr val="tx1"/>
                </a:solidFill>
                <a:latin typeface="Lucida Sans" pitchFamily="34" charset="0"/>
              </a:rPr>
              <a:t>Muradel chief technology officer Associate Professor David Lewis believes its revolutionary process will produce hundreds of millions of dollars worth of oil a year in South Australia within 20 years</a:t>
            </a:r>
            <a:r>
              <a:rPr lang="en-GB" dirty="0" smtClean="0">
                <a:solidFill>
                  <a:schemeClr val="tx1"/>
                </a:solidFill>
                <a:latin typeface="Lucida Sans" pitchFamily="34" charset="0"/>
              </a:rPr>
              <a:t>.</a:t>
            </a:r>
          </a:p>
          <a:p>
            <a:pPr marL="0" indent="0">
              <a:buNone/>
            </a:pPr>
            <a:endParaRPr lang="en-GB" dirty="0" smtClean="0">
              <a:solidFill>
                <a:schemeClr val="tx1"/>
              </a:solidFill>
              <a:latin typeface="Lucida Sans" pitchFamily="34" charset="0"/>
            </a:endParaRPr>
          </a:p>
          <a:p>
            <a:pPr marL="0" indent="0">
              <a:buNone/>
            </a:pPr>
            <a:r>
              <a:rPr lang="en-GB" sz="1600" dirty="0">
                <a:solidFill>
                  <a:schemeClr val="tx1"/>
                </a:solidFill>
                <a:latin typeface="Lucida Sans" pitchFamily="34" charset="0"/>
              </a:rPr>
              <a:t>ADELAIDENOW </a:t>
            </a:r>
            <a:r>
              <a:rPr lang="en-GB" sz="1600" dirty="0" smtClean="0">
                <a:solidFill>
                  <a:schemeClr val="tx1"/>
                </a:solidFill>
                <a:latin typeface="Lucida Sans" pitchFamily="34" charset="0"/>
              </a:rPr>
              <a:t>8</a:t>
            </a:r>
            <a:r>
              <a:rPr lang="en-GB" sz="1600" baseline="30000" dirty="0" smtClean="0">
                <a:solidFill>
                  <a:schemeClr val="tx1"/>
                </a:solidFill>
                <a:latin typeface="Lucida Sans" pitchFamily="34" charset="0"/>
              </a:rPr>
              <a:t>th</a:t>
            </a:r>
            <a:r>
              <a:rPr lang="en-GB" sz="1600" dirty="0" smtClean="0">
                <a:solidFill>
                  <a:schemeClr val="tx1"/>
                </a:solidFill>
                <a:latin typeface="Lucida Sans" pitchFamily="34" charset="0"/>
              </a:rPr>
              <a:t> April, </a:t>
            </a:r>
            <a:r>
              <a:rPr lang="en-GB" sz="1600" dirty="0">
                <a:solidFill>
                  <a:schemeClr val="tx1"/>
                </a:solidFill>
                <a:latin typeface="Lucida Sans" pitchFamily="34" charset="0"/>
              </a:rPr>
              <a:t>2013 </a:t>
            </a:r>
          </a:p>
          <a:p>
            <a:pPr marL="0" indent="0">
              <a:buNone/>
            </a:pPr>
            <a:endParaRPr lang="en-GB" dirty="0">
              <a:solidFill>
                <a:schemeClr val="tx1"/>
              </a:solidFill>
              <a:latin typeface="Lucida Sans" pitchFamily="34" charset="0"/>
            </a:endParaRPr>
          </a:p>
          <a:p>
            <a:endParaRPr lang="en-GB" dirty="0"/>
          </a:p>
        </p:txBody>
      </p:sp>
    </p:spTree>
    <p:extLst>
      <p:ext uri="{BB962C8B-B14F-4D97-AF65-F5344CB8AC3E}">
        <p14:creationId xmlns:p14="http://schemas.microsoft.com/office/powerpoint/2010/main" val="26228868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57539" y="426630"/>
            <a:ext cx="7920880" cy="4893647"/>
          </a:xfrm>
          <a:prstGeom prst="rect">
            <a:avLst/>
          </a:prstGeom>
        </p:spPr>
        <p:txBody>
          <a:bodyPr wrap="square">
            <a:spAutoFit/>
          </a:bodyPr>
          <a:lstStyle/>
          <a:p>
            <a:r>
              <a:rPr lang="en-GB" sz="2400" dirty="0" smtClean="0">
                <a:latin typeface="Lucida Sans" pitchFamily="34" charset="0"/>
              </a:rPr>
              <a:t>In a  </a:t>
            </a:r>
            <a:r>
              <a:rPr lang="en-GB" sz="2400" dirty="0">
                <a:latin typeface="Lucida Sans" pitchFamily="34" charset="0"/>
              </a:rPr>
              <a:t>survey of more than 380 algae industry contacts </a:t>
            </a:r>
            <a:r>
              <a:rPr lang="en-GB" sz="2400" dirty="0" smtClean="0">
                <a:latin typeface="Lucida Sans" pitchFamily="34" charset="0"/>
              </a:rPr>
              <a:t>showed; </a:t>
            </a:r>
          </a:p>
          <a:p>
            <a:endParaRPr lang="en-GB" sz="2400" dirty="0" smtClean="0">
              <a:latin typeface="Lucida Sans" pitchFamily="34" charset="0"/>
            </a:endParaRPr>
          </a:p>
          <a:p>
            <a:r>
              <a:rPr lang="en-GB" sz="2400" dirty="0" smtClean="0">
                <a:latin typeface="Lucida Sans" pitchFamily="34" charset="0"/>
              </a:rPr>
              <a:t>65 % </a:t>
            </a:r>
            <a:r>
              <a:rPr lang="en-GB" sz="2400" dirty="0">
                <a:latin typeface="Lucida Sans" pitchFamily="34" charset="0"/>
              </a:rPr>
              <a:t>of algae producers said they </a:t>
            </a:r>
            <a:r>
              <a:rPr lang="en-GB" sz="2400" dirty="0" smtClean="0">
                <a:latin typeface="Lucida Sans" pitchFamily="34" charset="0"/>
              </a:rPr>
              <a:t>planned </a:t>
            </a:r>
            <a:r>
              <a:rPr lang="en-GB" sz="2400" dirty="0">
                <a:latin typeface="Lucida Sans" pitchFamily="34" charset="0"/>
              </a:rPr>
              <a:t>to expand capacity in </a:t>
            </a:r>
            <a:r>
              <a:rPr lang="en-GB" sz="2400" dirty="0" smtClean="0">
                <a:latin typeface="Lucida Sans" pitchFamily="34" charset="0"/>
              </a:rPr>
              <a:t>2012.</a:t>
            </a:r>
          </a:p>
          <a:p>
            <a:endParaRPr lang="en-GB" sz="2400" dirty="0">
              <a:latin typeface="Lucida Sans" pitchFamily="34" charset="0"/>
            </a:endParaRPr>
          </a:p>
          <a:p>
            <a:r>
              <a:rPr lang="en-GB" sz="2400" dirty="0">
                <a:latin typeface="Lucida Sans" pitchFamily="34" charset="0"/>
              </a:rPr>
              <a:t>Respondents </a:t>
            </a:r>
            <a:r>
              <a:rPr lang="en-GB" sz="2400" dirty="0" smtClean="0">
                <a:latin typeface="Lucida Sans" pitchFamily="34" charset="0"/>
              </a:rPr>
              <a:t>were </a:t>
            </a:r>
            <a:r>
              <a:rPr lang="en-GB" sz="2400" dirty="0">
                <a:latin typeface="Lucida Sans" pitchFamily="34" charset="0"/>
              </a:rPr>
              <a:t>optimistic that algae biofuels will be commercially available and competitive with fossil fuels by </a:t>
            </a:r>
            <a:r>
              <a:rPr lang="en-GB" sz="2400" dirty="0" smtClean="0">
                <a:latin typeface="Lucida Sans" pitchFamily="34" charset="0"/>
              </a:rPr>
              <a:t>2020.</a:t>
            </a:r>
          </a:p>
          <a:p>
            <a:endParaRPr lang="en-GB" sz="2400" dirty="0" smtClean="0">
              <a:latin typeface="Lucida Sans" pitchFamily="34" charset="0"/>
            </a:endParaRPr>
          </a:p>
          <a:p>
            <a:r>
              <a:rPr lang="en-GB" sz="2400" dirty="0" smtClean="0">
                <a:latin typeface="Lucida Sans" pitchFamily="34" charset="0"/>
              </a:rPr>
              <a:t>90 % </a:t>
            </a:r>
            <a:r>
              <a:rPr lang="en-GB" sz="2400" dirty="0">
                <a:latin typeface="Lucida Sans" pitchFamily="34" charset="0"/>
              </a:rPr>
              <a:t>believing that it is at least somewhat likely, and nearly 70 </a:t>
            </a:r>
            <a:r>
              <a:rPr lang="en-GB" sz="2400" dirty="0" smtClean="0">
                <a:latin typeface="Lucida Sans" pitchFamily="34" charset="0"/>
              </a:rPr>
              <a:t>% </a:t>
            </a:r>
            <a:r>
              <a:rPr lang="en-GB" sz="2400" dirty="0">
                <a:latin typeface="Lucida Sans" pitchFamily="34" charset="0"/>
              </a:rPr>
              <a:t>believing it is moderately to extremely likely</a:t>
            </a:r>
          </a:p>
        </p:txBody>
      </p:sp>
      <p:sp>
        <p:nvSpPr>
          <p:cNvPr id="3" name="Rectangle 2"/>
          <p:cNvSpPr/>
          <p:nvPr/>
        </p:nvSpPr>
        <p:spPr>
          <a:xfrm>
            <a:off x="715347" y="5320277"/>
            <a:ext cx="7840423" cy="938719"/>
          </a:xfrm>
          <a:prstGeom prst="rect">
            <a:avLst/>
          </a:prstGeom>
        </p:spPr>
        <p:txBody>
          <a:bodyPr wrap="square">
            <a:spAutoFit/>
          </a:bodyPr>
          <a:lstStyle/>
          <a:p>
            <a:r>
              <a:rPr lang="en-GB" sz="1100" dirty="0" smtClean="0">
                <a:latin typeface="Lucida Sans" pitchFamily="34" charset="0"/>
              </a:rPr>
              <a:t>AlgaeIndustryMagazine.com (2012)</a:t>
            </a:r>
          </a:p>
          <a:p>
            <a:endParaRPr lang="en-GB" sz="1100" dirty="0">
              <a:latin typeface="Lucida Sans" pitchFamily="34" charset="0"/>
            </a:endParaRPr>
          </a:p>
          <a:p>
            <a:r>
              <a:rPr lang="en-GB" sz="1100" dirty="0">
                <a:latin typeface="Lucida Sans" pitchFamily="34" charset="0"/>
              </a:rPr>
              <a:t>http://www.algaeindustrymagazine.com/abo-survey-shows-increased-production-price-competitiveness/?utm_source=feedburner&amp;utm_medium=email&amp;utm_campaign=Feed%3A+AlgaeIndustryMagazine+%</a:t>
            </a:r>
            <a:r>
              <a:rPr lang="en-GB" sz="1100" dirty="0" smtClean="0">
                <a:latin typeface="Lucida Sans" pitchFamily="34" charset="0"/>
              </a:rPr>
              <a:t>28Algae+Industry+Magazine%29</a:t>
            </a:r>
            <a:endParaRPr lang="en-GB" sz="1100" dirty="0">
              <a:latin typeface="Lucida Sans" pitchFamily="34" charset="0"/>
            </a:endParaRPr>
          </a:p>
        </p:txBody>
      </p:sp>
    </p:spTree>
    <p:extLst>
      <p:ext uri="{BB962C8B-B14F-4D97-AF65-F5344CB8AC3E}">
        <p14:creationId xmlns:p14="http://schemas.microsoft.com/office/powerpoint/2010/main" val="27097967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229600" cy="792088"/>
          </a:xfrm>
        </p:spPr>
        <p:txBody>
          <a:bodyPr/>
          <a:lstStyle/>
          <a:p>
            <a:pPr>
              <a:lnSpc>
                <a:spcPct val="100000"/>
              </a:lnSpc>
            </a:pPr>
            <a:r>
              <a:rPr lang="en-GB" b="1" dirty="0" smtClean="0">
                <a:solidFill>
                  <a:schemeClr val="accent1"/>
                </a:solidFill>
                <a:effectLst/>
                <a:latin typeface="Lucida Sans" pitchFamily="34" charset="0"/>
              </a:rPr>
              <a:t>The </a:t>
            </a:r>
            <a:r>
              <a:rPr lang="en-GB" b="1" dirty="0">
                <a:solidFill>
                  <a:schemeClr val="accent1"/>
                </a:solidFill>
                <a:effectLst/>
                <a:latin typeface="Lucida Sans" pitchFamily="34" charset="0"/>
              </a:rPr>
              <a:t>D</a:t>
            </a:r>
            <a:r>
              <a:rPr lang="en-GB" b="1" dirty="0" smtClean="0">
                <a:solidFill>
                  <a:schemeClr val="accent1"/>
                </a:solidFill>
                <a:effectLst/>
                <a:latin typeface="Lucida Sans" pitchFamily="34" charset="0"/>
              </a:rPr>
              <a:t>ebate Continues</a:t>
            </a:r>
            <a:endParaRPr lang="en-GB" b="1" dirty="0">
              <a:solidFill>
                <a:schemeClr val="accent1"/>
              </a:solidFill>
              <a:effectLst/>
              <a:latin typeface="Lucida Sans" pitchFamily="34" charset="0"/>
            </a:endParaRPr>
          </a:p>
        </p:txBody>
      </p:sp>
      <p:sp>
        <p:nvSpPr>
          <p:cNvPr id="3" name="Content Placeholder 2"/>
          <p:cNvSpPr>
            <a:spLocks noGrp="1"/>
          </p:cNvSpPr>
          <p:nvPr>
            <p:ph sz="half" idx="2"/>
          </p:nvPr>
        </p:nvSpPr>
        <p:spPr>
          <a:xfrm>
            <a:off x="4648200" y="1600201"/>
            <a:ext cx="4038600" cy="2980928"/>
          </a:xfrm>
        </p:spPr>
        <p:txBody>
          <a:bodyPr>
            <a:normAutofit lnSpcReduction="10000"/>
          </a:bodyPr>
          <a:lstStyle/>
          <a:p>
            <a:r>
              <a:rPr lang="en-GB" dirty="0" smtClean="0">
                <a:solidFill>
                  <a:schemeClr val="tx1"/>
                </a:solidFill>
                <a:latin typeface="Lucida Sans" pitchFamily="34" charset="0"/>
              </a:rPr>
              <a:t>“Algae </a:t>
            </a:r>
            <a:r>
              <a:rPr lang="en-GB" dirty="0">
                <a:solidFill>
                  <a:schemeClr val="tx1"/>
                </a:solidFill>
                <a:latin typeface="Lucida Sans" pitchFamily="34" charset="0"/>
              </a:rPr>
              <a:t>fuel is not likely to be competitive with other forms of fuel anytime in the foreseeable future. </a:t>
            </a:r>
            <a:r>
              <a:rPr lang="en-GB" dirty="0">
                <a:solidFill>
                  <a:schemeClr val="tx1"/>
                </a:solidFill>
                <a:latin typeface="Lucida Sans" pitchFamily="34" charset="0"/>
              </a:rPr>
              <a:t>I</a:t>
            </a:r>
            <a:r>
              <a:rPr lang="en-GB" smtClean="0">
                <a:solidFill>
                  <a:schemeClr val="tx1"/>
                </a:solidFill>
                <a:latin typeface="Lucida Sans" pitchFamily="34" charset="0"/>
              </a:rPr>
              <a:t>t </a:t>
            </a:r>
            <a:r>
              <a:rPr lang="en-GB" dirty="0">
                <a:solidFill>
                  <a:schemeClr val="tx1"/>
                </a:solidFill>
                <a:latin typeface="Lucida Sans" pitchFamily="34" charset="0"/>
              </a:rPr>
              <a:t>is definitely not a solution to Americans’ urgent </a:t>
            </a:r>
            <a:r>
              <a:rPr lang="en-GB">
                <a:solidFill>
                  <a:schemeClr val="tx1"/>
                </a:solidFill>
                <a:latin typeface="Lucida Sans" pitchFamily="34" charset="0"/>
              </a:rPr>
              <a:t>energy </a:t>
            </a:r>
            <a:r>
              <a:rPr lang="en-GB" smtClean="0">
                <a:solidFill>
                  <a:schemeClr val="tx1"/>
                </a:solidFill>
                <a:latin typeface="Lucida Sans" pitchFamily="34" charset="0"/>
              </a:rPr>
              <a:t>crisis”</a:t>
            </a:r>
            <a:endParaRPr lang="en-GB" dirty="0">
              <a:solidFill>
                <a:schemeClr val="tx1"/>
              </a:solidFill>
              <a:latin typeface="Lucida Sans" pitchFamily="34" charset="0"/>
            </a:endParaRPr>
          </a:p>
        </p:txBody>
      </p:sp>
      <p:sp>
        <p:nvSpPr>
          <p:cNvPr id="4" name="Content Placeholder 3"/>
          <p:cNvSpPr>
            <a:spLocks noGrp="1"/>
          </p:cNvSpPr>
          <p:nvPr>
            <p:ph sz="quarter" idx="13"/>
          </p:nvPr>
        </p:nvSpPr>
        <p:spPr>
          <a:xfrm>
            <a:off x="395536" y="1600200"/>
            <a:ext cx="4041648" cy="2692896"/>
          </a:xfrm>
        </p:spPr>
        <p:txBody>
          <a:bodyPr>
            <a:normAutofit/>
          </a:bodyPr>
          <a:lstStyle/>
          <a:p>
            <a:r>
              <a:rPr lang="en-GB" dirty="0" smtClean="0">
                <a:solidFill>
                  <a:schemeClr val="tx1"/>
                </a:solidFill>
                <a:latin typeface="Lucida Sans" pitchFamily="34" charset="0"/>
              </a:rPr>
              <a:t>“We’re </a:t>
            </a:r>
            <a:r>
              <a:rPr lang="en-GB" dirty="0">
                <a:solidFill>
                  <a:schemeClr val="tx1"/>
                </a:solidFill>
                <a:latin typeface="Lucida Sans" pitchFamily="34" charset="0"/>
              </a:rPr>
              <a:t>making new investments in the development of gasoline and diesel and jet fuel that’s actually made from a plant-like substance </a:t>
            </a:r>
            <a:r>
              <a:rPr lang="en-GB" dirty="0" smtClean="0">
                <a:solidFill>
                  <a:schemeClr val="tx1"/>
                </a:solidFill>
                <a:latin typeface="Lucida Sans" pitchFamily="34" charset="0"/>
              </a:rPr>
              <a:t>– algae”</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4581128"/>
            <a:ext cx="1368152" cy="18488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2054357" y="4597614"/>
            <a:ext cx="2232248" cy="1815882"/>
          </a:xfrm>
          <a:prstGeom prst="rect">
            <a:avLst/>
          </a:prstGeom>
          <a:noFill/>
        </p:spPr>
        <p:txBody>
          <a:bodyPr wrap="square" rtlCol="0">
            <a:spAutoFit/>
          </a:bodyPr>
          <a:lstStyle/>
          <a:p>
            <a:r>
              <a:rPr lang="en-GB" sz="1600" dirty="0">
                <a:latin typeface="Lucida Sans" pitchFamily="34" charset="0"/>
              </a:rPr>
              <a:t>President Barack Obama at the University of Miami Field House in Coral Gables, Fla., Thursday, Feb. 23, 2012</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4597614"/>
            <a:ext cx="15240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6660232" y="4597614"/>
            <a:ext cx="2088232" cy="1569660"/>
          </a:xfrm>
          <a:prstGeom prst="rect">
            <a:avLst/>
          </a:prstGeom>
          <a:noFill/>
        </p:spPr>
        <p:txBody>
          <a:bodyPr wrap="square" rtlCol="0">
            <a:spAutoFit/>
          </a:bodyPr>
          <a:lstStyle/>
          <a:p>
            <a:r>
              <a:rPr lang="en-GB" sz="1600" dirty="0">
                <a:latin typeface="Lucida Sans" pitchFamily="34" charset="0"/>
              </a:rPr>
              <a:t>Newton Leroy "Newt" Gingrich  2012 Republican Party presidential nomination</a:t>
            </a:r>
            <a:r>
              <a:rPr lang="en-GB" sz="1600" dirty="0" smtClean="0">
                <a:latin typeface="Lucida Sans" pitchFamily="34" charset="0"/>
              </a:rPr>
              <a:t>. March 2012</a:t>
            </a:r>
            <a:endParaRPr lang="en-GB" sz="1600" dirty="0">
              <a:latin typeface="Lucida Sans" pitchFamily="34" charset="0"/>
            </a:endParaRPr>
          </a:p>
        </p:txBody>
      </p:sp>
    </p:spTree>
    <p:extLst>
      <p:ext uri="{BB962C8B-B14F-4D97-AF65-F5344CB8AC3E}">
        <p14:creationId xmlns:p14="http://schemas.microsoft.com/office/powerpoint/2010/main" val="472516969"/>
      </p:ext>
    </p:extLst>
  </p:cSld>
  <p:clrMapOvr>
    <a:masterClrMapping/>
  </p:clrMapOvr>
</p:sld>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3016</TotalTime>
  <Words>3921</Words>
  <Application>Microsoft Office PowerPoint</Application>
  <PresentationFormat>On-screen Show (4:3)</PresentationFormat>
  <Paragraphs>951</Paragraphs>
  <Slides>74</Slides>
  <Notes>4</Notes>
  <HiddenSlides>0</HiddenSlides>
  <MMClips>0</MMClips>
  <ScaleCrop>false</ScaleCrop>
  <HeadingPairs>
    <vt:vector size="4" baseType="variant">
      <vt:variant>
        <vt:lpstr>Theme</vt:lpstr>
      </vt:variant>
      <vt:variant>
        <vt:i4>4</vt:i4>
      </vt:variant>
      <vt:variant>
        <vt:lpstr>Slide Titles</vt:lpstr>
      </vt:variant>
      <vt:variant>
        <vt:i4>74</vt:i4>
      </vt:variant>
    </vt:vector>
  </HeadingPairs>
  <TitlesOfParts>
    <vt:vector size="78" baseType="lpstr">
      <vt:lpstr>1_Custom Design</vt:lpstr>
      <vt:lpstr>Custom Design</vt:lpstr>
      <vt:lpstr>Office Theme</vt:lpstr>
      <vt:lpstr>Executive</vt:lpstr>
      <vt:lpstr>Algae- Hope or Hype?</vt:lpstr>
      <vt:lpstr>Fossil Fuel Costs are Increasing</vt:lpstr>
      <vt:lpstr>Demand for Fossil Fuel is Increasing</vt:lpstr>
      <vt:lpstr>Reserves are Dwindling:  ~50 years of Crude oil</vt:lpstr>
      <vt:lpstr>There will be a continuing demand for fluid fuels</vt:lpstr>
      <vt:lpstr>Climate Change</vt:lpstr>
      <vt:lpstr>Help!</vt:lpstr>
      <vt:lpstr>Biofuels to the Rescue?</vt:lpstr>
      <vt:lpstr>Third Generation Biofuels</vt:lpstr>
      <vt:lpstr>PowerPoint Presentation</vt:lpstr>
      <vt:lpstr>What are Algae?</vt:lpstr>
      <vt:lpstr>                 Algae can be divided by size into two groups</vt:lpstr>
      <vt:lpstr>Algae on the Tree of Life</vt:lpstr>
      <vt:lpstr>  </vt:lpstr>
      <vt:lpstr>Microalgae are efficient plants</vt:lpstr>
      <vt:lpstr>Are Microalgae Important ?</vt:lpstr>
      <vt:lpstr>Oil doesn't come from dead dinosaurs</vt:lpstr>
      <vt:lpstr>The typical algae bloom along the western coast of Ireland</vt:lpstr>
      <vt:lpstr>Grow in wide range of light</vt:lpstr>
      <vt:lpstr>Land not suitable for traditional land plant cultivation could be used for algal cultivation</vt:lpstr>
      <vt:lpstr>Can growth in salt, brackish or waste water</vt:lpstr>
      <vt:lpstr>Microalgae grow in Salt water</vt:lpstr>
      <vt:lpstr>Large amounts of water are needed for microalgae biomass production</vt:lpstr>
      <vt:lpstr>Microalgae “grow” Oil</vt:lpstr>
      <vt:lpstr>Examples lipid contents in algal species</vt:lpstr>
      <vt:lpstr>PowerPoint Presentation</vt:lpstr>
      <vt:lpstr>PowerPoint Presentation</vt:lpstr>
      <vt:lpstr>Modern Biotechnology</vt:lpstr>
      <vt:lpstr>Microalgae can produce many more times the amount of oil per year per unit area of land than oil seed crops.</vt:lpstr>
      <vt:lpstr>But what is the true potential yield?</vt:lpstr>
      <vt:lpstr>Maximum Calculated Algal Yields</vt:lpstr>
      <vt:lpstr> THEORETICAL MAXIMUM ALGAL OIL PRODUCTION Kristina M. Weyer, Daniel R. Bush, Al Darzins and Bryan D. Willson http://comste.gov.ph/images/files/TheoreticalMaximum_for%20ALGOIL%206-11-09.pdf</vt:lpstr>
      <vt:lpstr>Realistic Algal Yields</vt:lpstr>
      <vt:lpstr>Realistic Algal Yields</vt:lpstr>
      <vt:lpstr>Realistic Algal Yields</vt:lpstr>
      <vt:lpstr>Algal dry weight yields and photosynthetic efficiencies from published sources.</vt:lpstr>
      <vt:lpstr>Microalgae capture Carbon Dioxide CO2</vt:lpstr>
      <vt:lpstr>PowerPoint Presentation</vt:lpstr>
      <vt:lpstr>Algae Can Reduce NOx</vt:lpstr>
      <vt:lpstr>How are microalgae grown?</vt:lpstr>
      <vt:lpstr>How are microalgae grown?</vt:lpstr>
      <vt:lpstr>Dunaliella, Murcia, Spain US$ 10 million loss</vt:lpstr>
      <vt:lpstr>GreenFuel Technologies Co  Arizona, USA After a few weeks operation - heavy contamination, difficulty to clean</vt:lpstr>
      <vt:lpstr>GreenFuel Technologies Co, Arizona, USA Bags trial, high cost scale up</vt:lpstr>
      <vt:lpstr>PowerPoint Presentation</vt:lpstr>
      <vt:lpstr>PowerPoint Presentation</vt:lpstr>
      <vt:lpstr>Head losses &amp; Mixing Energy</vt:lpstr>
      <vt:lpstr>60% of the total of the energy in the algae could be used in mixing</vt:lpstr>
      <vt:lpstr>Head losses vary with square of mean velocity, but the pumping power varies with the cube of the mean velocity.</vt:lpstr>
      <vt:lpstr> Power Plant Chimney to the Pilot Plant Algae Ponds</vt:lpstr>
      <vt:lpstr>PowerPoint Presentation</vt:lpstr>
      <vt:lpstr>Required Low Cost Algae Harvesting </vt:lpstr>
      <vt:lpstr>Algal Biofuel Process</vt:lpstr>
      <vt:lpstr>PowerPoint Presentation</vt:lpstr>
      <vt:lpstr>The Challenges of Algae Harvesting</vt:lpstr>
      <vt:lpstr>Algae must be Constantly Harvested</vt:lpstr>
      <vt:lpstr>Potential Algal Harvesting Methods</vt:lpstr>
      <vt:lpstr>Comparison of microalgal harvesting methods  (Mohn, 1988, Molina Grima et al., 2003, Shen et al., 2009)</vt:lpstr>
      <vt:lpstr>Disc-bowl Centrifuge an Ideal Solution?</vt:lpstr>
      <vt:lpstr>Elegant Engineering, but at high Energy Cost</vt:lpstr>
      <vt:lpstr>Extraction Energy From Algae</vt:lpstr>
      <vt:lpstr>Methods of energy extraction from microalgal biomass</vt:lpstr>
      <vt:lpstr>PowerPoint Presentation</vt:lpstr>
      <vt:lpstr>Algal Biodiesel is Currently Uneconomic</vt:lpstr>
      <vt:lpstr>~50% of the published LCAs on microalgal biodiesel have a net energy ratio less than 1. </vt:lpstr>
      <vt:lpstr>Anaerobic Digestion of Algae could produce net Energy</vt:lpstr>
      <vt:lpstr>Current examples of non-fuel uses of Microalgae</vt:lpstr>
      <vt:lpstr>Microalgal Biorefining</vt:lpstr>
      <vt:lpstr>Biorefineries should be sustainable</vt:lpstr>
      <vt:lpstr>Good &amp; Bad News </vt:lpstr>
      <vt:lpstr>Exxon at Least 25 Years Away From Making Fuel From Algae</vt:lpstr>
      <vt:lpstr>Adelaide scientists on the cusp of a biofuel breakthrough on algal biofuel project in Whyalla </vt:lpstr>
      <vt:lpstr>PowerPoint Presentation</vt:lpstr>
      <vt:lpstr>The Debate Continues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Pure Energy Fuels</dc:title>
  <dc:creator>John</dc:creator>
  <cp:lastModifiedBy>Milledge J.J.</cp:lastModifiedBy>
  <cp:revision>309</cp:revision>
  <dcterms:created xsi:type="dcterms:W3CDTF">2008-07-24T21:14:02Z</dcterms:created>
  <dcterms:modified xsi:type="dcterms:W3CDTF">2013-06-16T20:02:11Z</dcterms:modified>
</cp:coreProperties>
</file>