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1" r:id="rId2"/>
    <p:sldId id="256" r:id="rId3"/>
    <p:sldId id="257" r:id="rId4"/>
    <p:sldId id="260" r:id="rId5"/>
    <p:sldId id="258" r:id="rId6"/>
    <p:sldId id="259" r:id="rId7"/>
    <p:sldId id="277" r:id="rId8"/>
    <p:sldId id="278" r:id="rId9"/>
    <p:sldId id="279" r:id="rId10"/>
    <p:sldId id="261" r:id="rId11"/>
    <p:sldId id="262" r:id="rId12"/>
    <p:sldId id="263" r:id="rId13"/>
    <p:sldId id="265" r:id="rId14"/>
    <p:sldId id="266" r:id="rId15"/>
    <p:sldId id="267" r:id="rId16"/>
    <p:sldId id="268" r:id="rId17"/>
    <p:sldId id="269" r:id="rId18"/>
    <p:sldId id="264" r:id="rId19"/>
    <p:sldId id="270" r:id="rId20"/>
    <p:sldId id="271" r:id="rId21"/>
    <p:sldId id="272" r:id="rId22"/>
    <p:sldId id="274" r:id="rId23"/>
    <p:sldId id="273" r:id="rId24"/>
    <p:sldId id="275" r:id="rId25"/>
    <p:sldId id="276" r:id="rId26"/>
    <p:sldId id="280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992" autoAdjust="0"/>
    <p:restoredTop sz="94660"/>
  </p:normalViewPr>
  <p:slideViewPr>
    <p:cSldViewPr>
      <p:cViewPr varScale="1">
        <p:scale>
          <a:sx n="97" d="100"/>
          <a:sy n="97" d="100"/>
        </p:scale>
        <p:origin x="-11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24F852-DB49-4CF3-9D26-7B2D27EB310A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01A65-FB0F-4F22-A0C7-198BBA7481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7065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01A65-FB0F-4F22-A0C7-198BBA748163}" type="slidenum">
              <a:rPr lang="en-GB" smtClean="0"/>
              <a:pPr/>
              <a:t>11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AC5C1-1F7B-4D9C-A659-476AA899AB29}" type="datetimeFigureOut">
              <a:rPr lang="en-GB" smtClean="0"/>
              <a:pPr/>
              <a:t>14/06/2013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D2847-F205-493A-8874-711C758838A9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istics.gov.uk/hub/business-energy/energy/energy-price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ebbook.nist.gov/cgi/cbook.cgi?ID=C74828&amp;Mask=1#Thermo-Ga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ebbook.nist.gov/cgi/cbook.cgi?ID=C74828&amp;Mask=1#Thermo-Ga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2.chemistry.msu.edu/faculty/reusch/VirtTxtJml/react2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upac.org/publications/books/gbook/green_book_2ed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upac.org/goldbook/S05910.pdf" TargetMode="External"/><Relationship Id="rId2" Type="http://schemas.openxmlformats.org/officeDocument/2006/relationships/hyperlink" Target="http://old.iupac.org/goldbook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3888431"/>
          </a:xfrm>
        </p:spPr>
        <p:txBody>
          <a:bodyPr>
            <a:normAutofit/>
          </a:bodyPr>
          <a:lstStyle/>
          <a:p>
            <a:r>
              <a:rPr lang="en-GB" sz="5400" dirty="0"/>
              <a:t>When I use a word</a:t>
            </a:r>
            <a:r>
              <a:rPr lang="en-GB" sz="5400" dirty="0" smtClean="0"/>
              <a:t>, </a:t>
            </a:r>
            <a:r>
              <a:rPr lang="en-GB" sz="5400" dirty="0"/>
              <a:t>it means just what I choose it to </a:t>
            </a:r>
            <a:r>
              <a:rPr lang="en-GB" sz="5400" dirty="0" smtClean="0"/>
              <a:t>mean neither </a:t>
            </a:r>
            <a:r>
              <a:rPr lang="en-GB" sz="5400" dirty="0"/>
              <a:t>more nor less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273696"/>
          </a:xfrm>
        </p:spPr>
        <p:txBody>
          <a:bodyPr/>
          <a:lstStyle/>
          <a:p>
            <a:r>
              <a:rPr lang="en-GB" dirty="0"/>
              <a:t>LEWIS CARROLL , Through the Looking-Glass, </a:t>
            </a:r>
          </a:p>
        </p:txBody>
      </p:sp>
    </p:spTree>
    <p:extLst>
      <p:ext uri="{BB962C8B-B14F-4D97-AF65-F5344CB8AC3E}">
        <p14:creationId xmlns:p14="http://schemas.microsoft.com/office/powerpoint/2010/main" val="350086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rmAutofit/>
          </a:bodyPr>
          <a:lstStyle/>
          <a:p>
            <a:r>
              <a:rPr lang="en-GB" sz="14900" dirty="0" smtClean="0"/>
              <a:t>35.6kJ L</a:t>
            </a:r>
            <a:r>
              <a:rPr lang="en-GB" sz="14900" baseline="30000" dirty="0" smtClean="0"/>
              <a:t>-1</a:t>
            </a:r>
            <a:endParaRPr lang="en-GB" sz="14900" baseline="30000" dirty="0"/>
          </a:p>
        </p:txBody>
      </p:sp>
      <p:sp>
        <p:nvSpPr>
          <p:cNvPr id="3" name="Rectangle 2"/>
          <p:cNvSpPr/>
          <p:nvPr/>
        </p:nvSpPr>
        <p:spPr>
          <a:xfrm>
            <a:off x="1187624" y="4474030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SIALVE, B., BERNET, N. &amp; BERNARD, O. 2009. Anaerobic digestion of microalgae as a necessary step to make microalgal biodiesel sustainable. </a:t>
            </a:r>
            <a:r>
              <a:rPr lang="en-GB" i="1" dirty="0" err="1"/>
              <a:t>J.Biotech</a:t>
            </a:r>
            <a:r>
              <a:rPr lang="en-GB" i="1" dirty="0"/>
              <a:t> </a:t>
            </a:r>
            <a:r>
              <a:rPr lang="en-GB" i="1" dirty="0" err="1"/>
              <a:t>adv</a:t>
            </a:r>
            <a:r>
              <a:rPr lang="en-GB" i="1" dirty="0"/>
              <a:t>,</a:t>
            </a:r>
            <a:r>
              <a:rPr lang="en-GB" dirty="0"/>
              <a:t> 27</a:t>
            </a:r>
            <a:r>
              <a:rPr lang="en-GB" b="1" dirty="0"/>
              <a:t>,</a:t>
            </a:r>
            <a:r>
              <a:rPr lang="en-GB" dirty="0"/>
              <a:t> 409-16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Calorific Value of Methane</a:t>
            </a:r>
            <a:endParaRPr lang="en-GB" sz="5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03648" y="4941168"/>
            <a:ext cx="6400800" cy="1368152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John  J Milledge</a:t>
            </a:r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 smtClean="0"/>
              <a:t>A Simple Reaction</a:t>
            </a:r>
            <a:endParaRPr lang="en-GB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15121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6600" dirty="0" smtClean="0"/>
              <a:t>CH</a:t>
            </a:r>
            <a:r>
              <a:rPr lang="en-GB" sz="6600" baseline="-25000" dirty="0" smtClean="0"/>
              <a:t>4 </a:t>
            </a:r>
            <a:r>
              <a:rPr lang="en-GB" sz="6600" dirty="0" smtClean="0"/>
              <a:t>+ 2O</a:t>
            </a:r>
            <a:r>
              <a:rPr lang="en-GB" sz="6600" baseline="-25000" dirty="0" smtClean="0"/>
              <a:t>2</a:t>
            </a:r>
            <a:r>
              <a:rPr lang="en-GB" sz="6600" dirty="0" smtClean="0"/>
              <a:t> = CO</a:t>
            </a:r>
            <a:r>
              <a:rPr lang="en-GB" sz="6600" baseline="-25000" dirty="0" smtClean="0"/>
              <a:t>2 </a:t>
            </a:r>
            <a:r>
              <a:rPr lang="en-GB" sz="6600" dirty="0" smtClean="0"/>
              <a:t>+ 2H</a:t>
            </a:r>
            <a:r>
              <a:rPr lang="en-GB" sz="6600" baseline="-25000" dirty="0" smtClean="0"/>
              <a:t>2</a:t>
            </a:r>
            <a:r>
              <a:rPr lang="en-GB" sz="6600" dirty="0" smtClean="0"/>
              <a:t>O</a:t>
            </a:r>
            <a:endParaRPr lang="en-GB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3573016"/>
            <a:ext cx="7776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/>
              <a:t>What is the problem?</a:t>
            </a:r>
            <a:endParaRPr lang="en-GB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Calorific Value; Higher or Lower 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Heat of Combustion</a:t>
            </a:r>
          </a:p>
          <a:p>
            <a:r>
              <a:rPr lang="en-GB" dirty="0" smtClean="0"/>
              <a:t>The calorific value of a fuel is the energy released by a unit quantity of fuel on complete combustion.</a:t>
            </a:r>
          </a:p>
          <a:p>
            <a:r>
              <a:rPr lang="en-GB" u="sng" dirty="0" smtClean="0"/>
              <a:t>Higher Calorific Value (Gross) </a:t>
            </a:r>
            <a:r>
              <a:rPr lang="en-GB" dirty="0" smtClean="0"/>
              <a:t>is the value obtained when all the water vapour has been condensed</a:t>
            </a:r>
          </a:p>
          <a:p>
            <a:pPr>
              <a:buNone/>
            </a:pPr>
            <a:r>
              <a:rPr lang="en-GB" sz="1300" dirty="0"/>
              <a:t>EASTOP, T. D. &amp; MCCONKEY, A. 1970. </a:t>
            </a:r>
            <a:r>
              <a:rPr lang="en-GB" sz="1300" i="1" dirty="0"/>
              <a:t>Applied Thermodynamics for Engineering Technologists, </a:t>
            </a:r>
            <a:r>
              <a:rPr lang="en-GB" sz="1300" dirty="0"/>
              <a:t>New York, Longman</a:t>
            </a:r>
            <a:r>
              <a:rPr lang="en-GB" dirty="0"/>
              <a:t>.</a:t>
            </a:r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GB" u="sng" dirty="0" smtClean="0"/>
              <a:t>Lower Calorific Value (Net) </a:t>
            </a:r>
            <a:r>
              <a:rPr lang="en-GB" dirty="0" smtClean="0"/>
              <a:t>assumes all the water from the reaction remains as water vapour.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Enthalpy Water</a:t>
            </a:r>
          </a:p>
          <a:p>
            <a:pPr lvl="2">
              <a:lnSpc>
                <a:spcPct val="150000"/>
              </a:lnSpc>
              <a:buNone/>
            </a:pPr>
            <a:r>
              <a:rPr lang="en-GB" dirty="0" smtClean="0"/>
              <a:t>∆H</a:t>
            </a:r>
            <a:r>
              <a:rPr lang="en-GB" baseline="-25000" dirty="0" smtClean="0"/>
              <a:t>liquid</a:t>
            </a:r>
            <a:r>
              <a:rPr lang="en-GB" dirty="0" smtClean="0"/>
              <a:t>= 285.83kJ mol</a:t>
            </a:r>
            <a:r>
              <a:rPr lang="en-GB" baseline="30000" dirty="0" smtClean="0"/>
              <a:t>-1</a:t>
            </a:r>
            <a:r>
              <a:rPr lang="en-GB" dirty="0" smtClean="0"/>
              <a:t>  ∆H</a:t>
            </a:r>
            <a:r>
              <a:rPr lang="en-GB" baseline="-25000" dirty="0" smtClean="0"/>
              <a:t>gas </a:t>
            </a:r>
            <a:r>
              <a:rPr lang="en-GB" dirty="0" smtClean="0"/>
              <a:t>=241.83kJ mol</a:t>
            </a:r>
            <a:r>
              <a:rPr lang="en-GB" baseline="30000" dirty="0" smtClean="0"/>
              <a:t>-1</a:t>
            </a:r>
            <a:r>
              <a:rPr lang="en-GB" dirty="0" smtClean="0"/>
              <a:t> </a:t>
            </a:r>
          </a:p>
          <a:p>
            <a:pPr lvl="2">
              <a:lnSpc>
                <a:spcPct val="150000"/>
              </a:lnSpc>
              <a:buNone/>
            </a:pPr>
            <a:r>
              <a:rPr lang="en-GB" dirty="0" smtClean="0"/>
              <a:t>Energy released on condensation = 44kJ mol</a:t>
            </a:r>
            <a:r>
              <a:rPr lang="en-GB" baseline="30000" dirty="0" smtClean="0"/>
              <a:t>-1</a:t>
            </a:r>
            <a:r>
              <a:rPr lang="en-GB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2 moles of H</a:t>
            </a:r>
            <a:r>
              <a:rPr lang="en-GB" baseline="-25000" dirty="0" smtClean="0"/>
              <a:t>2</a:t>
            </a:r>
            <a:r>
              <a:rPr lang="en-GB" dirty="0" smtClean="0"/>
              <a:t>O are generated from the combustion of 1mole of CH</a:t>
            </a:r>
            <a:r>
              <a:rPr lang="en-GB" baseline="-25000" dirty="0" smtClean="0"/>
              <a:t>4</a:t>
            </a:r>
          </a:p>
          <a:p>
            <a:pPr>
              <a:lnSpc>
                <a:spcPct val="150000"/>
              </a:lnSpc>
              <a:buFont typeface="Symbol"/>
              <a:buChar char="\"/>
            </a:pPr>
            <a:r>
              <a:rPr lang="en-GB" dirty="0" smtClean="0">
                <a:sym typeface="Symbol"/>
              </a:rPr>
              <a:t>Difference between HCV &amp; LCV ≈ 88</a:t>
            </a:r>
            <a:r>
              <a:rPr lang="en-GB" dirty="0" smtClean="0"/>
              <a:t>kJ mol</a:t>
            </a:r>
            <a:r>
              <a:rPr lang="en-GB" baseline="30000" dirty="0" smtClean="0"/>
              <a:t>-1</a:t>
            </a:r>
            <a:endParaRPr lang="en-GB" dirty="0" smtClean="0"/>
          </a:p>
          <a:p>
            <a:pPr>
              <a:lnSpc>
                <a:spcPct val="150000"/>
              </a:lnSpc>
              <a:buNone/>
            </a:pPr>
            <a:endParaRPr lang="en-GB" dirty="0" smtClean="0"/>
          </a:p>
          <a:p>
            <a:pPr>
              <a:lnSpc>
                <a:spcPct val="150000"/>
              </a:lnSpc>
              <a:buNone/>
            </a:pPr>
            <a:r>
              <a:rPr lang="en-GB" sz="1300" dirty="0" smtClean="0"/>
              <a:t>NIST Standard Reference Data . http://webbook.nist.gov/cgi/cbook.cgi?ID=C7732185&amp;Units=SI&amp;Mask=1#Thermo-Gas</a:t>
            </a:r>
          </a:p>
          <a:p>
            <a:pPr>
              <a:lnSpc>
                <a:spcPct val="150000"/>
              </a:lnSpc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Lower Calorific Value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6000" dirty="0" smtClean="0"/>
              <a:t>In older boiler systems the latent heat from the condensation of water vapour was not recovered.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en-GB" sz="7200" dirty="0" smtClean="0"/>
              <a:t>Modern Systems attempt to recover the latent energy of water vapour</a:t>
            </a:r>
            <a:endParaRPr lang="en-GB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Higher Calorific Value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5400" dirty="0" smtClean="0"/>
              <a:t>Higher Calorific Value is widely used by the Department of Energy and Climate Change and UK National Statistics.</a:t>
            </a:r>
          </a:p>
          <a:p>
            <a:pPr>
              <a:buNone/>
            </a:pPr>
            <a:r>
              <a:rPr lang="en-GB" sz="1200" u="sng" dirty="0" smtClean="0">
                <a:hlinkClick r:id="rId2"/>
              </a:rPr>
              <a:t>http://www.statistics.gov.uk/hub/business-energy/energy/energy-prices</a:t>
            </a:r>
            <a:endParaRPr lang="en-GB" sz="1200" dirty="0" smtClean="0"/>
          </a:p>
          <a:p>
            <a:pPr>
              <a:buNone/>
            </a:pPr>
            <a:r>
              <a:rPr lang="en-GB" sz="5400" dirty="0" smtClean="0"/>
              <a:t/>
            </a:r>
            <a:br>
              <a:rPr lang="en-GB" sz="5400" dirty="0" smtClean="0"/>
            </a:br>
            <a:endParaRPr lang="en-GB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Food. Calorific Value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Protein is </a:t>
            </a:r>
            <a:r>
              <a:rPr lang="en-GB" dirty="0" smtClean="0"/>
              <a:t>incompletely </a:t>
            </a:r>
            <a:r>
              <a:rPr lang="en-GB" dirty="0" smtClean="0"/>
              <a:t>oxidised in the body . Nitrogen together with some carbon and hydrogen leave the body mainly in form of urea.</a:t>
            </a:r>
          </a:p>
          <a:p>
            <a:r>
              <a:rPr lang="en-GB" dirty="0" smtClean="0"/>
              <a:t>1.25 kcal are often deducted from the heat of combustion of protein for un-oxidised products excreted in urine</a:t>
            </a:r>
          </a:p>
          <a:p>
            <a:r>
              <a:rPr lang="en-GB" dirty="0" smtClean="0"/>
              <a:t>Total Nitrogen is often used to calculate protein.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sz="1200" dirty="0"/>
              <a:t>MERRILL, A. L. &amp; WATTS, B. K. 1955. Energy values of foods: Basis &amp; Duration. Slight revised February 1973. US Department of Agriculture</a:t>
            </a:r>
            <a:r>
              <a:rPr lang="en-GB" sz="1200" dirty="0" smtClean="0"/>
              <a:t>. Available on  line at http://www.nal.usda.gov/fnic/foodcomp/Data/Classics/ah74.pdf</a:t>
            </a:r>
            <a:endParaRPr lang="en-GB" sz="1200" dirty="0"/>
          </a:p>
          <a:p>
            <a:pPr>
              <a:buNone/>
            </a:pPr>
            <a:endParaRPr lang="en-GB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Methane Heat of Combustion per Mole</a:t>
            </a:r>
            <a:br>
              <a:rPr lang="en-GB" sz="4000" dirty="0" smtClean="0"/>
            </a:br>
            <a:r>
              <a:rPr lang="en-GB" sz="3600" dirty="0" smtClean="0"/>
              <a:t>HCV</a:t>
            </a:r>
            <a:endParaRPr lang="en-GB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4400" dirty="0"/>
              <a:t>Δ</a:t>
            </a:r>
            <a:r>
              <a:rPr lang="en-GB" sz="4400" baseline="-25000" dirty="0"/>
              <a:t>c</a:t>
            </a:r>
            <a:r>
              <a:rPr lang="en-GB" sz="4400" dirty="0"/>
              <a:t>H°</a:t>
            </a:r>
            <a:r>
              <a:rPr lang="en-GB" sz="4400" baseline="-25000" dirty="0"/>
              <a:t>gas </a:t>
            </a:r>
            <a:r>
              <a:rPr lang="en-GB" sz="4400" dirty="0"/>
              <a:t>≈</a:t>
            </a:r>
            <a:r>
              <a:rPr lang="en-GB" sz="4400" baseline="-25000" dirty="0"/>
              <a:t> </a:t>
            </a:r>
            <a:r>
              <a:rPr lang="en-GB" sz="4400" dirty="0" smtClean="0"/>
              <a:t>-890.16 to -891.8kJ mol</a:t>
            </a:r>
            <a:r>
              <a:rPr lang="en-GB" sz="4400" baseline="30000" dirty="0" smtClean="0"/>
              <a:t>-1</a:t>
            </a:r>
            <a:endParaRPr lang="en-GB" sz="4400" dirty="0" smtClean="0"/>
          </a:p>
          <a:p>
            <a:pPr>
              <a:buNone/>
            </a:pPr>
            <a:r>
              <a:rPr lang="en-GB" sz="1200" dirty="0" smtClean="0"/>
              <a:t>NIST Standard Reference Data. </a:t>
            </a:r>
            <a:r>
              <a:rPr lang="en-GB" sz="1200" dirty="0" smtClean="0">
                <a:hlinkClick r:id="rId3"/>
              </a:rPr>
              <a:t>http://webbook.nist.gov/cgi/cbook.cgi?ID=C74828&amp;Mask=1#Thermo-Gas</a:t>
            </a:r>
            <a:r>
              <a:rPr lang="en-GB" sz="1200" dirty="0" smtClean="0"/>
              <a:t> (</a:t>
            </a:r>
          </a:p>
          <a:p>
            <a:r>
              <a:rPr lang="en-GB" sz="4000" dirty="0" smtClean="0"/>
              <a:t>Δ</a:t>
            </a:r>
            <a:r>
              <a:rPr lang="en-GB" sz="4000" baseline="-25000" dirty="0" smtClean="0"/>
              <a:t>c</a:t>
            </a:r>
            <a:r>
              <a:rPr lang="en-GB" sz="4000" dirty="0" smtClean="0"/>
              <a:t>H°</a:t>
            </a:r>
            <a:r>
              <a:rPr lang="en-GB" sz="4000" baseline="-25000" dirty="0" smtClean="0"/>
              <a:t>gas </a:t>
            </a:r>
            <a:r>
              <a:rPr lang="en-GB" sz="4000" dirty="0" smtClean="0"/>
              <a:t>≈ -212.8  kcal  mol</a:t>
            </a:r>
            <a:r>
              <a:rPr lang="en-GB" sz="4000" baseline="30000" dirty="0" smtClean="0"/>
              <a:t>-1</a:t>
            </a:r>
            <a:r>
              <a:rPr lang="en-GB" sz="4000" dirty="0" smtClean="0"/>
              <a:t> @25</a:t>
            </a:r>
            <a:r>
              <a:rPr lang="en-GB" sz="4000" dirty="0" smtClean="0">
                <a:sym typeface="Symbol"/>
              </a:rPr>
              <a:t>C</a:t>
            </a:r>
            <a:endParaRPr lang="en-GB" sz="4000" dirty="0" smtClean="0"/>
          </a:p>
          <a:p>
            <a:r>
              <a:rPr lang="en-GB" sz="4000" dirty="0" smtClean="0"/>
              <a:t>Δ</a:t>
            </a:r>
            <a:r>
              <a:rPr lang="en-GB" sz="4000" baseline="-25000" dirty="0" smtClean="0"/>
              <a:t>c</a:t>
            </a:r>
            <a:r>
              <a:rPr lang="en-GB" sz="4000" dirty="0" smtClean="0"/>
              <a:t>H°</a:t>
            </a:r>
            <a:r>
              <a:rPr lang="en-GB" sz="4000" baseline="-25000" dirty="0" smtClean="0"/>
              <a:t>gas </a:t>
            </a:r>
            <a:r>
              <a:rPr lang="en-GB" sz="4000" dirty="0" smtClean="0"/>
              <a:t>≈ - 891.0 kJ mol</a:t>
            </a:r>
            <a:r>
              <a:rPr lang="en-GB" sz="4000" baseline="30000" dirty="0" smtClean="0"/>
              <a:t>-1</a:t>
            </a:r>
            <a:endParaRPr lang="en-GB" sz="4000" dirty="0" smtClean="0"/>
          </a:p>
          <a:p>
            <a:pPr>
              <a:buNone/>
            </a:pPr>
            <a:endParaRPr lang="en-GB" sz="1200" dirty="0" smtClean="0"/>
          </a:p>
          <a:p>
            <a:pPr>
              <a:buNone/>
            </a:pPr>
            <a:r>
              <a:rPr lang="en-GB" sz="1200" dirty="0" smtClean="0"/>
              <a:t>GLASSTONE</a:t>
            </a:r>
            <a:r>
              <a:rPr lang="en-GB" sz="1200" dirty="0"/>
              <a:t>, S. &amp; LEWIS, D. 1970. </a:t>
            </a:r>
            <a:r>
              <a:rPr lang="en-GB" sz="1200" i="1" dirty="0"/>
              <a:t>Elements of Physical Chemistry, </a:t>
            </a:r>
            <a:r>
              <a:rPr lang="en-GB" sz="1200" dirty="0"/>
              <a:t>London, MacMillan</a:t>
            </a:r>
            <a:r>
              <a:rPr lang="en-GB" sz="1200" dirty="0" smtClean="0"/>
              <a:t>. (</a:t>
            </a:r>
            <a:endParaRPr lang="en-GB" sz="1200" dirty="0" smtClean="0">
              <a:sym typeface="Symbol"/>
            </a:endParaRPr>
          </a:p>
          <a:p>
            <a:r>
              <a:rPr lang="en-GB" sz="4000" dirty="0" smtClean="0"/>
              <a:t>Δ</a:t>
            </a:r>
            <a:r>
              <a:rPr lang="en-GB" sz="4000" baseline="-25000" dirty="0" smtClean="0"/>
              <a:t>c</a:t>
            </a:r>
            <a:r>
              <a:rPr lang="en-GB" sz="4000" dirty="0" smtClean="0"/>
              <a:t>H°</a:t>
            </a:r>
            <a:r>
              <a:rPr lang="en-GB" sz="4000" baseline="-25000" dirty="0" smtClean="0"/>
              <a:t>gas</a:t>
            </a:r>
            <a:r>
              <a:rPr lang="en-GB" sz="4000" dirty="0" smtClean="0"/>
              <a:t>≈ - 890.63 kJ mol</a:t>
            </a:r>
            <a:r>
              <a:rPr lang="en-GB" sz="4000" baseline="30000" dirty="0" smtClean="0"/>
              <a:t>-1</a:t>
            </a:r>
            <a:r>
              <a:rPr lang="en-GB" sz="4000" dirty="0" smtClean="0"/>
              <a:t> @25</a:t>
            </a:r>
            <a:r>
              <a:rPr lang="en-GB" sz="4000" dirty="0" smtClean="0">
                <a:sym typeface="Symbol"/>
              </a:rPr>
              <a:t>C</a:t>
            </a:r>
            <a:endParaRPr lang="en-GB" sz="4000" dirty="0" smtClean="0"/>
          </a:p>
          <a:p>
            <a:r>
              <a:rPr lang="en-GB" sz="4000" dirty="0" smtClean="0"/>
              <a:t>Δ</a:t>
            </a:r>
            <a:r>
              <a:rPr lang="en-GB" sz="4000" baseline="-25000" dirty="0" smtClean="0"/>
              <a:t>c</a:t>
            </a:r>
            <a:r>
              <a:rPr lang="en-GB" sz="4000" dirty="0" smtClean="0"/>
              <a:t>H°</a:t>
            </a:r>
            <a:r>
              <a:rPr lang="en-GB" sz="4000" baseline="-25000" dirty="0" smtClean="0"/>
              <a:t>gas </a:t>
            </a:r>
            <a:r>
              <a:rPr lang="en-GB" sz="4000" dirty="0" smtClean="0"/>
              <a:t>≈ - 892.97 kJ mol</a:t>
            </a:r>
            <a:r>
              <a:rPr lang="en-GB" sz="4000" baseline="30000" dirty="0" smtClean="0"/>
              <a:t>-1</a:t>
            </a:r>
            <a:r>
              <a:rPr lang="en-GB" sz="4000" dirty="0" smtClean="0"/>
              <a:t> @0</a:t>
            </a:r>
            <a:r>
              <a:rPr lang="en-GB" sz="4000" dirty="0" smtClean="0">
                <a:sym typeface="Symbol"/>
              </a:rPr>
              <a:t>C</a:t>
            </a:r>
          </a:p>
          <a:p>
            <a:pPr>
              <a:buNone/>
            </a:pPr>
            <a:r>
              <a:rPr lang="en-GB" sz="1900" dirty="0" smtClean="0"/>
              <a:t>BSI 2005. Natural gas - Calculation of calorific values, density, relative density &amp; Wobbe index from composition. </a:t>
            </a:r>
            <a:r>
              <a:rPr lang="en-GB" sz="1900" i="1" dirty="0" smtClean="0"/>
              <a:t>BS EN ISO 6976:2005.</a:t>
            </a:r>
            <a:endParaRPr lang="en-GB" sz="1900" dirty="0" smtClean="0"/>
          </a:p>
          <a:p>
            <a:pPr>
              <a:buNone/>
            </a:pPr>
            <a:r>
              <a:rPr lang="en-GB" sz="1900" dirty="0" smtClean="0"/>
              <a:t> </a:t>
            </a:r>
            <a:r>
              <a:rPr lang="en-GB" sz="2000" dirty="0" smtClean="0"/>
              <a:t> kilocalorie = 4.1868kJ  </a:t>
            </a:r>
            <a:r>
              <a:rPr lang="en-GB" sz="1200" dirty="0"/>
              <a:t>P</a:t>
            </a:r>
            <a:r>
              <a:rPr lang="en-GB" sz="1200" dirty="0" smtClean="0"/>
              <a:t>ERRY</a:t>
            </a:r>
            <a:r>
              <a:rPr lang="en-GB" sz="1200" dirty="0"/>
              <a:t>, R. H. &amp; CHILTON, C. H. 1973. </a:t>
            </a:r>
            <a:r>
              <a:rPr lang="en-GB" sz="1200" i="1" dirty="0"/>
              <a:t>Chemical Engineers' Handbook, </a:t>
            </a:r>
            <a:r>
              <a:rPr lang="en-GB" sz="1200" dirty="0"/>
              <a:t>Tokyo, McGraw Hill</a:t>
            </a:r>
            <a:r>
              <a:rPr lang="en-GB" sz="1200" dirty="0" smtClean="0"/>
              <a:t>.</a:t>
            </a:r>
            <a:endParaRPr lang="en-GB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Enthalpy Calculation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Energy release = Enthalpy of the products less Enthalpy of reactants</a:t>
            </a:r>
          </a:p>
          <a:p>
            <a:pPr>
              <a:buNone/>
            </a:pPr>
            <a:r>
              <a:rPr lang="en-GB" dirty="0" smtClean="0"/>
              <a:t>CH</a:t>
            </a:r>
            <a:r>
              <a:rPr lang="en-GB" baseline="-25000" dirty="0" smtClean="0"/>
              <a:t>4(g) </a:t>
            </a:r>
            <a:r>
              <a:rPr lang="en-GB" dirty="0" smtClean="0"/>
              <a:t>+ 2O</a:t>
            </a:r>
            <a:r>
              <a:rPr lang="en-GB" baseline="-25000" dirty="0" smtClean="0"/>
              <a:t>2(g)</a:t>
            </a:r>
            <a:r>
              <a:rPr lang="en-GB" dirty="0" smtClean="0"/>
              <a:t> = CO</a:t>
            </a:r>
            <a:r>
              <a:rPr lang="en-GB" baseline="-25000" dirty="0" smtClean="0"/>
              <a:t>2(g) </a:t>
            </a:r>
            <a:r>
              <a:rPr lang="en-GB" dirty="0" smtClean="0"/>
              <a:t>+ 2H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(l)</a:t>
            </a:r>
          </a:p>
          <a:p>
            <a:pPr>
              <a:buNone/>
            </a:pPr>
            <a:r>
              <a:rPr lang="en-GB" dirty="0" smtClean="0"/>
              <a:t>CO</a:t>
            </a:r>
            <a:r>
              <a:rPr lang="en-GB" baseline="-25000" dirty="0" smtClean="0"/>
              <a:t>2(g) </a:t>
            </a:r>
            <a:r>
              <a:rPr lang="en-GB" dirty="0" smtClean="0"/>
              <a:t>					  	  -94.05 </a:t>
            </a:r>
          </a:p>
          <a:p>
            <a:pPr>
              <a:buNone/>
            </a:pPr>
            <a:r>
              <a:rPr lang="en-GB" dirty="0" smtClean="0"/>
              <a:t>2H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(l) </a:t>
            </a:r>
            <a:r>
              <a:rPr lang="en-GB" dirty="0" smtClean="0"/>
              <a:t>( 2 x 68.31)			-136.64</a:t>
            </a:r>
            <a:endParaRPr lang="en-GB" baseline="-25000" dirty="0" smtClean="0"/>
          </a:p>
          <a:p>
            <a:pPr>
              <a:buNone/>
            </a:pPr>
            <a:r>
              <a:rPr lang="en-GB" dirty="0" smtClean="0"/>
              <a:t>CH</a:t>
            </a:r>
            <a:r>
              <a:rPr lang="en-GB" baseline="-25000" dirty="0" smtClean="0"/>
              <a:t>4(g)</a:t>
            </a:r>
            <a:r>
              <a:rPr lang="en-GB" dirty="0" smtClean="0"/>
              <a:t>						   17.80</a:t>
            </a:r>
          </a:p>
          <a:p>
            <a:pPr>
              <a:buNone/>
            </a:pPr>
            <a:r>
              <a:rPr lang="en-GB" dirty="0" smtClean="0"/>
              <a:t>2O</a:t>
            </a:r>
            <a:r>
              <a:rPr lang="en-GB" baseline="-25000" dirty="0" smtClean="0"/>
              <a:t>2(g)</a:t>
            </a:r>
            <a:r>
              <a:rPr lang="en-GB" dirty="0" smtClean="0"/>
              <a:t>						</a:t>
            </a:r>
            <a:r>
              <a:rPr lang="en-GB" u="sng" dirty="0" smtClean="0"/>
              <a:t>      0.0</a:t>
            </a:r>
            <a:r>
              <a:rPr lang="en-GB" dirty="0" smtClean="0"/>
              <a:t>	</a:t>
            </a:r>
          </a:p>
          <a:p>
            <a:pPr marL="0">
              <a:buNone/>
            </a:pPr>
            <a:r>
              <a:rPr lang="en-GB" dirty="0" smtClean="0"/>
              <a:t>Heat of Combustion </a:t>
            </a:r>
            <a:r>
              <a:rPr lang="en-GB" sz="2600" dirty="0" smtClean="0"/>
              <a:t>(891.33kJ/mole)</a:t>
            </a:r>
            <a:r>
              <a:rPr lang="en-GB" dirty="0" smtClean="0"/>
              <a:t>	-212.89 </a:t>
            </a:r>
            <a:r>
              <a:rPr lang="en-GB" sz="2600" dirty="0" smtClean="0"/>
              <a:t>kcal mol</a:t>
            </a:r>
            <a:r>
              <a:rPr lang="en-GB" sz="2600" baseline="30000" dirty="0" smtClean="0"/>
              <a:t>-1</a:t>
            </a:r>
            <a:r>
              <a:rPr lang="en-GB" sz="2600" dirty="0" smtClean="0"/>
              <a:t>  </a:t>
            </a:r>
            <a:r>
              <a:rPr lang="en-GB" sz="1400" dirty="0" smtClean="0"/>
              <a:t>NIST Standard Reference Data. </a:t>
            </a:r>
            <a:r>
              <a:rPr lang="en-GB" sz="1400" dirty="0" smtClean="0">
                <a:hlinkClick r:id="rId2"/>
              </a:rPr>
              <a:t>http://webbook.nist.gov/cgi/cbook.cgi?ID=C74828&amp;Mask=1#Thermo-Gas</a:t>
            </a:r>
            <a:r>
              <a:rPr lang="en-GB" sz="1400" dirty="0" smtClean="0"/>
              <a:t> 298.15</a:t>
            </a:r>
            <a:r>
              <a:rPr lang="en-GB" sz="1400" dirty="0" smtClean="0">
                <a:sym typeface="Symbol"/>
              </a:rPr>
              <a:t>K 1bar</a:t>
            </a:r>
            <a:endParaRPr lang="en-GB" sz="1400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Bond Energy Calculation</a:t>
            </a:r>
            <a:br>
              <a:rPr lang="en-GB" dirty="0" smtClean="0"/>
            </a:br>
            <a:r>
              <a:rPr lang="en-GB" sz="4000" dirty="0" smtClean="0"/>
              <a:t>CH</a:t>
            </a:r>
            <a:r>
              <a:rPr lang="en-GB" sz="4000" baseline="-25000" dirty="0" smtClean="0"/>
              <a:t>4 </a:t>
            </a:r>
            <a:r>
              <a:rPr lang="en-GB" sz="4000" dirty="0" smtClean="0"/>
              <a:t>+ 2O</a:t>
            </a:r>
            <a:r>
              <a:rPr lang="en-GB" sz="4000" baseline="-25000" dirty="0" smtClean="0"/>
              <a:t>2</a:t>
            </a:r>
            <a:r>
              <a:rPr lang="en-GB" sz="4000" dirty="0" smtClean="0"/>
              <a:t> = CO</a:t>
            </a:r>
            <a:r>
              <a:rPr lang="en-GB" sz="4000" baseline="-25000" dirty="0" smtClean="0"/>
              <a:t>2 </a:t>
            </a:r>
            <a:r>
              <a:rPr lang="en-GB" sz="4000" dirty="0" smtClean="0"/>
              <a:t>+ 2H</a:t>
            </a:r>
            <a:r>
              <a:rPr lang="en-GB" sz="4000" baseline="-25000" dirty="0" smtClean="0"/>
              <a:t>2</a:t>
            </a:r>
            <a:r>
              <a:rPr lang="en-GB" sz="4000" dirty="0" smtClean="0"/>
              <a:t>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Reactants</a:t>
            </a:r>
          </a:p>
          <a:p>
            <a:pPr>
              <a:buNone/>
            </a:pPr>
            <a:r>
              <a:rPr lang="en-GB" dirty="0" smtClean="0"/>
              <a:t>C-H 98 		CH</a:t>
            </a:r>
            <a:r>
              <a:rPr lang="en-GB" baseline="-25000" dirty="0" smtClean="0"/>
              <a:t>4</a:t>
            </a:r>
            <a:r>
              <a:rPr lang="en-GB" dirty="0" smtClean="0"/>
              <a:t> =98 x 4 		392</a:t>
            </a:r>
          </a:p>
          <a:p>
            <a:pPr>
              <a:buNone/>
            </a:pPr>
            <a:r>
              <a:rPr lang="en-GB" dirty="0" smtClean="0"/>
              <a:t>O=O 118		2O</a:t>
            </a:r>
            <a:r>
              <a:rPr lang="en-GB" baseline="-25000" dirty="0" smtClean="0"/>
              <a:t>2</a:t>
            </a:r>
            <a:r>
              <a:rPr lang="en-GB" dirty="0" smtClean="0"/>
              <a:t> = 2 x 118		</a:t>
            </a:r>
            <a:r>
              <a:rPr lang="en-GB" u="sng" dirty="0" smtClean="0"/>
              <a:t>236</a:t>
            </a:r>
          </a:p>
          <a:p>
            <a:pPr>
              <a:buNone/>
            </a:pPr>
            <a:r>
              <a:rPr lang="en-GB" dirty="0" smtClean="0"/>
              <a:t>								628</a:t>
            </a:r>
          </a:p>
          <a:p>
            <a:pPr>
              <a:buNone/>
            </a:pPr>
            <a:r>
              <a:rPr lang="en-GB" dirty="0" smtClean="0"/>
              <a:t>Products</a:t>
            </a:r>
          </a:p>
          <a:p>
            <a:pPr>
              <a:buNone/>
            </a:pPr>
            <a:r>
              <a:rPr lang="en-GB" dirty="0" smtClean="0"/>
              <a:t>C=O</a:t>
            </a:r>
            <a:r>
              <a:rPr lang="en-GB" baseline="-25000" dirty="0" smtClean="0"/>
              <a:t>(CO2)</a:t>
            </a:r>
            <a:r>
              <a:rPr lang="en-GB" dirty="0" smtClean="0"/>
              <a:t> 192	CO</a:t>
            </a:r>
            <a:r>
              <a:rPr lang="en-GB" baseline="-25000" dirty="0" smtClean="0"/>
              <a:t>2</a:t>
            </a:r>
            <a:r>
              <a:rPr lang="en-GB" dirty="0" smtClean="0"/>
              <a:t> = 192x 2		384</a:t>
            </a:r>
          </a:p>
          <a:p>
            <a:pPr>
              <a:buNone/>
            </a:pPr>
            <a:r>
              <a:rPr lang="en-GB" dirty="0" smtClean="0"/>
              <a:t>O-H 110		 2H</a:t>
            </a:r>
            <a:r>
              <a:rPr lang="en-GB" baseline="-25000" dirty="0" smtClean="0"/>
              <a:t>2</a:t>
            </a:r>
            <a:r>
              <a:rPr lang="en-GB" dirty="0" smtClean="0"/>
              <a:t>O = 110 x 4		</a:t>
            </a:r>
            <a:r>
              <a:rPr lang="en-GB" u="sng" dirty="0" smtClean="0"/>
              <a:t>440</a:t>
            </a:r>
          </a:p>
          <a:p>
            <a:pPr>
              <a:buNone/>
            </a:pPr>
            <a:r>
              <a:rPr lang="en-GB" dirty="0" smtClean="0"/>
              <a:t>								824</a:t>
            </a:r>
          </a:p>
          <a:p>
            <a:pPr>
              <a:buNone/>
            </a:pPr>
            <a:r>
              <a:rPr lang="en-GB" dirty="0" smtClean="0"/>
              <a:t>Lower Calorific Value </a:t>
            </a:r>
            <a:r>
              <a:rPr lang="en-GB" sz="2200" dirty="0" smtClean="0"/>
              <a:t>(Exothermic) (25</a:t>
            </a:r>
            <a:r>
              <a:rPr lang="en-GB" sz="2200" dirty="0" smtClean="0">
                <a:sym typeface="Symbol"/>
              </a:rPr>
              <a:t>C)</a:t>
            </a:r>
            <a:r>
              <a:rPr lang="en-GB" sz="2200" dirty="0" smtClean="0"/>
              <a:t>		</a:t>
            </a:r>
            <a:r>
              <a:rPr lang="en-GB" dirty="0" smtClean="0"/>
              <a:t>-196</a:t>
            </a:r>
            <a:r>
              <a:rPr lang="en-GB" sz="1700" dirty="0" smtClean="0"/>
              <a:t>Kcal/mole</a:t>
            </a:r>
          </a:p>
          <a:p>
            <a:pPr>
              <a:buNone/>
            </a:pPr>
            <a:r>
              <a:rPr lang="en-GB" sz="1300" dirty="0" smtClean="0"/>
              <a:t>GLASSTONE, S. &amp; LEWIS, D. 1970. </a:t>
            </a:r>
            <a:r>
              <a:rPr lang="en-GB" sz="1300" i="1" dirty="0" smtClean="0"/>
              <a:t>Elements of Physical Chemistry, </a:t>
            </a:r>
            <a:r>
              <a:rPr lang="en-GB" sz="1300" dirty="0" smtClean="0"/>
              <a:t>London, MacMillan.</a:t>
            </a:r>
            <a:r>
              <a:rPr lang="en-GB" sz="1300" i="1" dirty="0" smtClean="0"/>
              <a:t> </a:t>
            </a:r>
          </a:p>
          <a:p>
            <a:pPr>
              <a:buNone/>
            </a:pPr>
            <a:r>
              <a:rPr lang="en-GB" sz="1400" dirty="0" smtClean="0"/>
              <a:t>Michigan State University. </a:t>
            </a:r>
            <a:r>
              <a:rPr lang="en-GB" sz="1300" dirty="0" smtClean="0">
                <a:hlinkClick r:id="rId2"/>
              </a:rPr>
              <a:t>http://www2.chemistry.msu.edu/faculty/reusch/VirtTxtJml/react2.htm</a:t>
            </a:r>
            <a:endParaRPr lang="en-GB" sz="1300" dirty="0" smtClean="0"/>
          </a:p>
          <a:p>
            <a:pPr>
              <a:buNone/>
            </a:pPr>
            <a:endParaRPr lang="en-GB" sz="1300" dirty="0" smtClean="0"/>
          </a:p>
          <a:p>
            <a:pPr>
              <a:buNone/>
            </a:pPr>
            <a:endParaRPr lang="en-GB" sz="1700" dirty="0" smtClean="0"/>
          </a:p>
          <a:p>
            <a:pPr>
              <a:buNone/>
            </a:pPr>
            <a:endParaRPr lang="en-GB" sz="1700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/>
          <a:lstStyle/>
          <a:p>
            <a:r>
              <a:rPr lang="en-GB" dirty="0" smtClean="0"/>
              <a:t>Bond Energies are average bond enthalpies for the gaseous state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sym typeface="Symbol"/>
              </a:rPr>
              <a:t>Difference between HCV &amp; LCV ≈ 88</a:t>
            </a:r>
            <a:r>
              <a:rPr lang="en-GB" dirty="0" smtClean="0"/>
              <a:t>kJ mol</a:t>
            </a:r>
            <a:r>
              <a:rPr lang="en-GB" baseline="30000" dirty="0" smtClean="0"/>
              <a:t>-1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21.2 kcal mol</a:t>
            </a:r>
            <a:r>
              <a:rPr lang="en-GB" baseline="30000" dirty="0" smtClean="0"/>
              <a:t>-1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Calculated HCV from bond energy=</a:t>
            </a:r>
          </a:p>
          <a:p>
            <a:pPr>
              <a:buNone/>
            </a:pPr>
            <a:r>
              <a:rPr lang="en-GB" dirty="0" smtClean="0"/>
              <a:t>196 + 21.2 = 217.2 kcal mol</a:t>
            </a:r>
            <a:r>
              <a:rPr lang="en-GB" baseline="30000" dirty="0" smtClean="0"/>
              <a:t>-1</a:t>
            </a:r>
            <a:r>
              <a:rPr lang="en-GB" dirty="0" smtClean="0"/>
              <a:t> (909.4kJ mol</a:t>
            </a:r>
            <a:r>
              <a:rPr lang="en-GB" baseline="30000" dirty="0" smtClean="0"/>
              <a:t>-1</a:t>
            </a:r>
            <a:r>
              <a:rPr lang="en-GB" dirty="0" smtClean="0"/>
              <a:t>)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Temperature &amp; Pressure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u="sng" dirty="0" smtClean="0"/>
              <a:t>Boyle’s law</a:t>
            </a:r>
            <a:r>
              <a:rPr lang="en-GB" dirty="0" smtClean="0"/>
              <a:t>; The volume of a gas varies inversely with its pressure at constant temperature</a:t>
            </a:r>
          </a:p>
          <a:p>
            <a:r>
              <a:rPr lang="en-GB" u="sng" dirty="0" smtClean="0"/>
              <a:t>Charles’ Law (Gay- Lussac’s Law); </a:t>
            </a:r>
            <a:r>
              <a:rPr lang="en-GB" dirty="0" smtClean="0"/>
              <a:t>The volume of a gas at constant  pressure varies in direct proportion to the absolute temperature.</a:t>
            </a:r>
          </a:p>
          <a:p>
            <a:r>
              <a:rPr lang="en-GB" u="sng" dirty="0" smtClean="0"/>
              <a:t>Avogadro’s Law; </a:t>
            </a:r>
            <a:r>
              <a:rPr lang="en-GB" dirty="0" smtClean="0"/>
              <a:t>Equal numbers of molecules of different gases will occupy the same volume at a </a:t>
            </a:r>
            <a:r>
              <a:rPr lang="en-GB" b="1" dirty="0" smtClean="0">
                <a:solidFill>
                  <a:srgbClr val="FF0000"/>
                </a:solidFill>
              </a:rPr>
              <a:t>given temperature and pressure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Ideal Gas Law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GB" sz="4600" dirty="0" smtClean="0"/>
              <a:t>PV = nRT</a:t>
            </a:r>
          </a:p>
          <a:p>
            <a:r>
              <a:rPr lang="en-GB" dirty="0" smtClean="0"/>
              <a:t>P, V and T are the pressure, volume and absolute temperature.</a:t>
            </a:r>
          </a:p>
          <a:p>
            <a:r>
              <a:rPr lang="en-GB" dirty="0" smtClean="0"/>
              <a:t>n is the number of moles of gas</a:t>
            </a:r>
          </a:p>
          <a:p>
            <a:r>
              <a:rPr lang="en-GB" dirty="0" smtClean="0"/>
              <a:t>R is the universal gas constant . I mole of gas occupies 22.414L at </a:t>
            </a:r>
            <a:r>
              <a:rPr lang="en-GB" dirty="0" smtClean="0">
                <a:solidFill>
                  <a:srgbClr val="FF0000"/>
                </a:solidFill>
              </a:rPr>
              <a:t>STP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smtClean="0"/>
              <a:t>(273.15</a:t>
            </a:r>
            <a:r>
              <a:rPr lang="en-GB" dirty="0" smtClean="0">
                <a:sym typeface="Symbol"/>
              </a:rPr>
              <a:t>K at 1 atmosphere)  R is 0.082 litre atmosphere per mole per degree Kelvin </a:t>
            </a:r>
          </a:p>
          <a:p>
            <a:r>
              <a:rPr lang="en-GB" dirty="0" smtClean="0"/>
              <a:t>R is the universal gas constant . I mole of gas occupies 22.71108L at </a:t>
            </a:r>
            <a:r>
              <a:rPr lang="en-GB" dirty="0" smtClean="0">
                <a:solidFill>
                  <a:srgbClr val="FF0000"/>
                </a:solidFill>
              </a:rPr>
              <a:t>STP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smtClean="0"/>
              <a:t>(273.15</a:t>
            </a:r>
            <a:r>
              <a:rPr lang="en-GB" dirty="0" smtClean="0">
                <a:sym typeface="Symbol"/>
              </a:rPr>
              <a:t>K at 1 bar)  R is 8.314472 J K</a:t>
            </a:r>
            <a:r>
              <a:rPr lang="en-GB" baseline="30000" dirty="0" smtClean="0">
                <a:sym typeface="Symbol"/>
              </a:rPr>
              <a:t>-1 </a:t>
            </a:r>
            <a:r>
              <a:rPr lang="en-GB" dirty="0" smtClean="0">
                <a:sym typeface="Symbol"/>
              </a:rPr>
              <a:t>mol</a:t>
            </a:r>
            <a:r>
              <a:rPr lang="en-GB" baseline="30000" dirty="0" smtClean="0">
                <a:sym typeface="Symbol"/>
              </a:rPr>
              <a:t>-1</a:t>
            </a:r>
          </a:p>
          <a:p>
            <a:pPr>
              <a:buNone/>
            </a:pPr>
            <a:r>
              <a:rPr lang="en-GB" sz="1300" dirty="0" smtClean="0"/>
              <a:t>GLASSTONE, S. &amp; LEWIS, D. 1970. </a:t>
            </a:r>
            <a:r>
              <a:rPr lang="en-GB" sz="1300" i="1" dirty="0" smtClean="0"/>
              <a:t>Elements of Physical Chemistry, </a:t>
            </a:r>
            <a:r>
              <a:rPr lang="en-GB" sz="1300" dirty="0" smtClean="0"/>
              <a:t>London, MacMillan.</a:t>
            </a:r>
          </a:p>
          <a:p>
            <a:pPr>
              <a:buNone/>
            </a:pPr>
            <a:r>
              <a:rPr lang="en-GB" sz="1300" dirty="0" smtClean="0"/>
              <a:t>SAWYER, C. N. &amp; MCCARTY, P. L. 1967. </a:t>
            </a:r>
            <a:r>
              <a:rPr lang="en-GB" sz="1300" i="1" dirty="0" smtClean="0"/>
              <a:t>Chemistry for Sanitary Engineers, </a:t>
            </a:r>
            <a:r>
              <a:rPr lang="en-GB" sz="1300" dirty="0" smtClean="0"/>
              <a:t>New York, McGraw Hill.</a:t>
            </a:r>
          </a:p>
          <a:p>
            <a:pPr>
              <a:buNone/>
            </a:pPr>
            <a:r>
              <a:rPr lang="en-GB" sz="1300" dirty="0" smtClean="0">
                <a:hlinkClick r:id="rId2"/>
              </a:rPr>
              <a:t>http://www.iupac.org/publications/books/gbook/green_book_2ed.pdf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 smtClean="0"/>
              <a:t>Ideal Gas</a:t>
            </a:r>
            <a:endParaRPr lang="en-GB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No Gas behaves ideally</a:t>
            </a:r>
          </a:p>
          <a:p>
            <a:r>
              <a:rPr lang="en-GB" sz="5400" dirty="0" smtClean="0"/>
              <a:t>Fortunately all gases approach ideal behave as pressure decreases</a:t>
            </a:r>
            <a:endParaRPr lang="en-GB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800" dirty="0" smtClean="0"/>
              <a:t>Real Gas</a:t>
            </a:r>
            <a:endParaRPr lang="en-GB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For the purposes of the International Standard (</a:t>
            </a:r>
            <a:r>
              <a:rPr lang="en-GB" i="1" dirty="0" smtClean="0"/>
              <a:t>BS EN ISO 6976:2005) </a:t>
            </a:r>
            <a:r>
              <a:rPr lang="en-GB" dirty="0" smtClean="0"/>
              <a:t>the real-gas calorific value on a molar basis is taken as numerically equal to the corresponding ideal-gas value.</a:t>
            </a:r>
          </a:p>
          <a:p>
            <a:pPr>
              <a:buNone/>
            </a:pPr>
            <a:r>
              <a:rPr lang="en-GB" dirty="0" smtClean="0"/>
              <a:t>NOTE In practice, this correction is very small for typical natural gases, and can usually be neglected with resultant errors approximately 0.005 %</a:t>
            </a:r>
          </a:p>
          <a:p>
            <a:pPr>
              <a:buNone/>
            </a:pPr>
            <a:r>
              <a:rPr lang="en-GB" sz="1300" dirty="0" smtClean="0"/>
              <a:t>BSI 2005. Natural gas - Calculation of calorific values, density, relative density &amp; Wobbe index from composition. </a:t>
            </a:r>
            <a:r>
              <a:rPr lang="en-GB" sz="1300" i="1" dirty="0" smtClean="0"/>
              <a:t>BS EN ISO 6976:2005</a:t>
            </a:r>
            <a:endParaRPr lang="en-GB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Standard Temperature &amp; Pressure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>
              <a:buNone/>
            </a:pPr>
            <a:r>
              <a:rPr lang="en-GB" dirty="0" smtClean="0"/>
              <a:t>“When gas volumes are reported as corrected to standard temperature and pressure (STP), more often than not the standard conditions are not given. </a:t>
            </a:r>
          </a:p>
          <a:p>
            <a:pPr marL="0">
              <a:buNone/>
            </a:pPr>
            <a:r>
              <a:rPr lang="en-GB" dirty="0" smtClean="0"/>
              <a:t>There are currently several definitions of STP in widespread use, with standard temperatures between 0 and 25 °C and standard pressures between 100 and 101.325 kPa, quoted in a variety of units. </a:t>
            </a:r>
          </a:p>
          <a:p>
            <a:pPr marL="0">
              <a:buNone/>
            </a:pPr>
            <a:r>
              <a:rPr lang="en-GB" dirty="0" smtClean="0"/>
              <a:t>As an extreme example, using the former International Union of Pure and Applied Chemistry definition of 0 °C and 101.325  and the National Bureau of Standards definition of 25 °C and 100 kPa gives a volume difference of more than 10% for the same mass of gas.”</a:t>
            </a:r>
          </a:p>
          <a:p>
            <a:pPr marL="0">
              <a:buNone/>
            </a:pPr>
            <a:r>
              <a:rPr lang="en-GB" sz="1700" dirty="0" smtClean="0"/>
              <a:t>WALKER, M., ZHANG, Y., HEAVEN, S. &amp; BANKS, C. 2009. Potential errors in the quantitative evaluation of biogas production in anaerobic digestion processes. </a:t>
            </a:r>
            <a:r>
              <a:rPr lang="en-GB" sz="1700" i="1" dirty="0" smtClean="0"/>
              <a:t>Bioresource Technology,</a:t>
            </a:r>
            <a:r>
              <a:rPr lang="en-GB" sz="1700" dirty="0" smtClean="0"/>
              <a:t> 100</a:t>
            </a:r>
            <a:r>
              <a:rPr lang="en-GB" sz="1700" b="1" dirty="0" smtClean="0"/>
              <a:t>,</a:t>
            </a:r>
            <a:r>
              <a:rPr lang="en-GB" sz="1700" dirty="0" smtClean="0"/>
              <a:t> 6339-6346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Gas Metering Temperatures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lvl="6">
              <a:buNone/>
            </a:pPr>
            <a:r>
              <a:rPr lang="en-GB" dirty="0" smtClean="0"/>
              <a:t>		T1		T2</a:t>
            </a:r>
          </a:p>
          <a:p>
            <a:r>
              <a:rPr lang="pl-PL" dirty="0" smtClean="0"/>
              <a:t>Japan </a:t>
            </a:r>
            <a:r>
              <a:rPr lang="en-GB" dirty="0" smtClean="0"/>
              <a:t>			</a:t>
            </a:r>
            <a:r>
              <a:rPr lang="pl-PL" dirty="0" smtClean="0"/>
              <a:t>0 </a:t>
            </a:r>
            <a:r>
              <a:rPr lang="en-GB" dirty="0" smtClean="0"/>
              <a:t>		</a:t>
            </a:r>
            <a:r>
              <a:rPr lang="pl-PL" dirty="0" smtClean="0"/>
              <a:t>0</a:t>
            </a:r>
          </a:p>
          <a:p>
            <a:r>
              <a:rPr lang="en-GB" dirty="0" smtClean="0"/>
              <a:t>China 			20 		20 </a:t>
            </a:r>
          </a:p>
          <a:p>
            <a:r>
              <a:rPr lang="en-GB" dirty="0" smtClean="0"/>
              <a:t>Germany 		25 		0 </a:t>
            </a:r>
          </a:p>
          <a:p>
            <a:r>
              <a:rPr lang="sv-SE" dirty="0" smtClean="0"/>
              <a:t>United Kingdom 	15 		15</a:t>
            </a:r>
          </a:p>
          <a:p>
            <a:r>
              <a:rPr lang="sv-SE" dirty="0" smtClean="0"/>
              <a:t>USA 			15 		15</a:t>
            </a:r>
          </a:p>
          <a:p>
            <a:pPr>
              <a:buNone/>
            </a:pPr>
            <a:r>
              <a:rPr lang="en-GB" sz="2000" i="1" dirty="0" smtClean="0"/>
              <a:t>T1/</a:t>
            </a:r>
            <a:r>
              <a:rPr lang="en-GB" sz="2000" i="1" dirty="0" smtClean="0">
                <a:sym typeface="Symbol"/>
              </a:rPr>
              <a:t></a:t>
            </a:r>
            <a:r>
              <a:rPr lang="en-GB" sz="2000" i="1" dirty="0" smtClean="0"/>
              <a:t>C = combustion reference temperature</a:t>
            </a:r>
          </a:p>
          <a:p>
            <a:pPr>
              <a:buNone/>
            </a:pPr>
            <a:r>
              <a:rPr lang="en-GB" sz="2000" i="1" dirty="0" smtClean="0"/>
              <a:t>T2/</a:t>
            </a:r>
            <a:r>
              <a:rPr lang="en-GB" sz="2000" i="1" dirty="0" smtClean="0">
                <a:sym typeface="Symbol"/>
              </a:rPr>
              <a:t></a:t>
            </a:r>
            <a:r>
              <a:rPr lang="en-GB" sz="2000" i="1" dirty="0" smtClean="0"/>
              <a:t>C = volumetric or metering reference temperature</a:t>
            </a:r>
          </a:p>
          <a:p>
            <a:pPr>
              <a:buNone/>
            </a:pPr>
            <a:r>
              <a:rPr lang="en-GB" sz="2000" dirty="0" smtClean="0"/>
              <a:t>The reference pressure is 101,325 kPa in all cases </a:t>
            </a:r>
          </a:p>
          <a:p>
            <a:pPr>
              <a:buNone/>
            </a:pPr>
            <a:r>
              <a:rPr lang="en-GB" sz="2000" dirty="0" smtClean="0"/>
              <a:t>BSI 2005. Natural gas - standard reference conditions. </a:t>
            </a:r>
            <a:r>
              <a:rPr lang="en-GB" sz="2000" i="1" dirty="0" smtClean="0"/>
              <a:t>BS EN ISO 13443:2005.</a:t>
            </a:r>
            <a:endParaRPr lang="en-GB" sz="2000" dirty="0" smtClean="0"/>
          </a:p>
          <a:p>
            <a:pPr>
              <a:buNone/>
            </a:pPr>
            <a:endParaRPr lang="sv-SE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Gas Production Temperature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800" dirty="0" smtClean="0">
              <a:solidFill>
                <a:srgbClr val="000000"/>
              </a:solidFill>
              <a:latin typeface="Arial"/>
            </a:endParaRPr>
          </a:p>
          <a:p>
            <a:r>
              <a:rPr lang="en-GB" sz="6000" dirty="0" smtClean="0"/>
              <a:t>Mesophilic digestion</a:t>
            </a:r>
          </a:p>
          <a:p>
            <a:r>
              <a:rPr lang="en-GB" sz="6000" dirty="0" smtClean="0"/>
              <a:t>Thermophilic digestion</a:t>
            </a:r>
          </a:p>
          <a:p>
            <a:r>
              <a:rPr lang="en-GB" sz="6000" dirty="0" smtClean="0"/>
              <a:t>35.6kJ L</a:t>
            </a:r>
            <a:r>
              <a:rPr lang="en-GB" sz="6000" baseline="30000" dirty="0" smtClean="0"/>
              <a:t>-1</a:t>
            </a:r>
            <a:r>
              <a:rPr lang="en-GB" sz="6000" dirty="0" smtClean="0"/>
              <a:t> HCV at 35</a:t>
            </a:r>
            <a:r>
              <a:rPr lang="en-GB" sz="6000" dirty="0" smtClean="0">
                <a:sym typeface="Symbol"/>
              </a:rPr>
              <a:t>C</a:t>
            </a:r>
            <a:endParaRPr lang="en-GB" sz="6000" dirty="0" smtClean="0"/>
          </a:p>
          <a:p>
            <a:pPr>
              <a:buNone/>
            </a:pPr>
            <a:endParaRPr lang="en-GB" sz="6000" dirty="0" smtClean="0"/>
          </a:p>
          <a:p>
            <a:pPr>
              <a:buNone/>
            </a:pPr>
            <a:endParaRPr lang="en-GB" sz="2800" dirty="0" smtClean="0">
              <a:latin typeface="Arial"/>
            </a:endParaRPr>
          </a:p>
          <a:p>
            <a:pPr marR="7455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Standard Temperature Pressure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GB" dirty="0" smtClean="0"/>
              <a:t>Oxford Dictionary Science Definition</a:t>
            </a:r>
          </a:p>
          <a:p>
            <a:pPr>
              <a:buNone/>
            </a:pPr>
            <a:r>
              <a:rPr lang="en-GB" dirty="0" smtClean="0"/>
              <a:t>“STP Standard Temperature Pressure formerly known as NTP (Normal Temperature and Pressure). The standard conditions used as a basis for calculations involving quantities that vary with temperature and pressure. These conditions are used when comparing the properties of gases. They are 273.15</a:t>
            </a:r>
            <a:r>
              <a:rPr lang="en-GB" dirty="0" smtClean="0">
                <a:sym typeface="Symbol"/>
              </a:rPr>
              <a:t>K (0C) and 101325Pa (or 760mmHg)”</a:t>
            </a:r>
          </a:p>
          <a:p>
            <a:pPr>
              <a:buNone/>
            </a:pPr>
            <a:r>
              <a:rPr lang="en-GB" sz="1200" dirty="0" smtClean="0"/>
              <a:t>DAINTITH, J. &amp; MARTIN, E. (eds.) 2010. </a:t>
            </a:r>
            <a:r>
              <a:rPr lang="en-GB" sz="1200" i="1" dirty="0" smtClean="0"/>
              <a:t>A Dictionary of Science </a:t>
            </a:r>
            <a:r>
              <a:rPr lang="en-GB" sz="1200" dirty="0" smtClean="0"/>
              <a:t>Oxford Oxford University Press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Standard Pressure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STP of 0</a:t>
            </a:r>
            <a:r>
              <a:rPr lang="en-GB" sz="3600" dirty="0" smtClean="0">
                <a:sym typeface="Symbol"/>
              </a:rPr>
              <a:t></a:t>
            </a:r>
            <a:r>
              <a:rPr lang="en-GB" sz="3600" dirty="0" smtClean="0"/>
              <a:t>C (273.15 K) and 101.325 kPa</a:t>
            </a:r>
          </a:p>
          <a:p>
            <a:pPr>
              <a:buNone/>
            </a:pPr>
            <a:r>
              <a:rPr lang="en-GB" sz="2800" dirty="0" smtClean="0"/>
              <a:t> is the old IUPAC standard</a:t>
            </a:r>
          </a:p>
          <a:p>
            <a:r>
              <a:rPr lang="en-GB" sz="2800" dirty="0" smtClean="0">
                <a:hlinkClick r:id="rId2"/>
              </a:rPr>
              <a:t>http://old.iupac.org/goldbook/</a:t>
            </a:r>
            <a:endParaRPr lang="en-GB" sz="2800" dirty="0" smtClean="0"/>
          </a:p>
          <a:p>
            <a:r>
              <a:rPr lang="en-GB" sz="2800" dirty="0" smtClean="0">
                <a:hlinkClick r:id="rId3"/>
              </a:rPr>
              <a:t>http://www.iupac.org/goldbook/S05910.pdf</a:t>
            </a:r>
            <a:endParaRPr lang="en-GB" sz="2800" dirty="0" smtClean="0"/>
          </a:p>
          <a:p>
            <a:r>
              <a:rPr lang="en-GB" sz="2800" dirty="0" smtClean="0"/>
              <a:t> IUPAC recommends that the former use of the pressure of 1 atm as standard pressure (equivalent to 1.01325 x 10</a:t>
            </a:r>
            <a:r>
              <a:rPr lang="en-GB" sz="2800" baseline="30000" dirty="0" smtClean="0"/>
              <a:t>5</a:t>
            </a:r>
            <a:r>
              <a:rPr lang="en-GB" sz="2800" dirty="0" smtClean="0"/>
              <a:t> Pa) should be discontinued and now suggests a pressure for STP 10</a:t>
            </a:r>
            <a:r>
              <a:rPr lang="en-GB" sz="2800" baseline="30000" dirty="0" smtClean="0"/>
              <a:t>5</a:t>
            </a:r>
            <a:r>
              <a:rPr lang="en-GB" sz="2800" dirty="0" smtClean="0"/>
              <a:t> pascals (1bar)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BS &amp; ISO Standard Pressure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 Pressure of 101.325 kPa (1 atmosphere) is widely used in ISO standards and in particular those concerned with Natural Gas and Methane.</a:t>
            </a:r>
          </a:p>
          <a:p>
            <a:r>
              <a:rPr lang="en-GB" dirty="0" smtClean="0"/>
              <a:t>BSI 2005a. Natural gas - Calculation of calorific values, density, relative density &amp; Wobbe index from composition. </a:t>
            </a:r>
            <a:r>
              <a:rPr lang="en-GB" i="1" dirty="0" smtClean="0"/>
              <a:t>BS EN ISO 6976:2005.</a:t>
            </a:r>
            <a:endParaRPr lang="en-GB" dirty="0" smtClean="0"/>
          </a:p>
          <a:p>
            <a:r>
              <a:rPr lang="en-GB" dirty="0" smtClean="0"/>
              <a:t>BSI 2005b. Natural gas - standard reference conditions. </a:t>
            </a:r>
            <a:r>
              <a:rPr lang="en-GB" i="1" dirty="0" smtClean="0"/>
              <a:t>BS EN ISO 13443:2005.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Joules Law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The internal energy of a ideal gas is a function of absolute temperature only.</a:t>
            </a:r>
          </a:p>
          <a:p>
            <a:r>
              <a:rPr lang="en-GB" dirty="0" smtClean="0"/>
              <a:t>At any constant temperature the internal energy is independent of its volume.</a:t>
            </a:r>
          </a:p>
          <a:p>
            <a:r>
              <a:rPr lang="en-GB" dirty="0" smtClean="0"/>
              <a:t>H = U + </a:t>
            </a:r>
            <a:r>
              <a:rPr lang="en-GB" i="1" dirty="0" smtClean="0"/>
              <a:t>p</a:t>
            </a:r>
            <a:r>
              <a:rPr lang="en-GB" dirty="0" smtClean="0"/>
              <a:t>V if U constant  ∆H = ∆</a:t>
            </a:r>
            <a:r>
              <a:rPr lang="en-GB" i="1" dirty="0" smtClean="0"/>
              <a:t>p</a:t>
            </a:r>
            <a:r>
              <a:rPr lang="en-GB" dirty="0" smtClean="0"/>
              <a:t>∆V</a:t>
            </a:r>
          </a:p>
          <a:p>
            <a:pPr>
              <a:buNone/>
            </a:pPr>
            <a:r>
              <a:rPr lang="en-GB" dirty="0" smtClean="0"/>
              <a:t>= (101325-100000)(0.022413996-0.0 2271108 )</a:t>
            </a:r>
          </a:p>
          <a:p>
            <a:pPr>
              <a:buNone/>
            </a:pPr>
            <a:r>
              <a:rPr lang="en-GB" dirty="0" smtClean="0"/>
              <a:t>≈0.4 Joules</a:t>
            </a:r>
          </a:p>
          <a:p>
            <a:r>
              <a:rPr lang="en-GB" dirty="0" smtClean="0"/>
              <a:t>Although Methane, is not an ideal gas the change in heat of combustion per mole between the two suggested standard pressure is very small less than 1 joule per mole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16633"/>
            <a:ext cx="9144000" cy="1080120"/>
          </a:xfrm>
        </p:spPr>
        <p:txBody>
          <a:bodyPr>
            <a:normAutofit fontScale="90000"/>
          </a:bodyPr>
          <a:lstStyle/>
          <a:p>
            <a:r>
              <a:rPr lang="en-GB" sz="5300" dirty="0" smtClean="0"/>
              <a:t>Higher Calorific Value of Methane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100" dirty="0" smtClean="0"/>
              <a:t>Courtesy of Sonia Heaven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62265599"/>
              </p:ext>
            </p:extLst>
          </p:nvPr>
        </p:nvGraphicFramePr>
        <p:xfrm>
          <a:off x="395536" y="1340768"/>
          <a:ext cx="8230369" cy="2718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074"/>
                <a:gridCol w="1676948"/>
                <a:gridCol w="1615199"/>
                <a:gridCol w="1646074"/>
                <a:gridCol w="1646074"/>
              </a:tblGrid>
              <a:tr h="387279"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 smtClean="0">
                          <a:latin typeface="Arial"/>
                        </a:rPr>
                        <a:t>MJ kg</a:t>
                      </a:r>
                      <a:r>
                        <a:rPr lang="en-GB" sz="2000" b="0" i="0" u="none" strike="noStrike" baseline="30000" dirty="0" smtClean="0">
                          <a:latin typeface="Arial"/>
                        </a:rPr>
                        <a:t>-1</a:t>
                      </a:r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 smtClean="0">
                          <a:latin typeface="Arial"/>
                        </a:rPr>
                        <a:t>g mol</a:t>
                      </a:r>
                      <a:r>
                        <a:rPr lang="en-GB" sz="2000" b="0" i="0" u="none" strike="noStrike" baseline="30000" dirty="0" smtClean="0">
                          <a:latin typeface="Arial"/>
                        </a:rPr>
                        <a:t>-1</a:t>
                      </a:r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 smtClean="0">
                          <a:latin typeface="Arial"/>
                        </a:rPr>
                        <a:t>Mol litre</a:t>
                      </a:r>
                      <a:r>
                        <a:rPr lang="en-GB" sz="2000" b="0" i="0" u="none" strike="noStrike" baseline="30000" dirty="0" smtClean="0">
                          <a:latin typeface="Arial"/>
                        </a:rPr>
                        <a:t>-1</a:t>
                      </a:r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 smtClean="0">
                          <a:latin typeface="Arial"/>
                        </a:rPr>
                        <a:t>MJ m</a:t>
                      </a:r>
                      <a:r>
                        <a:rPr lang="en-GB" sz="2000" b="0" i="0" u="none" strike="noStrike" baseline="30000" dirty="0" smtClean="0">
                          <a:latin typeface="Arial"/>
                        </a:rPr>
                        <a:t>-3</a:t>
                      </a:r>
                      <a:endParaRPr lang="en-GB" sz="2000" b="0" i="0" u="none" strike="noStrike" baseline="3000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</a:tr>
              <a:tr h="39459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>
                          <a:latin typeface="Arial"/>
                        </a:rPr>
                        <a:t>CH4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55.662</a:t>
                      </a:r>
                    </a:p>
                  </a:txBody>
                  <a:tcPr marL="9538" marR="9538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16.04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22.414</a:t>
                      </a:r>
                    </a:p>
                  </a:txBody>
                  <a:tcPr marL="9538" marR="9538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39.84</a:t>
                      </a:r>
                    </a:p>
                  </a:txBody>
                  <a:tcPr marL="9538" marR="9538" marT="9525" marB="0" anchor="b"/>
                </a:tc>
              </a:tr>
              <a:tr h="387279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>
                          <a:latin typeface="Arial"/>
                        </a:rPr>
                        <a:t>H2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141.79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2.01588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22.414</a:t>
                      </a:r>
                    </a:p>
                  </a:txBody>
                  <a:tcPr marL="9538" marR="9538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12.75</a:t>
                      </a:r>
                    </a:p>
                  </a:txBody>
                  <a:tcPr marL="9538" marR="9538" marT="9525" marB="0" anchor="b"/>
                </a:tc>
              </a:tr>
              <a:tr h="387279"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</a:tr>
              <a:tr h="387279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>
                          <a:latin typeface="Arial"/>
                        </a:rPr>
                        <a:t>C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12.011</a:t>
                      </a:r>
                    </a:p>
                  </a:txBody>
                  <a:tcPr marL="9538" marR="9538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</a:tr>
              <a:tr h="387279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>
                          <a:latin typeface="Arial"/>
                        </a:rPr>
                        <a:t>H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1.00794</a:t>
                      </a:r>
                    </a:p>
                  </a:txBody>
                  <a:tcPr marL="9538" marR="9538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</a:tr>
              <a:tr h="387279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>
                          <a:latin typeface="Arial"/>
                        </a:rPr>
                        <a:t>CH4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16.04276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baseline="0" dirty="0">
                          <a:latin typeface="Arial"/>
                        </a:rPr>
                        <a:t>0.715747</a:t>
                      </a:r>
                    </a:p>
                  </a:txBody>
                  <a:tcPr marL="9538" marR="9538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baseline="0" dirty="0">
                          <a:latin typeface="Arial"/>
                        </a:rPr>
                        <a:t>g </a:t>
                      </a:r>
                      <a:r>
                        <a:rPr lang="en-GB" sz="2000" b="0" i="0" u="none" strike="noStrike" baseline="0" dirty="0" smtClean="0">
                          <a:latin typeface="Arial"/>
                        </a:rPr>
                        <a:t>CH4 l</a:t>
                      </a:r>
                      <a:r>
                        <a:rPr lang="en-GB" sz="2000" b="0" i="0" u="none" strike="noStrike" baseline="30000" dirty="0" smtClean="0">
                          <a:latin typeface="Arial"/>
                        </a:rPr>
                        <a:t>-1</a:t>
                      </a:r>
                      <a:endParaRPr lang="en-GB" sz="2000" b="0" i="0" u="none" strike="noStrike" baseline="0" dirty="0">
                        <a:latin typeface="Arial"/>
                      </a:endParaRPr>
                    </a:p>
                  </a:txBody>
                  <a:tcPr marL="9538" marR="9538" marT="9525" marB="0" anchor="b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95536" y="4149080"/>
            <a:ext cx="82089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CV from BS EN ISO 6975 at 0 </a:t>
            </a:r>
            <a:r>
              <a:rPr lang="en-GB" dirty="0" smtClean="0">
                <a:sym typeface="Symbol"/>
              </a:rPr>
              <a:t></a:t>
            </a:r>
            <a:r>
              <a:rPr lang="en-GB" dirty="0" smtClean="0"/>
              <a:t>C on a mass basis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95536" y="4581128"/>
            <a:ext cx="8208912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Weiser, M.E. (2007) Atomic Weights of the Elements 2005. J. Physical and Chemical Reference Data 36, 485 (2007); doi:10.1063/1.2717223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301208"/>
            <a:ext cx="8280920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22.413 996(39) × 10-3 m3·mol-1 with relative standard uncertainty 1.7 × 10-6, at 273.15 K and 101.325 kPa</a:t>
            </a:r>
          </a:p>
          <a:p>
            <a:r>
              <a:rPr lang="en-GB" dirty="0" smtClean="0"/>
              <a:t> Mohr, P.J., Taylor, B.N., Newell, D.B. (2008) CODATA Recommended Values of the Fundamental Physical Constants: 2006.  Reviews of Modern Physics 80: 633–730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4104456"/>
          </a:xfrm>
        </p:spPr>
        <p:txBody>
          <a:bodyPr>
            <a:noAutofit/>
          </a:bodyPr>
          <a:lstStyle/>
          <a:p>
            <a:r>
              <a:rPr lang="en-GB" sz="6000" dirty="0"/>
              <a:t>Begin at the beginning and go on till you come to the end: then stop.</a:t>
            </a:r>
            <a:br>
              <a:rPr lang="en-GB" sz="6000" dirty="0"/>
            </a:b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841648"/>
          </a:xfrm>
        </p:spPr>
        <p:txBody>
          <a:bodyPr/>
          <a:lstStyle/>
          <a:p>
            <a:r>
              <a:rPr lang="en-GB" dirty="0"/>
              <a:t>LEWIS CARROLL, </a:t>
            </a:r>
            <a:r>
              <a:rPr lang="en-GB" i="1" dirty="0"/>
              <a:t>Alice in Wonderland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18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2324</TotalTime>
  <Words>1333</Words>
  <Application>Microsoft Office PowerPoint</Application>
  <PresentationFormat>On-screen Show (4:3)</PresentationFormat>
  <Paragraphs>170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When I use a word, it means just what I choose it to mean neither more nor less</vt:lpstr>
      <vt:lpstr>35.6kJ L-1</vt:lpstr>
      <vt:lpstr>Calorific Value of Methane</vt:lpstr>
      <vt:lpstr>A Simple Reaction</vt:lpstr>
      <vt:lpstr>Calorific Value; Higher or Lower ?</vt:lpstr>
      <vt:lpstr>PowerPoint Presentation</vt:lpstr>
      <vt:lpstr>Lower Calorific Value</vt:lpstr>
      <vt:lpstr>Modern Systems attempt to recover the latent energy of water vapour</vt:lpstr>
      <vt:lpstr>Higher Calorific Value</vt:lpstr>
      <vt:lpstr>Food. Calorific Value</vt:lpstr>
      <vt:lpstr>Methane Heat of Combustion per Mole HCV</vt:lpstr>
      <vt:lpstr>Enthalpy Calculation</vt:lpstr>
      <vt:lpstr> Bond Energy Calculation CH4 + 2O2 = CO2 + 2H2O </vt:lpstr>
      <vt:lpstr>Bond Energies are average bond enthalpies for the gaseous state</vt:lpstr>
      <vt:lpstr>Temperature &amp; Pressure</vt:lpstr>
      <vt:lpstr>Ideal Gas Law</vt:lpstr>
      <vt:lpstr>Ideal Gas</vt:lpstr>
      <vt:lpstr>Real Gas</vt:lpstr>
      <vt:lpstr>Standard Temperature &amp; Pressure</vt:lpstr>
      <vt:lpstr>Gas Metering Temperatures</vt:lpstr>
      <vt:lpstr>Gas Production Temperature</vt:lpstr>
      <vt:lpstr>Standard Temperature Pressure</vt:lpstr>
      <vt:lpstr>Standard Pressure</vt:lpstr>
      <vt:lpstr>BS &amp; ISO Standard Pressure</vt:lpstr>
      <vt:lpstr>Joules Law</vt:lpstr>
      <vt:lpstr>Higher Calorific Value of Methane Courtesy of Sonia Heaven</vt:lpstr>
      <vt:lpstr>Begin at the beginning and go on till you come to the end: then stop.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35.6kJ/L</dc:title>
  <dc:creator>John</dc:creator>
  <cp:lastModifiedBy>Pat</cp:lastModifiedBy>
  <cp:revision>136</cp:revision>
  <dcterms:created xsi:type="dcterms:W3CDTF">2010-09-06T13:01:09Z</dcterms:created>
  <dcterms:modified xsi:type="dcterms:W3CDTF">2013-06-14T13:01:53Z</dcterms:modified>
</cp:coreProperties>
</file>