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5"/>
  </p:notesMasterIdLst>
  <p:handoutMasterIdLst>
    <p:handoutMasterId r:id="rId106"/>
  </p:handoutMasterIdLst>
  <p:sldIdLst>
    <p:sldId id="354" r:id="rId2"/>
    <p:sldId id="259" r:id="rId3"/>
    <p:sldId id="279" r:id="rId4"/>
    <p:sldId id="280" r:id="rId5"/>
    <p:sldId id="281" r:id="rId6"/>
    <p:sldId id="283" r:id="rId7"/>
    <p:sldId id="284" r:id="rId8"/>
    <p:sldId id="282" r:id="rId9"/>
    <p:sldId id="293" r:id="rId10"/>
    <p:sldId id="278" r:id="rId11"/>
    <p:sldId id="265" r:id="rId12"/>
    <p:sldId id="285" r:id="rId13"/>
    <p:sldId id="286" r:id="rId14"/>
    <p:sldId id="287" r:id="rId15"/>
    <p:sldId id="289" r:id="rId16"/>
    <p:sldId id="290" r:id="rId17"/>
    <p:sldId id="288" r:id="rId18"/>
    <p:sldId id="291" r:id="rId19"/>
    <p:sldId id="257" r:id="rId20"/>
    <p:sldId id="261" r:id="rId21"/>
    <p:sldId id="268" r:id="rId22"/>
    <p:sldId id="262" r:id="rId23"/>
    <p:sldId id="260" r:id="rId24"/>
    <p:sldId id="269" r:id="rId25"/>
    <p:sldId id="267" r:id="rId26"/>
    <p:sldId id="271" r:id="rId27"/>
    <p:sldId id="292" r:id="rId28"/>
    <p:sldId id="270" r:id="rId29"/>
    <p:sldId id="272" r:id="rId30"/>
    <p:sldId id="273" r:id="rId31"/>
    <p:sldId id="274" r:id="rId32"/>
    <p:sldId id="258" r:id="rId33"/>
    <p:sldId id="295" r:id="rId34"/>
    <p:sldId id="294" r:id="rId35"/>
    <p:sldId id="275" r:id="rId36"/>
    <p:sldId id="266" r:id="rId37"/>
    <p:sldId id="308" r:id="rId38"/>
    <p:sldId id="296" r:id="rId39"/>
    <p:sldId id="309" r:id="rId40"/>
    <p:sldId id="298" r:id="rId41"/>
    <p:sldId id="307" r:id="rId42"/>
    <p:sldId id="301" r:id="rId43"/>
    <p:sldId id="302" r:id="rId44"/>
    <p:sldId id="303" r:id="rId45"/>
    <p:sldId id="304" r:id="rId46"/>
    <p:sldId id="305" r:id="rId47"/>
    <p:sldId id="306" r:id="rId48"/>
    <p:sldId id="299" r:id="rId49"/>
    <p:sldId id="300" r:id="rId50"/>
    <p:sldId id="312" r:id="rId51"/>
    <p:sldId id="310" r:id="rId52"/>
    <p:sldId id="313" r:id="rId53"/>
    <p:sldId id="311" r:id="rId54"/>
    <p:sldId id="314" r:id="rId55"/>
    <p:sldId id="315" r:id="rId56"/>
    <p:sldId id="316" r:id="rId57"/>
    <p:sldId id="355" r:id="rId58"/>
    <p:sldId id="371" r:id="rId59"/>
    <p:sldId id="317" r:id="rId60"/>
    <p:sldId id="320" r:id="rId61"/>
    <p:sldId id="263" r:id="rId62"/>
    <p:sldId id="264" r:id="rId63"/>
    <p:sldId id="318" r:id="rId64"/>
    <p:sldId id="319" r:id="rId65"/>
    <p:sldId id="321" r:id="rId66"/>
    <p:sldId id="322" r:id="rId67"/>
    <p:sldId id="323" r:id="rId68"/>
    <p:sldId id="277" r:id="rId69"/>
    <p:sldId id="326" r:id="rId70"/>
    <p:sldId id="330" r:id="rId71"/>
    <p:sldId id="327" r:id="rId72"/>
    <p:sldId id="297" r:id="rId73"/>
    <p:sldId id="328" r:id="rId74"/>
    <p:sldId id="329" r:id="rId75"/>
    <p:sldId id="324" r:id="rId76"/>
    <p:sldId id="342" r:id="rId77"/>
    <p:sldId id="356" r:id="rId78"/>
    <p:sldId id="358" r:id="rId79"/>
    <p:sldId id="360" r:id="rId80"/>
    <p:sldId id="359" r:id="rId81"/>
    <p:sldId id="361" r:id="rId82"/>
    <p:sldId id="362" r:id="rId83"/>
    <p:sldId id="338" r:id="rId84"/>
    <p:sldId id="341" r:id="rId85"/>
    <p:sldId id="339" r:id="rId86"/>
    <p:sldId id="340" r:id="rId87"/>
    <p:sldId id="343" r:id="rId88"/>
    <p:sldId id="345" r:id="rId89"/>
    <p:sldId id="344" r:id="rId90"/>
    <p:sldId id="347" r:id="rId91"/>
    <p:sldId id="349" r:id="rId92"/>
    <p:sldId id="352" r:id="rId93"/>
    <p:sldId id="350" r:id="rId94"/>
    <p:sldId id="348" r:id="rId95"/>
    <p:sldId id="351" r:id="rId96"/>
    <p:sldId id="335" r:id="rId97"/>
    <p:sldId id="363" r:id="rId98"/>
    <p:sldId id="368" r:id="rId99"/>
    <p:sldId id="364" r:id="rId100"/>
    <p:sldId id="369" r:id="rId101"/>
    <p:sldId id="365" r:id="rId102"/>
    <p:sldId id="370" r:id="rId103"/>
    <p:sldId id="367" r:id="rId104"/>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4" autoAdjust="0"/>
    <p:restoredTop sz="94388" autoAdjust="0"/>
  </p:normalViewPr>
  <p:slideViewPr>
    <p:cSldViewPr>
      <p:cViewPr varScale="1">
        <p:scale>
          <a:sx n="87" d="100"/>
          <a:sy n="87" d="100"/>
        </p:scale>
        <p:origin x="-1050" y="-78"/>
      </p:cViewPr>
      <p:guideLst>
        <p:guide orient="horz" pos="2160"/>
        <p:guide pos="2880"/>
      </p:guideLst>
    </p:cSldViewPr>
  </p:slideViewPr>
  <p:notesTextViewPr>
    <p:cViewPr>
      <p:scale>
        <a:sx n="1" d="1"/>
        <a:sy n="1" d="1"/>
      </p:scale>
      <p:origin x="0" y="0"/>
    </p:cViewPr>
  </p:notesTextViewPr>
  <p:sorterViewPr>
    <p:cViewPr>
      <p:scale>
        <a:sx n="100" d="100"/>
        <a:sy n="100" d="100"/>
      </p:scale>
      <p:origin x="0" y="231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6147948-CE55-4BD4-A963-4A2AABD98CF5}" type="datetimeFigureOut">
              <a:rPr lang="en-GB" smtClean="0"/>
              <a:t>10/06/2013</a:t>
            </a:fld>
            <a:endParaRPr lang="en-GB" dirty="0"/>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800013B3-8EAF-429E-BC09-FDB709AD8A91}" type="slidenum">
              <a:rPr lang="en-GB" smtClean="0"/>
              <a:t>‹#›</a:t>
            </a:fld>
            <a:endParaRPr lang="en-GB" dirty="0"/>
          </a:p>
        </p:txBody>
      </p:sp>
    </p:spTree>
    <p:extLst>
      <p:ext uri="{BB962C8B-B14F-4D97-AF65-F5344CB8AC3E}">
        <p14:creationId xmlns:p14="http://schemas.microsoft.com/office/powerpoint/2010/main" val="26973879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4" y="0"/>
            <a:ext cx="2945659" cy="496332"/>
          </a:xfrm>
          <a:prstGeom prst="rect">
            <a:avLst/>
          </a:prstGeom>
        </p:spPr>
        <p:txBody>
          <a:bodyPr vert="horz" lIns="91440" tIns="45720" rIns="91440" bIns="45720" rtlCol="0"/>
          <a:lstStyle>
            <a:lvl1pPr algn="r">
              <a:defRPr sz="1200"/>
            </a:lvl1pPr>
          </a:lstStyle>
          <a:p>
            <a:fld id="{C29376F2-BA02-4D11-9103-099EA3855D0F}" type="datetimeFigureOut">
              <a:rPr lang="en-GB" smtClean="0"/>
              <a:t>10/06/2013</a:t>
            </a:fld>
            <a:endParaRPr lang="en-GB"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4" y="9428583"/>
            <a:ext cx="2945659" cy="496332"/>
          </a:xfrm>
          <a:prstGeom prst="rect">
            <a:avLst/>
          </a:prstGeom>
        </p:spPr>
        <p:txBody>
          <a:bodyPr vert="horz" lIns="91440" tIns="45720" rIns="91440" bIns="45720" rtlCol="0" anchor="b"/>
          <a:lstStyle>
            <a:lvl1pPr algn="r">
              <a:defRPr sz="1200"/>
            </a:lvl1pPr>
          </a:lstStyle>
          <a:p>
            <a:fld id="{F5A1EFF1-0351-4556-865E-4B086FB03F78}" type="slidenum">
              <a:rPr lang="en-GB" smtClean="0"/>
              <a:t>‹#›</a:t>
            </a:fld>
            <a:endParaRPr lang="en-GB" dirty="0"/>
          </a:p>
        </p:txBody>
      </p:sp>
    </p:spTree>
    <p:extLst>
      <p:ext uri="{BB962C8B-B14F-4D97-AF65-F5344CB8AC3E}">
        <p14:creationId xmlns:p14="http://schemas.microsoft.com/office/powerpoint/2010/main" val="452194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A1EFF1-0351-4556-865E-4B086FB03F78}" type="slidenum">
              <a:rPr lang="en-GB" smtClean="0"/>
              <a:t>5</a:t>
            </a:fld>
            <a:endParaRPr lang="en-GB" dirty="0"/>
          </a:p>
        </p:txBody>
      </p:sp>
    </p:spTree>
    <p:extLst>
      <p:ext uri="{BB962C8B-B14F-4D97-AF65-F5344CB8AC3E}">
        <p14:creationId xmlns:p14="http://schemas.microsoft.com/office/powerpoint/2010/main" val="2165702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A1EFF1-0351-4556-865E-4B086FB03F78}" type="slidenum">
              <a:rPr lang="en-GB" smtClean="0"/>
              <a:t>8</a:t>
            </a:fld>
            <a:endParaRPr lang="en-GB" dirty="0"/>
          </a:p>
        </p:txBody>
      </p:sp>
    </p:spTree>
    <p:extLst>
      <p:ext uri="{BB962C8B-B14F-4D97-AF65-F5344CB8AC3E}">
        <p14:creationId xmlns:p14="http://schemas.microsoft.com/office/powerpoint/2010/main" val="3281360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A1EFF1-0351-4556-865E-4B086FB03F78}" type="slidenum">
              <a:rPr lang="en-GB" smtClean="0"/>
              <a:t>88</a:t>
            </a:fld>
            <a:endParaRPr lang="en-GB" dirty="0"/>
          </a:p>
        </p:txBody>
      </p:sp>
    </p:spTree>
    <p:extLst>
      <p:ext uri="{BB962C8B-B14F-4D97-AF65-F5344CB8AC3E}">
        <p14:creationId xmlns:p14="http://schemas.microsoft.com/office/powerpoint/2010/main" val="3660768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603704AC-1420-4F01-AA88-15D34E3B488B}" type="datetimeFigureOut">
              <a:rPr lang="en-GB" smtClean="0"/>
              <a:t>10/06/2013</a:t>
            </a:fld>
            <a:endParaRPr lang="en-GB" dirty="0"/>
          </a:p>
        </p:txBody>
      </p:sp>
      <p:sp>
        <p:nvSpPr>
          <p:cNvPr id="8" name="Slide Number Placeholder 7"/>
          <p:cNvSpPr>
            <a:spLocks noGrp="1"/>
          </p:cNvSpPr>
          <p:nvPr>
            <p:ph type="sldNum" sz="quarter" idx="11"/>
          </p:nvPr>
        </p:nvSpPr>
        <p:spPr/>
        <p:txBody>
          <a:bodyPr/>
          <a:lstStyle/>
          <a:p>
            <a:fld id="{4E0CBA1C-EA33-479F-8769-7F2D2FC21B7A}" type="slidenum">
              <a:rPr lang="en-GB" smtClean="0"/>
              <a:t>‹#›</a:t>
            </a:fld>
            <a:endParaRPr lang="en-GB" dirty="0"/>
          </a:p>
        </p:txBody>
      </p:sp>
      <p:sp>
        <p:nvSpPr>
          <p:cNvPr id="9" name="Footer Placeholder 8"/>
          <p:cNvSpPr>
            <a:spLocks noGrp="1"/>
          </p:cNvSpPr>
          <p:nvPr>
            <p:ph type="ftr" sz="quarter" idx="12"/>
          </p:nvPr>
        </p:nvSpPr>
        <p:spPr/>
        <p:txBody>
          <a:bodyPr/>
          <a:lstStyle/>
          <a:p>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603704AC-1420-4F01-AA88-15D34E3B488B}" type="datetimeFigureOut">
              <a:rPr lang="en-GB" smtClean="0"/>
              <a:t>10/06/2013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E0CBA1C-EA33-479F-8769-7F2D2FC21B7A}" type="slidenum">
              <a:rPr lang="en-GB" smtClean="0"/>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3704AC-1420-4F01-AA88-15D34E3B488B}" type="datetimeFigureOut">
              <a:rPr lang="en-GB" smtClean="0"/>
              <a:t>10/06/2013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E0CBA1C-EA33-479F-8769-7F2D2FC21B7A}" type="slidenum">
              <a:rPr lang="en-GB" smtClean="0"/>
              <a:t>‹#›</a:t>
            </a:fld>
            <a:endParaRPr lang="en-GB" dirty="0"/>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603704AC-1420-4F01-AA88-15D34E3B488B}" type="datetimeFigureOut">
              <a:rPr lang="en-GB" smtClean="0"/>
              <a:t>10/06/2013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E0CBA1C-EA33-479F-8769-7F2D2FC21B7A}" type="slidenum">
              <a:rPr lang="en-GB" smtClean="0"/>
              <a:t>‹#›</a:t>
            </a:fld>
            <a:endParaRPr lang="en-GB" dirty="0"/>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03704AC-1420-4F01-AA88-15D34E3B488B}" type="datetimeFigureOut">
              <a:rPr lang="en-GB" smtClean="0"/>
              <a:t>10/06/2013</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E0CBA1C-EA33-479F-8769-7F2D2FC21B7A}" type="slidenum">
              <a:rPr lang="en-GB" smtClean="0"/>
              <a:t>‹#›</a:t>
            </a:fld>
            <a:endParaRPr lang="en-GB" dirty="0"/>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03704AC-1420-4F01-AA88-15D34E3B488B}" type="datetimeFigureOut">
              <a:rPr lang="en-GB" smtClean="0"/>
              <a:t>10/06/2013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E0CBA1C-EA33-479F-8769-7F2D2FC21B7A}" type="slidenum">
              <a:rPr lang="en-GB" smtClean="0"/>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3704AC-1420-4F01-AA88-15D34E3B488B}" type="datetimeFigureOut">
              <a:rPr lang="en-GB" smtClean="0"/>
              <a:t>10/06/2013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E0CBA1C-EA33-479F-8769-7F2D2FC21B7A}" type="slidenum">
              <a:rPr lang="en-GB" smtClean="0"/>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3704AC-1420-4F01-AA88-15D34E3B488B}" type="datetimeFigureOut">
              <a:rPr lang="en-GB" smtClean="0"/>
              <a:t>10/06/2013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E0CBA1C-EA33-479F-8769-7F2D2FC21B7A}" type="slidenum">
              <a:rPr lang="en-GB" smtClean="0"/>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3704AC-1420-4F01-AA88-15D34E3B488B}" type="datetimeFigureOut">
              <a:rPr lang="en-GB" smtClean="0"/>
              <a:t>10/06/2013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E0CBA1C-EA33-479F-8769-7F2D2FC21B7A}" type="slidenum">
              <a:rPr lang="en-GB" smtClean="0"/>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3704AC-1420-4F01-AA88-15D34E3B488B}" type="datetimeFigureOut">
              <a:rPr lang="en-GB" smtClean="0"/>
              <a:t>10/06/2013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E0CBA1C-EA33-479F-8769-7F2D2FC21B7A}" type="slidenum">
              <a:rPr lang="en-GB" smtClean="0"/>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3704AC-1420-4F01-AA88-15D34E3B488B}" type="datetimeFigureOut">
              <a:rPr lang="en-GB" smtClean="0"/>
              <a:t>10/06/2013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E0CBA1C-EA33-479F-8769-7F2D2FC21B7A}" type="slidenum">
              <a:rPr lang="en-GB" smtClean="0"/>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603704AC-1420-4F01-AA88-15D34E3B488B}" type="datetimeFigureOut">
              <a:rPr lang="en-GB" smtClean="0"/>
              <a:t>10/06/2013</a:t>
            </a:fld>
            <a:endParaRPr lang="en-GB" dirty="0"/>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GB" dirty="0"/>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4E0CBA1C-EA33-479F-8769-7F2D2FC21B7A}" type="slidenum">
              <a:rPr lang="en-GB" smtClean="0"/>
              <a:t>‹#›</a:t>
            </a:fld>
            <a:endParaRPr lang="en-GB" dirty="0"/>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emf"/><Relationship Id="rId4" Type="http://schemas.openxmlformats.org/officeDocument/2006/relationships/image" Target="../media/image14.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5" Type="http://schemas.openxmlformats.org/officeDocument/2006/relationships/image" Target="../media/image31.png"/><Relationship Id="rId4" Type="http://schemas.openxmlformats.org/officeDocument/2006/relationships/image" Target="../media/image30.png"/></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hyperlink" Target="http://www1.eere.energy.gov/vehiclesandfuels/facts/2011_fotw662.html" TargetMode="External"/><Relationship Id="rId2" Type="http://schemas.openxmlformats.org/officeDocument/2006/relationships/image" Target="../media/image45.gi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hyperlink" Target="http://www.dft.gov.uk/pgr/roads/environment/rtfa/govrecrfa.pdf" TargetMode="External"/><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emf"/><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512168"/>
          </a:xfrm>
        </p:spPr>
        <p:txBody>
          <a:bodyPr>
            <a:normAutofit fontScale="90000"/>
          </a:bodyPr>
          <a:lstStyle/>
          <a:p>
            <a:pPr>
              <a:lnSpc>
                <a:spcPct val="100000"/>
              </a:lnSpc>
            </a:pPr>
            <a:r>
              <a:rPr lang="en-GB" sz="7200" b="1" dirty="0" smtClean="0">
                <a:solidFill>
                  <a:schemeClr val="accent1"/>
                </a:solidFill>
                <a:effectLst/>
                <a:latin typeface="Lucida Sans" pitchFamily="34" charset="0"/>
              </a:rPr>
              <a:t>Biodiesel</a:t>
            </a:r>
            <a:r>
              <a:rPr lang="en-GB" b="1" dirty="0" smtClean="0">
                <a:solidFill>
                  <a:schemeClr val="accent1"/>
                </a:solidFill>
                <a:effectLst/>
                <a:latin typeface="Lucida Sans" pitchFamily="34" charset="0"/>
              </a:rPr>
              <a:t/>
            </a:r>
            <a:br>
              <a:rPr lang="en-GB" b="1" dirty="0" smtClean="0">
                <a:solidFill>
                  <a:schemeClr val="accent1"/>
                </a:solidFill>
                <a:effectLst/>
                <a:latin typeface="Lucida Sans" pitchFamily="34" charset="0"/>
              </a:rPr>
            </a:br>
            <a:r>
              <a:rPr lang="en-GB" sz="4400" b="1" dirty="0" smtClean="0">
                <a:solidFill>
                  <a:schemeClr val="tx1"/>
                </a:solidFill>
                <a:effectLst/>
                <a:latin typeface="Lucida Sans" pitchFamily="34" charset="0"/>
              </a:rPr>
              <a:t>John J Milledge</a:t>
            </a:r>
            <a:endParaRPr lang="en-GB" sz="4400" b="1" dirty="0">
              <a:solidFill>
                <a:schemeClr val="tx1"/>
              </a:solidFill>
              <a:effectLst/>
              <a:latin typeface="Lucida Sans" pitchFamily="34" charset="0"/>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73479" y="1600200"/>
            <a:ext cx="599704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331640" y="5690575"/>
            <a:ext cx="6480720" cy="276999"/>
          </a:xfrm>
          <a:prstGeom prst="rect">
            <a:avLst/>
          </a:prstGeom>
          <a:noFill/>
        </p:spPr>
        <p:txBody>
          <a:bodyPr wrap="square" rtlCol="0">
            <a:spAutoFit/>
          </a:bodyPr>
          <a:lstStyle/>
          <a:p>
            <a:pPr algn="ctr"/>
            <a:r>
              <a:rPr lang="en-GB" sz="1200" dirty="0" smtClean="0">
                <a:solidFill>
                  <a:schemeClr val="bg1"/>
                </a:solidFill>
                <a:latin typeface="Lucida Sans" pitchFamily="34" charset="0"/>
              </a:rPr>
              <a:t>Picture from the Joint Services P2 Sustainability Library</a:t>
            </a:r>
            <a:endParaRPr lang="en-GB" sz="1200" dirty="0">
              <a:solidFill>
                <a:schemeClr val="bg1"/>
              </a:solidFill>
              <a:latin typeface="Lucida Sans" pitchFamily="34" charset="0"/>
            </a:endParaRPr>
          </a:p>
        </p:txBody>
      </p:sp>
    </p:spTree>
    <p:extLst>
      <p:ext uri="{BB962C8B-B14F-4D97-AF65-F5344CB8AC3E}">
        <p14:creationId xmlns:p14="http://schemas.microsoft.com/office/powerpoint/2010/main" val="41258509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52736"/>
          </a:xfrm>
        </p:spPr>
        <p:txBody>
          <a:bodyPr/>
          <a:lstStyle/>
          <a:p>
            <a:r>
              <a:rPr lang="en-GB" b="1" dirty="0" smtClean="0">
                <a:solidFill>
                  <a:schemeClr val="accent1"/>
                </a:solidFill>
                <a:effectLst/>
                <a:latin typeface="Lucida Sans" pitchFamily="34" charset="0"/>
              </a:rPr>
              <a:t>Diesel Engine</a:t>
            </a:r>
            <a:endParaRPr lang="en-GB" b="1" dirty="0">
              <a:solidFill>
                <a:schemeClr val="accent1"/>
              </a:solidFill>
              <a:effectLst/>
              <a:latin typeface="Lucida Sans"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3464" y="1738256"/>
            <a:ext cx="3778976" cy="3778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83568" y="1427141"/>
            <a:ext cx="3672408" cy="4893647"/>
          </a:xfrm>
          <a:prstGeom prst="rect">
            <a:avLst/>
          </a:prstGeom>
          <a:noFill/>
        </p:spPr>
        <p:txBody>
          <a:bodyPr wrap="square" rtlCol="0">
            <a:spAutoFit/>
          </a:bodyPr>
          <a:lstStyle/>
          <a:p>
            <a:r>
              <a:rPr lang="en-GB" sz="2600" dirty="0" smtClean="0">
                <a:latin typeface="Lucida Sans" pitchFamily="34" charset="0"/>
              </a:rPr>
              <a:t>Rudolf Diesel patented the diesel (compression ignition) engine in the 1890s</a:t>
            </a:r>
          </a:p>
          <a:p>
            <a:endParaRPr lang="en-GB" sz="2600" dirty="0">
              <a:latin typeface="Lucida Sans" pitchFamily="34" charset="0"/>
            </a:endParaRPr>
          </a:p>
          <a:p>
            <a:r>
              <a:rPr lang="en-GB" sz="2600" dirty="0" smtClean="0">
                <a:latin typeface="Lucida Sans" pitchFamily="34" charset="0"/>
              </a:rPr>
              <a:t>Rudolf Diesel originally demonstrated his </a:t>
            </a:r>
            <a:r>
              <a:rPr lang="en-GB" sz="2600" dirty="0">
                <a:latin typeface="Lucida Sans" pitchFamily="34" charset="0"/>
              </a:rPr>
              <a:t>diesel engine running on </a:t>
            </a:r>
            <a:r>
              <a:rPr lang="en-GB" sz="2600" dirty="0" smtClean="0">
                <a:latin typeface="Lucida Sans" pitchFamily="34" charset="0"/>
              </a:rPr>
              <a:t>groundnut or peanut oil.</a:t>
            </a:r>
            <a:endParaRPr lang="en-GB" sz="2600" dirty="0">
              <a:latin typeface="Lucida Sans" pitchFamily="34" charset="0"/>
            </a:endParaRPr>
          </a:p>
        </p:txBody>
      </p:sp>
    </p:spTree>
    <p:extLst>
      <p:ext uri="{BB962C8B-B14F-4D97-AF65-F5344CB8AC3E}">
        <p14:creationId xmlns:p14="http://schemas.microsoft.com/office/powerpoint/2010/main" val="3410127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548680"/>
            <a:ext cx="7632848" cy="4985980"/>
          </a:xfrm>
          <a:prstGeom prst="rect">
            <a:avLst/>
          </a:prstGeom>
        </p:spPr>
        <p:txBody>
          <a:bodyPr wrap="square">
            <a:spAutoFit/>
          </a:bodyPr>
          <a:lstStyle/>
          <a:p>
            <a:r>
              <a:rPr lang="en-GB" sz="3000" dirty="0">
                <a:latin typeface="Lucida Sans" pitchFamily="34" charset="0"/>
              </a:rPr>
              <a:t>In 1912 </a:t>
            </a:r>
            <a:r>
              <a:rPr lang="en-GB" sz="3000" dirty="0" smtClean="0">
                <a:latin typeface="Lucida Sans" pitchFamily="34" charset="0"/>
              </a:rPr>
              <a:t>Diesel </a:t>
            </a:r>
            <a:r>
              <a:rPr lang="en-GB" sz="3000" dirty="0">
                <a:latin typeface="Lucida Sans" pitchFamily="34" charset="0"/>
              </a:rPr>
              <a:t>stated: “The diesel engine can be fed with vegetable oils and would help considerably in the development of agriculture of the countries which use it” and that “The use of vegetable oils for engine fuels may seem insignificant today. But such oils may become in course of time as important as petroleum and the coal tar products of the present time.”</a:t>
            </a:r>
          </a:p>
          <a:p>
            <a:endParaRPr lang="en-GB" dirty="0"/>
          </a:p>
        </p:txBody>
      </p:sp>
      <p:sp>
        <p:nvSpPr>
          <p:cNvPr id="3" name="TextBox 2"/>
          <p:cNvSpPr txBox="1"/>
          <p:nvPr/>
        </p:nvSpPr>
        <p:spPr>
          <a:xfrm>
            <a:off x="648477" y="5589240"/>
            <a:ext cx="7416824" cy="584775"/>
          </a:xfrm>
          <a:prstGeom prst="rect">
            <a:avLst/>
          </a:prstGeom>
          <a:noFill/>
        </p:spPr>
        <p:txBody>
          <a:bodyPr wrap="square" rtlCol="0">
            <a:spAutoFit/>
          </a:bodyPr>
          <a:lstStyle/>
          <a:p>
            <a:r>
              <a:rPr lang="en-GB" sz="1400" dirty="0" smtClean="0">
                <a:latin typeface="Lucida Sans" pitchFamily="34" charset="0"/>
              </a:rPr>
              <a:t>Diesel News Australia (2008) http</a:t>
            </a:r>
            <a:r>
              <a:rPr lang="en-GB" sz="1400" dirty="0">
                <a:latin typeface="Lucida Sans" pitchFamily="34" charset="0"/>
              </a:rPr>
              <a:t>://dieselnews.wordpress.com/2008/05/15/an-amazingly-timely-quote-by-rudolph-diesel-the-inventor-of-the-diesel-engine</a:t>
            </a:r>
            <a:r>
              <a:rPr lang="en-GB" dirty="0"/>
              <a:t>/</a:t>
            </a:r>
          </a:p>
        </p:txBody>
      </p:sp>
    </p:spTree>
    <p:extLst>
      <p:ext uri="{BB962C8B-B14F-4D97-AF65-F5344CB8AC3E}">
        <p14:creationId xmlns:p14="http://schemas.microsoft.com/office/powerpoint/2010/main" val="21513068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3" y="548680"/>
            <a:ext cx="8136904" cy="4247317"/>
          </a:xfrm>
          <a:prstGeom prst="rect">
            <a:avLst/>
          </a:prstGeom>
        </p:spPr>
        <p:txBody>
          <a:bodyPr wrap="square">
            <a:spAutoFit/>
          </a:bodyPr>
          <a:lstStyle/>
          <a:p>
            <a:r>
              <a:rPr lang="en-GB" dirty="0"/>
              <a:t> </a:t>
            </a:r>
            <a:r>
              <a:rPr lang="en-GB" sz="5400" dirty="0" smtClean="0">
                <a:latin typeface="Lucida Sans" pitchFamily="34" charset="0"/>
              </a:rPr>
              <a:t>Diesel also said. </a:t>
            </a:r>
          </a:p>
          <a:p>
            <a:r>
              <a:rPr lang="en-GB" sz="5400" dirty="0" smtClean="0">
                <a:latin typeface="Lucida Sans" pitchFamily="34" charset="0"/>
              </a:rPr>
              <a:t>“The </a:t>
            </a:r>
            <a:r>
              <a:rPr lang="en-GB" sz="5400" dirty="0">
                <a:latin typeface="Lucida Sans" pitchFamily="34" charset="0"/>
              </a:rPr>
              <a:t>automobile engine will come, and then I will consider my life's work complete.”</a:t>
            </a:r>
          </a:p>
        </p:txBody>
      </p:sp>
      <p:sp>
        <p:nvSpPr>
          <p:cNvPr id="4" name="TextBox 3"/>
          <p:cNvSpPr txBox="1"/>
          <p:nvPr/>
        </p:nvSpPr>
        <p:spPr>
          <a:xfrm>
            <a:off x="467544" y="4817498"/>
            <a:ext cx="8136903" cy="1754326"/>
          </a:xfrm>
          <a:prstGeom prst="rect">
            <a:avLst/>
          </a:prstGeom>
          <a:noFill/>
        </p:spPr>
        <p:txBody>
          <a:bodyPr wrap="square" rtlCol="0">
            <a:spAutoFit/>
          </a:bodyPr>
          <a:lstStyle/>
          <a:p>
            <a:r>
              <a:rPr lang="en-GB" sz="3600" dirty="0" smtClean="0">
                <a:latin typeface="Lucida Sans" pitchFamily="34" charset="0"/>
              </a:rPr>
              <a:t>Diesel died in suspicious circumstances in 1913 on a ferry trip to England</a:t>
            </a:r>
            <a:endParaRPr lang="en-GB" sz="3600" dirty="0">
              <a:latin typeface="Lucida Sans" pitchFamily="34" charset="0"/>
            </a:endParaRPr>
          </a:p>
        </p:txBody>
      </p:sp>
    </p:spTree>
    <p:extLst>
      <p:ext uri="{BB962C8B-B14F-4D97-AF65-F5344CB8AC3E}">
        <p14:creationId xmlns:p14="http://schemas.microsoft.com/office/powerpoint/2010/main" val="21424987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63328"/>
            <a:ext cx="2644282" cy="3155950"/>
          </a:xfrm>
        </p:spPr>
        <p:txBody>
          <a:bodyPr anchor="t" anchorCtr="0">
            <a:noAutofit/>
          </a:bodyPr>
          <a:lstStyle/>
          <a:p>
            <a:r>
              <a:rPr lang="en-GB" sz="2400" b="1" dirty="0" smtClean="0">
                <a:solidFill>
                  <a:schemeClr val="accent1"/>
                </a:solidFill>
                <a:effectLst/>
                <a:latin typeface="Lucida Sans" pitchFamily="34" charset="0"/>
              </a:rPr>
              <a:t>In Diesel engines fuel ignites spontaneously due to the high compress </a:t>
            </a:r>
            <a:br>
              <a:rPr lang="en-GB" sz="2400" b="1" dirty="0" smtClean="0">
                <a:solidFill>
                  <a:schemeClr val="accent1"/>
                </a:solidFill>
                <a:effectLst/>
                <a:latin typeface="Lucida Sans" pitchFamily="34" charset="0"/>
              </a:rPr>
            </a:br>
            <a:r>
              <a:rPr lang="en-GB" sz="2400" b="1" dirty="0" smtClean="0">
                <a:solidFill>
                  <a:schemeClr val="accent1"/>
                </a:solidFill>
                <a:effectLst/>
                <a:latin typeface="Lucida Sans" pitchFamily="34" charset="0"/>
              </a:rPr>
              <a:t>ratio</a:t>
            </a:r>
            <a:endParaRPr lang="en-GB" sz="2400" b="1" dirty="0">
              <a:solidFill>
                <a:schemeClr val="accent1"/>
              </a:solidFill>
              <a:effectLst/>
              <a:latin typeface="Lucida Sans" pitchFamily="34" charset="0"/>
            </a:endParaRPr>
          </a:p>
        </p:txBody>
      </p:sp>
      <p:sp>
        <p:nvSpPr>
          <p:cNvPr id="4" name="Text Placeholder 3"/>
          <p:cNvSpPr>
            <a:spLocks noGrp="1"/>
          </p:cNvSpPr>
          <p:nvPr>
            <p:ph type="body" sz="half" idx="2"/>
          </p:nvPr>
        </p:nvSpPr>
        <p:spPr>
          <a:xfrm>
            <a:off x="437227" y="4149080"/>
            <a:ext cx="8363272" cy="2337123"/>
          </a:xfrm>
        </p:spPr>
        <p:txBody>
          <a:bodyPr>
            <a:normAutofit fontScale="92500" lnSpcReduction="10000"/>
          </a:bodyPr>
          <a:lstStyle/>
          <a:p>
            <a:r>
              <a:rPr lang="en-GB" sz="2000" dirty="0" smtClean="0">
                <a:solidFill>
                  <a:schemeClr val="tx1"/>
                </a:solidFill>
                <a:latin typeface="Lucida Sans" pitchFamily="34" charset="0"/>
              </a:rPr>
              <a:t>The high compression ratio necessitated heavier engines</a:t>
            </a:r>
          </a:p>
          <a:p>
            <a:r>
              <a:rPr lang="en-GB" sz="2000" dirty="0" smtClean="0">
                <a:solidFill>
                  <a:schemeClr val="tx1"/>
                </a:solidFill>
                <a:latin typeface="Lucida Sans" pitchFamily="34" charset="0"/>
              </a:rPr>
              <a:t>First uses of Diesel engines was where the extra weight made little or no difference and was offset by the greater efficiency of diesel.</a:t>
            </a:r>
          </a:p>
          <a:p>
            <a:r>
              <a:rPr lang="en-GB" sz="2000" dirty="0" smtClean="0">
                <a:solidFill>
                  <a:schemeClr val="tx1"/>
                </a:solidFill>
                <a:latin typeface="Lucida Sans" pitchFamily="34" charset="0"/>
              </a:rPr>
              <a:t>Diesel engines rapidly adopted for marine propulsion </a:t>
            </a:r>
          </a:p>
          <a:p>
            <a:r>
              <a:rPr lang="en-GB" sz="2000" dirty="0" smtClean="0">
                <a:solidFill>
                  <a:schemeClr val="tx1"/>
                </a:solidFill>
                <a:latin typeface="Lucida Sans" pitchFamily="34" charset="0"/>
              </a:rPr>
              <a:t>Light weight advanced diesel engines has resulted in an increase in the number of diesel powered cars.</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31840" y="332654"/>
            <a:ext cx="5760000" cy="3162675"/>
          </a:xfrm>
          <a:prstGeom prst="rect">
            <a:avLst/>
          </a:prstGeom>
          <a:ln w="63500" cmpd="sng">
            <a:solidFill>
              <a:schemeClr val="accent3">
                <a:lumMod val="50000"/>
              </a:schemeClr>
            </a:solidFill>
          </a:ln>
        </p:spPr>
      </p:pic>
      <p:sp>
        <p:nvSpPr>
          <p:cNvPr id="10" name="TextBox 9"/>
          <p:cNvSpPr txBox="1"/>
          <p:nvPr/>
        </p:nvSpPr>
        <p:spPr>
          <a:xfrm>
            <a:off x="3066858" y="3492084"/>
            <a:ext cx="5889964" cy="369332"/>
          </a:xfrm>
          <a:prstGeom prst="rect">
            <a:avLst/>
          </a:prstGeom>
          <a:solidFill>
            <a:schemeClr val="accent3">
              <a:lumMod val="50000"/>
            </a:schemeClr>
          </a:solidFill>
        </p:spPr>
        <p:txBody>
          <a:bodyPr wrap="square" rtlCol="0">
            <a:spAutoFit/>
          </a:bodyPr>
          <a:lstStyle/>
          <a:p>
            <a:r>
              <a:rPr lang="en-GB" dirty="0" smtClean="0"/>
              <a:t>Kelvin T Marine Diesel Engine Compression Ratio 14:1</a:t>
            </a:r>
            <a:endParaRPr lang="en-GB" dirty="0"/>
          </a:p>
        </p:txBody>
      </p:sp>
    </p:spTree>
    <p:extLst>
      <p:ext uri="{BB962C8B-B14F-4D97-AF65-F5344CB8AC3E}">
        <p14:creationId xmlns:p14="http://schemas.microsoft.com/office/powerpoint/2010/main" val="26585797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404664"/>
            <a:ext cx="8229600" cy="1224136"/>
          </a:xfrm>
        </p:spPr>
        <p:txBody>
          <a:bodyPr>
            <a:noAutofit/>
          </a:bodyPr>
          <a:lstStyle/>
          <a:p>
            <a:pPr>
              <a:lnSpc>
                <a:spcPct val="100000"/>
              </a:lnSpc>
            </a:pPr>
            <a:r>
              <a:rPr lang="en-GB" sz="4000" b="1" dirty="0" smtClean="0">
                <a:solidFill>
                  <a:schemeClr val="accent1"/>
                </a:solidFill>
                <a:effectLst/>
                <a:latin typeface="Lucida Sans" pitchFamily="34" charset="0"/>
              </a:rPr>
              <a:t>Advantages &amp; </a:t>
            </a:r>
            <a:r>
              <a:rPr lang="en-GB" sz="4000" b="1" dirty="0" smtClean="0">
                <a:solidFill>
                  <a:srgbClr val="FF0000"/>
                </a:solidFill>
                <a:effectLst/>
                <a:latin typeface="Lucida Sans" pitchFamily="34" charset="0"/>
              </a:rPr>
              <a:t>Disadvantages</a:t>
            </a:r>
            <a:r>
              <a:rPr lang="en-GB" sz="4000" b="1" dirty="0" smtClean="0">
                <a:solidFill>
                  <a:schemeClr val="accent1"/>
                </a:solidFill>
                <a:effectLst/>
                <a:latin typeface="Lucida Sans" pitchFamily="34" charset="0"/>
              </a:rPr>
              <a:t>  of Diesel Engines</a:t>
            </a:r>
            <a:endParaRPr lang="en-GB" sz="4000" b="1" dirty="0">
              <a:solidFill>
                <a:schemeClr val="accent1"/>
              </a:solidFill>
              <a:effectLst/>
              <a:latin typeface="Lucida Sans" pitchFamily="34" charset="0"/>
            </a:endParaRPr>
          </a:p>
        </p:txBody>
      </p:sp>
      <p:sp>
        <p:nvSpPr>
          <p:cNvPr id="10" name="TextBox 9"/>
          <p:cNvSpPr txBox="1"/>
          <p:nvPr/>
        </p:nvSpPr>
        <p:spPr>
          <a:xfrm>
            <a:off x="500743" y="1700808"/>
            <a:ext cx="8031697" cy="2677656"/>
          </a:xfrm>
          <a:prstGeom prst="rect">
            <a:avLst/>
          </a:prstGeom>
          <a:noFill/>
        </p:spPr>
        <p:txBody>
          <a:bodyPr wrap="square" rtlCol="0">
            <a:spAutoFit/>
          </a:bodyPr>
          <a:lstStyle/>
          <a:p>
            <a:pPr marL="285750" indent="-285750">
              <a:buFont typeface="Wingdings" pitchFamily="2" charset="2"/>
              <a:buChar char="ü"/>
            </a:pPr>
            <a:r>
              <a:rPr lang="en-GB" sz="2400" dirty="0" smtClean="0">
                <a:latin typeface="Lucida Sans" pitchFamily="34" charset="0"/>
              </a:rPr>
              <a:t>Fuel consumption</a:t>
            </a:r>
          </a:p>
          <a:p>
            <a:pPr marL="285750" indent="-285750">
              <a:buFont typeface="Wingdings" pitchFamily="2" charset="2"/>
              <a:buChar char="ü"/>
            </a:pPr>
            <a:r>
              <a:rPr lang="en-GB" sz="2400" dirty="0" smtClean="0">
                <a:latin typeface="Lucida Sans" pitchFamily="34" charset="0"/>
              </a:rPr>
              <a:t>Safety – lower flash point of diesel</a:t>
            </a:r>
          </a:p>
          <a:p>
            <a:pPr marL="285750" indent="-285750">
              <a:buFont typeface="Wingdings" pitchFamily="2" charset="2"/>
              <a:buChar char="ü"/>
            </a:pPr>
            <a:r>
              <a:rPr lang="en-GB" sz="2400" dirty="0" smtClean="0">
                <a:latin typeface="Lucida Sans" pitchFamily="34" charset="0"/>
              </a:rPr>
              <a:t>Torque –  lower </a:t>
            </a:r>
            <a:r>
              <a:rPr lang="en-GB" sz="2400" dirty="0">
                <a:latin typeface="Lucida Sans" pitchFamily="34" charset="0"/>
              </a:rPr>
              <a:t>torque peak </a:t>
            </a:r>
            <a:r>
              <a:rPr lang="en-GB" sz="2400" dirty="0" smtClean="0">
                <a:latin typeface="Lucida Sans" pitchFamily="34" charset="0"/>
              </a:rPr>
              <a:t>and flatter torque curve </a:t>
            </a:r>
          </a:p>
          <a:p>
            <a:pPr marL="285750" indent="-285750">
              <a:buFont typeface="Wingdings" pitchFamily="2" charset="2"/>
              <a:buChar char="ü"/>
            </a:pPr>
            <a:r>
              <a:rPr lang="en-GB" sz="2400" dirty="0" smtClean="0">
                <a:latin typeface="Lucida Sans" pitchFamily="34" charset="0"/>
              </a:rPr>
              <a:t>Reliability &amp; Maintenance – absence of electrical ignition </a:t>
            </a:r>
          </a:p>
          <a:p>
            <a:pPr marL="285750" indent="-285750">
              <a:buFont typeface="Wingdings" pitchFamily="2" charset="2"/>
              <a:buChar char="ü"/>
            </a:pPr>
            <a:r>
              <a:rPr lang="en-GB" sz="2400" dirty="0" smtClean="0">
                <a:latin typeface="Lucida Sans" pitchFamily="34" charset="0"/>
              </a:rPr>
              <a:t>Longevity – build – lower rpm – fuel lubricity</a:t>
            </a:r>
          </a:p>
        </p:txBody>
      </p:sp>
      <p:sp>
        <p:nvSpPr>
          <p:cNvPr id="11" name="TextBox 10"/>
          <p:cNvSpPr txBox="1"/>
          <p:nvPr/>
        </p:nvSpPr>
        <p:spPr>
          <a:xfrm>
            <a:off x="500743" y="4509120"/>
            <a:ext cx="7570575" cy="1938992"/>
          </a:xfrm>
          <a:prstGeom prst="rect">
            <a:avLst/>
          </a:prstGeom>
          <a:noFill/>
        </p:spPr>
        <p:txBody>
          <a:bodyPr wrap="square" rtlCol="0">
            <a:spAutoFit/>
          </a:bodyPr>
          <a:lstStyle/>
          <a:p>
            <a:pPr marL="285750" indent="-285750">
              <a:buFont typeface="Wingdings" pitchFamily="2" charset="2"/>
              <a:buChar char="§"/>
            </a:pPr>
            <a:r>
              <a:rPr lang="en-GB" sz="2400" dirty="0" smtClean="0">
                <a:solidFill>
                  <a:srgbClr val="FF0000"/>
                </a:solidFill>
                <a:latin typeface="Lucida Sans" pitchFamily="34" charset="0"/>
              </a:rPr>
              <a:t>Engine Weight – due to higher compression ratio</a:t>
            </a:r>
          </a:p>
          <a:p>
            <a:pPr marL="285750" indent="-285750">
              <a:buFont typeface="Wingdings" pitchFamily="2" charset="2"/>
              <a:buChar char="§"/>
            </a:pPr>
            <a:r>
              <a:rPr lang="en-GB" sz="2400" dirty="0" smtClean="0">
                <a:solidFill>
                  <a:srgbClr val="FF0000"/>
                </a:solidFill>
                <a:latin typeface="Lucida Sans" pitchFamily="34" charset="0"/>
              </a:rPr>
              <a:t>Cost – mainly due to increased weight &amp; strength</a:t>
            </a:r>
          </a:p>
          <a:p>
            <a:pPr marL="285750" indent="-285750">
              <a:buFont typeface="Wingdings" pitchFamily="2" charset="2"/>
              <a:buChar char="§"/>
            </a:pPr>
            <a:r>
              <a:rPr lang="en-GB" sz="2400" dirty="0" smtClean="0">
                <a:solidFill>
                  <a:srgbClr val="FF0000"/>
                </a:solidFill>
                <a:latin typeface="Lucida Sans" pitchFamily="34" charset="0"/>
              </a:rPr>
              <a:t>Noise</a:t>
            </a:r>
            <a:endParaRPr lang="en-GB" sz="2400" dirty="0">
              <a:solidFill>
                <a:srgbClr val="FF0000"/>
              </a:solidFill>
              <a:latin typeface="Lucida Sans" pitchFamily="34" charset="0"/>
            </a:endParaRPr>
          </a:p>
        </p:txBody>
      </p:sp>
    </p:spTree>
    <p:extLst>
      <p:ext uri="{BB962C8B-B14F-4D97-AF65-F5344CB8AC3E}">
        <p14:creationId xmlns:p14="http://schemas.microsoft.com/office/powerpoint/2010/main" val="39745596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chemeClr val="accent1"/>
                </a:solidFill>
                <a:latin typeface="Lucida Sans" pitchFamily="34" charset="0"/>
              </a:rPr>
              <a:t>Typical Engine Data Early 1990s</a:t>
            </a:r>
            <a:endParaRPr lang="en-GB" b="1" dirty="0">
              <a:solidFill>
                <a:schemeClr val="accent1"/>
              </a:solidFill>
              <a:latin typeface="Lucida Sans"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18591715"/>
              </p:ext>
            </p:extLst>
          </p:nvPr>
        </p:nvGraphicFramePr>
        <p:xfrm>
          <a:off x="457200" y="1600200"/>
          <a:ext cx="8229600" cy="148336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endParaRPr lang="en-GB" dirty="0">
                        <a:latin typeface="Lucida Sans" pitchFamily="34" charset="0"/>
                      </a:endParaRPr>
                    </a:p>
                  </a:txBody>
                  <a:tcPr/>
                </a:tc>
                <a:tc>
                  <a:txBody>
                    <a:bodyPr/>
                    <a:lstStyle/>
                    <a:p>
                      <a:r>
                        <a:rPr lang="en-GB" dirty="0" smtClean="0">
                          <a:latin typeface="Lucida Sans" pitchFamily="34" charset="0"/>
                        </a:rPr>
                        <a:t>Diesel</a:t>
                      </a:r>
                      <a:r>
                        <a:rPr lang="en-GB" baseline="0" dirty="0" smtClean="0">
                          <a:latin typeface="Lucida Sans" pitchFamily="34" charset="0"/>
                        </a:rPr>
                        <a:t> Engine</a:t>
                      </a:r>
                      <a:endParaRPr lang="en-GB" dirty="0">
                        <a:latin typeface="Lucida Sans" pitchFamily="34" charset="0"/>
                      </a:endParaRPr>
                    </a:p>
                  </a:txBody>
                  <a:tcPr/>
                </a:tc>
                <a:tc>
                  <a:txBody>
                    <a:bodyPr/>
                    <a:lstStyle/>
                    <a:p>
                      <a:r>
                        <a:rPr lang="en-GB" dirty="0" smtClean="0">
                          <a:latin typeface="Lucida Sans" pitchFamily="34" charset="0"/>
                        </a:rPr>
                        <a:t>Petrol Engine</a:t>
                      </a:r>
                      <a:endParaRPr lang="en-GB" dirty="0">
                        <a:latin typeface="Lucida Sans" pitchFamily="34" charset="0"/>
                      </a:endParaRPr>
                    </a:p>
                  </a:txBody>
                  <a:tcPr/>
                </a:tc>
              </a:tr>
              <a:tr h="370840">
                <a:tc>
                  <a:txBody>
                    <a:bodyPr/>
                    <a:lstStyle/>
                    <a:p>
                      <a:r>
                        <a:rPr lang="en-GB" dirty="0" smtClean="0">
                          <a:latin typeface="Lucida Sans" pitchFamily="34" charset="0"/>
                        </a:rPr>
                        <a:t>Compression Ratio</a:t>
                      </a:r>
                      <a:endParaRPr lang="en-GB" dirty="0">
                        <a:latin typeface="Lucida Sans" pitchFamily="34" charset="0"/>
                      </a:endParaRPr>
                    </a:p>
                  </a:txBody>
                  <a:tcPr/>
                </a:tc>
                <a:tc>
                  <a:txBody>
                    <a:bodyPr/>
                    <a:lstStyle/>
                    <a:p>
                      <a:r>
                        <a:rPr lang="en-GB" dirty="0" smtClean="0">
                          <a:latin typeface="Lucida Sans" pitchFamily="34" charset="0"/>
                        </a:rPr>
                        <a:t>14:1 to 24:1</a:t>
                      </a:r>
                      <a:endParaRPr lang="en-GB" dirty="0">
                        <a:latin typeface="Lucida Sans" pitchFamily="34" charset="0"/>
                      </a:endParaRPr>
                    </a:p>
                  </a:txBody>
                  <a:tcPr/>
                </a:tc>
                <a:tc>
                  <a:txBody>
                    <a:bodyPr/>
                    <a:lstStyle/>
                    <a:p>
                      <a:r>
                        <a:rPr lang="en-GB" dirty="0" smtClean="0">
                          <a:latin typeface="Lucida Sans" pitchFamily="34" charset="0"/>
                        </a:rPr>
                        <a:t>7:1 to 10:1</a:t>
                      </a:r>
                      <a:endParaRPr lang="en-GB" dirty="0">
                        <a:latin typeface="Lucida Sans" pitchFamily="34" charset="0"/>
                      </a:endParaRPr>
                    </a:p>
                  </a:txBody>
                  <a:tcPr/>
                </a:tc>
              </a:tr>
              <a:tr h="370840">
                <a:tc>
                  <a:txBody>
                    <a:bodyPr/>
                    <a:lstStyle/>
                    <a:p>
                      <a:r>
                        <a:rPr lang="en-GB" dirty="0" smtClean="0">
                          <a:latin typeface="Lucida Sans" pitchFamily="34" charset="0"/>
                        </a:rPr>
                        <a:t>Thermal</a:t>
                      </a:r>
                      <a:r>
                        <a:rPr lang="en-GB" baseline="0" dirty="0" smtClean="0">
                          <a:latin typeface="Lucida Sans" pitchFamily="34" charset="0"/>
                        </a:rPr>
                        <a:t> Efficiency</a:t>
                      </a:r>
                      <a:endParaRPr lang="en-GB" dirty="0">
                        <a:latin typeface="Lucida Sans" pitchFamily="34" charset="0"/>
                      </a:endParaRPr>
                    </a:p>
                  </a:txBody>
                  <a:tcPr/>
                </a:tc>
                <a:tc>
                  <a:txBody>
                    <a:bodyPr/>
                    <a:lstStyle/>
                    <a:p>
                      <a:r>
                        <a:rPr lang="en-GB" dirty="0" smtClean="0">
                          <a:latin typeface="Lucida Sans" pitchFamily="34" charset="0"/>
                        </a:rPr>
                        <a:t>35% to 43%</a:t>
                      </a:r>
                      <a:endParaRPr lang="en-GB" dirty="0">
                        <a:latin typeface="Lucida Sans" pitchFamily="34" charset="0"/>
                      </a:endParaRPr>
                    </a:p>
                  </a:txBody>
                  <a:tcPr/>
                </a:tc>
                <a:tc>
                  <a:txBody>
                    <a:bodyPr/>
                    <a:lstStyle/>
                    <a:p>
                      <a:r>
                        <a:rPr lang="en-GB" dirty="0" smtClean="0">
                          <a:latin typeface="Lucida Sans" pitchFamily="34" charset="0"/>
                        </a:rPr>
                        <a:t>25% to 30%</a:t>
                      </a:r>
                      <a:endParaRPr lang="en-GB" dirty="0">
                        <a:latin typeface="Lucida Sans" pitchFamily="34" charset="0"/>
                      </a:endParaRPr>
                    </a:p>
                  </a:txBody>
                  <a:tcPr/>
                </a:tc>
              </a:tr>
              <a:tr h="370840">
                <a:tc>
                  <a:txBody>
                    <a:bodyPr/>
                    <a:lstStyle/>
                    <a:p>
                      <a:r>
                        <a:rPr lang="en-GB" dirty="0" smtClean="0">
                          <a:latin typeface="Lucida Sans" pitchFamily="34" charset="0"/>
                        </a:rPr>
                        <a:t>RPM</a:t>
                      </a:r>
                      <a:endParaRPr lang="en-GB" dirty="0">
                        <a:latin typeface="Lucida Sans" pitchFamily="34" charset="0"/>
                      </a:endParaRPr>
                    </a:p>
                  </a:txBody>
                  <a:tcPr/>
                </a:tc>
                <a:tc>
                  <a:txBody>
                    <a:bodyPr/>
                    <a:lstStyle/>
                    <a:p>
                      <a:r>
                        <a:rPr lang="en-GB" dirty="0" smtClean="0">
                          <a:latin typeface="Lucida Sans" pitchFamily="34" charset="0"/>
                        </a:rPr>
                        <a:t>2500 to 5000</a:t>
                      </a:r>
                      <a:endParaRPr lang="en-GB" dirty="0">
                        <a:latin typeface="Lucida Sans" pitchFamily="34" charset="0"/>
                      </a:endParaRPr>
                    </a:p>
                  </a:txBody>
                  <a:tcPr/>
                </a:tc>
                <a:tc>
                  <a:txBody>
                    <a:bodyPr/>
                    <a:lstStyle/>
                    <a:p>
                      <a:r>
                        <a:rPr lang="en-GB" dirty="0" smtClean="0">
                          <a:latin typeface="Lucida Sans" pitchFamily="34" charset="0"/>
                        </a:rPr>
                        <a:t>4000 to 6000</a:t>
                      </a:r>
                      <a:endParaRPr lang="en-GB" dirty="0">
                        <a:latin typeface="Lucida Sans" pitchFamily="34" charset="0"/>
                      </a:endParaRPr>
                    </a:p>
                  </a:txBody>
                  <a:tcPr/>
                </a:tc>
              </a:tr>
            </a:tbl>
          </a:graphicData>
        </a:graphic>
      </p:graphicFrame>
      <p:sp>
        <p:nvSpPr>
          <p:cNvPr id="6" name="TextBox 5"/>
          <p:cNvSpPr txBox="1"/>
          <p:nvPr/>
        </p:nvSpPr>
        <p:spPr>
          <a:xfrm>
            <a:off x="539552" y="3356992"/>
            <a:ext cx="8136904" cy="2554545"/>
          </a:xfrm>
          <a:prstGeom prst="rect">
            <a:avLst/>
          </a:prstGeom>
          <a:noFill/>
        </p:spPr>
        <p:txBody>
          <a:bodyPr wrap="square" rtlCol="0">
            <a:spAutoFit/>
          </a:bodyPr>
          <a:lstStyle/>
          <a:p>
            <a:r>
              <a:rPr lang="en-GB" sz="3200" dirty="0" smtClean="0">
                <a:latin typeface="Lucida Sans" pitchFamily="34" charset="0"/>
              </a:rPr>
              <a:t>The more the fuel air mixture is compressed the greater the amount of power generated. In petrol engines the compression ratio is limited to prevent premature explosive ignition</a:t>
            </a:r>
            <a:endParaRPr lang="en-GB" sz="3200" dirty="0">
              <a:latin typeface="Lucida Sans" pitchFamily="34" charset="0"/>
            </a:endParaRPr>
          </a:p>
        </p:txBody>
      </p:sp>
      <p:sp>
        <p:nvSpPr>
          <p:cNvPr id="7" name="TextBox 6"/>
          <p:cNvSpPr txBox="1"/>
          <p:nvPr/>
        </p:nvSpPr>
        <p:spPr>
          <a:xfrm>
            <a:off x="539552" y="6165304"/>
            <a:ext cx="8136904" cy="307777"/>
          </a:xfrm>
          <a:prstGeom prst="rect">
            <a:avLst/>
          </a:prstGeom>
          <a:noFill/>
        </p:spPr>
        <p:txBody>
          <a:bodyPr wrap="square" rtlCol="0">
            <a:spAutoFit/>
          </a:bodyPr>
          <a:lstStyle/>
          <a:p>
            <a:pPr algn="ctr"/>
            <a:r>
              <a:rPr lang="en-GB" sz="1400" dirty="0" smtClean="0">
                <a:latin typeface="Lucida Sans" pitchFamily="34" charset="0"/>
              </a:rPr>
              <a:t>Wellington, A. &amp; Ashus, A. (1995) Diesel Engines &amp; Fuel Systems 4</a:t>
            </a:r>
            <a:r>
              <a:rPr lang="en-GB" sz="1400" baseline="30000" dirty="0" smtClean="0">
                <a:latin typeface="Lucida Sans" pitchFamily="34" charset="0"/>
              </a:rPr>
              <a:t>th</a:t>
            </a:r>
            <a:r>
              <a:rPr lang="en-GB" sz="1400" dirty="0" smtClean="0">
                <a:latin typeface="Lucida Sans" pitchFamily="34" charset="0"/>
              </a:rPr>
              <a:t> Edition </a:t>
            </a:r>
            <a:endParaRPr lang="en-GB" sz="1400" dirty="0">
              <a:latin typeface="Lucida Sans" pitchFamily="34" charset="0"/>
            </a:endParaRPr>
          </a:p>
        </p:txBody>
      </p:sp>
    </p:spTree>
    <p:extLst>
      <p:ext uri="{BB962C8B-B14F-4D97-AF65-F5344CB8AC3E}">
        <p14:creationId xmlns:p14="http://schemas.microsoft.com/office/powerpoint/2010/main" val="38801083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pPr>
              <a:lnSpc>
                <a:spcPct val="100000"/>
              </a:lnSpc>
            </a:pPr>
            <a:r>
              <a:rPr lang="en-GB" sz="3600" b="1" dirty="0" smtClean="0">
                <a:solidFill>
                  <a:schemeClr val="accent1"/>
                </a:solidFill>
                <a:effectLst/>
                <a:latin typeface="Lucida Sans" pitchFamily="34" charset="0"/>
              </a:rPr>
              <a:t>Diesel Car Usage is Increasing in the UK</a:t>
            </a:r>
            <a:endParaRPr lang="en-GB" sz="3600" b="1" dirty="0">
              <a:solidFill>
                <a:schemeClr val="accent1"/>
              </a:solidFill>
              <a:effectLst/>
              <a:latin typeface="Lucida Sans" pitchFamily="34" charset="0"/>
            </a:endParaRPr>
          </a:p>
        </p:txBody>
      </p:sp>
      <p:sp>
        <p:nvSpPr>
          <p:cNvPr id="7" name="Text Placeholder 6"/>
          <p:cNvSpPr>
            <a:spLocks noGrp="1"/>
          </p:cNvSpPr>
          <p:nvPr>
            <p:ph type="body" idx="1"/>
          </p:nvPr>
        </p:nvSpPr>
        <p:spPr/>
        <p:txBody>
          <a:bodyPr anchor="t" anchorCtr="0">
            <a:normAutofit fontScale="70000" lnSpcReduction="20000"/>
          </a:bodyPr>
          <a:lstStyle/>
          <a:p>
            <a:r>
              <a:rPr lang="en-GB" dirty="0" smtClean="0">
                <a:solidFill>
                  <a:schemeClr val="tx1"/>
                </a:solidFill>
                <a:latin typeface="Lucida Sans" pitchFamily="34" charset="0"/>
              </a:rPr>
              <a:t>SMMT</a:t>
            </a:r>
          </a:p>
          <a:p>
            <a:r>
              <a:rPr lang="en-GB" dirty="0" smtClean="0">
                <a:solidFill>
                  <a:schemeClr val="tx1"/>
                </a:solidFill>
                <a:latin typeface="Lucida Sans" pitchFamily="34" charset="0"/>
              </a:rPr>
              <a:t>UK New Car Registration </a:t>
            </a:r>
            <a:r>
              <a:rPr lang="en-GB" dirty="0">
                <a:solidFill>
                  <a:schemeClr val="tx1"/>
                </a:solidFill>
                <a:latin typeface="Lucida Sans" pitchFamily="34" charset="0"/>
              </a:rPr>
              <a:t>F</a:t>
            </a:r>
            <a:r>
              <a:rPr lang="en-GB" dirty="0" smtClean="0">
                <a:solidFill>
                  <a:schemeClr val="tx1"/>
                </a:solidFill>
                <a:latin typeface="Lucida Sans" pitchFamily="34" charset="0"/>
              </a:rPr>
              <a:t>igures</a:t>
            </a:r>
            <a:endParaRPr lang="en-GB" dirty="0">
              <a:solidFill>
                <a:schemeClr val="tx1"/>
              </a:solidFill>
              <a:latin typeface="Lucida Sans" pitchFamily="34" charset="0"/>
            </a:endParaRPr>
          </a:p>
        </p:txBody>
      </p:sp>
      <p:sp>
        <p:nvSpPr>
          <p:cNvPr id="8" name="Text Placeholder 7"/>
          <p:cNvSpPr>
            <a:spLocks noGrp="1"/>
          </p:cNvSpPr>
          <p:nvPr>
            <p:ph type="body" sz="quarter" idx="3"/>
          </p:nvPr>
        </p:nvSpPr>
        <p:spPr/>
        <p:txBody>
          <a:bodyPr anchor="t" anchorCtr="0"/>
          <a:lstStyle/>
          <a:p>
            <a:r>
              <a:rPr lang="en-GB" dirty="0" smtClean="0">
                <a:latin typeface="Lucida Sans" pitchFamily="34" charset="0"/>
              </a:rPr>
              <a:t>Modern Car Diesel Engine</a:t>
            </a:r>
            <a:endParaRPr lang="en-GB" dirty="0">
              <a:latin typeface="Lucida Sans" pitchFamily="34" charset="0"/>
            </a:endParaRPr>
          </a:p>
        </p:txBody>
      </p:sp>
      <p:graphicFrame>
        <p:nvGraphicFramePr>
          <p:cNvPr id="5" name="Content Placeholder 4"/>
          <p:cNvGraphicFramePr>
            <a:graphicFrameLocks noGrp="1"/>
          </p:cNvGraphicFramePr>
          <p:nvPr>
            <p:ph sz="quarter" idx="13"/>
            <p:extLst>
              <p:ext uri="{D42A27DB-BD31-4B8C-83A1-F6EECF244321}">
                <p14:modId xmlns:p14="http://schemas.microsoft.com/office/powerpoint/2010/main" val="332048666"/>
              </p:ext>
            </p:extLst>
          </p:nvPr>
        </p:nvGraphicFramePr>
        <p:xfrm>
          <a:off x="457200" y="2700288"/>
          <a:ext cx="4040187" cy="3340735"/>
        </p:xfrm>
        <a:graphic>
          <a:graphicData uri="http://schemas.openxmlformats.org/drawingml/2006/table">
            <a:tbl>
              <a:tblPr firstRow="1" bandRow="1">
                <a:tableStyleId>{5C22544A-7EE6-4342-B048-85BDC9FD1C3A}</a:tableStyleId>
              </a:tblPr>
              <a:tblGrid>
                <a:gridCol w="1346729"/>
                <a:gridCol w="1346729"/>
                <a:gridCol w="1346729"/>
              </a:tblGrid>
              <a:tr h="0">
                <a:tc>
                  <a:txBody>
                    <a:bodyPr/>
                    <a:lstStyle/>
                    <a:p>
                      <a:pPr algn="l" fontAlgn="b"/>
                      <a:r>
                        <a:rPr lang="en-GB" sz="2000" b="0" i="0" u="none" strike="noStrike" dirty="0">
                          <a:solidFill>
                            <a:srgbClr val="000000"/>
                          </a:solidFill>
                          <a:effectLst/>
                          <a:latin typeface="Lucida Sans" pitchFamily="34" charset="0"/>
                        </a:rPr>
                        <a:t>Year-to-date</a:t>
                      </a:r>
                    </a:p>
                  </a:txBody>
                  <a:tcPr marL="9529" marR="9529" marT="9525" marB="0" anchor="b"/>
                </a:tc>
                <a:tc>
                  <a:txBody>
                    <a:bodyPr/>
                    <a:lstStyle/>
                    <a:p>
                      <a:pPr algn="l" fontAlgn="b"/>
                      <a:r>
                        <a:rPr lang="en-GB" sz="2000" b="0" i="0" u="none" strike="noStrike" dirty="0">
                          <a:solidFill>
                            <a:srgbClr val="000000"/>
                          </a:solidFill>
                          <a:effectLst/>
                          <a:latin typeface="Lucida Sans" pitchFamily="34" charset="0"/>
                        </a:rPr>
                        <a:t>Total</a:t>
                      </a:r>
                    </a:p>
                  </a:txBody>
                  <a:tcPr marL="9529" marR="9529" marT="9525" marB="0" anchor="b"/>
                </a:tc>
                <a:tc>
                  <a:txBody>
                    <a:bodyPr/>
                    <a:lstStyle/>
                    <a:p>
                      <a:pPr algn="l" fontAlgn="b"/>
                      <a:r>
                        <a:rPr lang="en-GB" sz="2000" b="0" i="0" u="none" strike="noStrike" dirty="0">
                          <a:solidFill>
                            <a:srgbClr val="000000"/>
                          </a:solidFill>
                          <a:effectLst/>
                          <a:latin typeface="Lucida Sans" pitchFamily="34" charset="0"/>
                        </a:rPr>
                        <a:t>Diesel</a:t>
                      </a:r>
                    </a:p>
                  </a:txBody>
                  <a:tcPr marL="9529" marR="9529" marT="9525" marB="0" anchor="b"/>
                </a:tc>
              </a:tr>
              <a:tr h="370840">
                <a:tc>
                  <a:txBody>
                    <a:bodyPr/>
                    <a:lstStyle/>
                    <a:p>
                      <a:pPr algn="l" fontAlgn="b"/>
                      <a:endParaRPr lang="en-GB" sz="2000" b="0" i="0" u="none" strike="noStrike" dirty="0">
                        <a:solidFill>
                          <a:srgbClr val="000000"/>
                        </a:solidFill>
                        <a:effectLst/>
                        <a:latin typeface="Lucida Sans" pitchFamily="34" charset="0"/>
                      </a:endParaRPr>
                    </a:p>
                  </a:txBody>
                  <a:tcPr marL="9529" marR="9529" marT="9525" marB="0" anchor="b"/>
                </a:tc>
                <a:tc>
                  <a:txBody>
                    <a:bodyPr/>
                    <a:lstStyle/>
                    <a:p>
                      <a:pPr algn="l" fontAlgn="b"/>
                      <a:endParaRPr lang="en-GB" sz="2000" b="0" i="0" u="none" strike="noStrike" dirty="0">
                        <a:solidFill>
                          <a:srgbClr val="000000"/>
                        </a:solidFill>
                        <a:effectLst/>
                        <a:latin typeface="Lucida Sans" pitchFamily="34" charset="0"/>
                      </a:endParaRPr>
                    </a:p>
                  </a:txBody>
                  <a:tcPr marL="9529" marR="9529" marT="9525" marB="0" anchor="b"/>
                </a:tc>
                <a:tc>
                  <a:txBody>
                    <a:bodyPr/>
                    <a:lstStyle/>
                    <a:p>
                      <a:pPr algn="l" fontAlgn="b"/>
                      <a:endParaRPr lang="en-GB" sz="2000" b="0" i="0" u="none" strike="noStrike" dirty="0">
                        <a:solidFill>
                          <a:srgbClr val="000000"/>
                        </a:solidFill>
                        <a:effectLst/>
                        <a:latin typeface="Lucida Sans" pitchFamily="34" charset="0"/>
                      </a:endParaRPr>
                    </a:p>
                  </a:txBody>
                  <a:tcPr marL="9529" marR="9529" marT="9525" marB="0" anchor="b"/>
                </a:tc>
              </a:tr>
              <a:tr h="370840">
                <a:tc>
                  <a:txBody>
                    <a:bodyPr/>
                    <a:lstStyle/>
                    <a:p>
                      <a:pPr algn="r" fontAlgn="b"/>
                      <a:r>
                        <a:rPr lang="en-GB" sz="2000" b="0" i="0" u="none" strike="noStrike" dirty="0">
                          <a:solidFill>
                            <a:srgbClr val="000000"/>
                          </a:solidFill>
                          <a:effectLst/>
                          <a:latin typeface="Lucida Sans" pitchFamily="34" charset="0"/>
                        </a:rPr>
                        <a:t>2011</a:t>
                      </a:r>
                    </a:p>
                  </a:txBody>
                  <a:tcPr marL="9529" marR="9529" marT="9525" marB="0" anchor="b"/>
                </a:tc>
                <a:tc>
                  <a:txBody>
                    <a:bodyPr/>
                    <a:lstStyle/>
                    <a:p>
                      <a:pPr algn="r" fontAlgn="b"/>
                      <a:r>
                        <a:rPr lang="en-GB" sz="2000" b="0" i="0" u="none" strike="noStrike" dirty="0">
                          <a:solidFill>
                            <a:srgbClr val="000000"/>
                          </a:solidFill>
                          <a:effectLst/>
                          <a:latin typeface="Lucida Sans" pitchFamily="34" charset="0"/>
                        </a:rPr>
                        <a:t>1,822,065</a:t>
                      </a:r>
                    </a:p>
                  </a:txBody>
                  <a:tcPr marL="9529" marR="9529" marT="9525" marB="0" anchor="b"/>
                </a:tc>
                <a:tc>
                  <a:txBody>
                    <a:bodyPr/>
                    <a:lstStyle/>
                    <a:p>
                      <a:pPr algn="r" fontAlgn="b"/>
                      <a:r>
                        <a:rPr lang="en-GB" sz="2000" b="0" i="0" u="none" strike="noStrike" dirty="0">
                          <a:solidFill>
                            <a:srgbClr val="000000"/>
                          </a:solidFill>
                          <a:effectLst/>
                          <a:latin typeface="Lucida Sans" pitchFamily="34" charset="0"/>
                        </a:rPr>
                        <a:t>920,983</a:t>
                      </a:r>
                    </a:p>
                  </a:txBody>
                  <a:tcPr marL="9529" marR="9529" marT="9525" marB="0" anchor="b"/>
                </a:tc>
              </a:tr>
              <a:tr h="370840">
                <a:tc>
                  <a:txBody>
                    <a:bodyPr/>
                    <a:lstStyle/>
                    <a:p>
                      <a:pPr algn="r" fontAlgn="b"/>
                      <a:r>
                        <a:rPr lang="en-GB" sz="2000" b="0" i="0" u="none" strike="noStrike" dirty="0">
                          <a:solidFill>
                            <a:srgbClr val="000000"/>
                          </a:solidFill>
                          <a:effectLst/>
                          <a:latin typeface="Lucida Sans" pitchFamily="34" charset="0"/>
                        </a:rPr>
                        <a:t>2010</a:t>
                      </a:r>
                    </a:p>
                  </a:txBody>
                  <a:tcPr marL="9529" marR="9529" marT="9525" marB="0" anchor="b"/>
                </a:tc>
                <a:tc>
                  <a:txBody>
                    <a:bodyPr/>
                    <a:lstStyle/>
                    <a:p>
                      <a:pPr algn="r" fontAlgn="b"/>
                      <a:r>
                        <a:rPr lang="en-GB" sz="2000" b="0" i="0" u="none" strike="noStrike" dirty="0">
                          <a:solidFill>
                            <a:srgbClr val="000000"/>
                          </a:solidFill>
                          <a:effectLst/>
                          <a:latin typeface="Lucida Sans" pitchFamily="34" charset="0"/>
                        </a:rPr>
                        <a:t>1,907,029</a:t>
                      </a:r>
                    </a:p>
                  </a:txBody>
                  <a:tcPr marL="9529" marR="9529" marT="9525" marB="0" anchor="b"/>
                </a:tc>
                <a:tc>
                  <a:txBody>
                    <a:bodyPr/>
                    <a:lstStyle/>
                    <a:p>
                      <a:pPr algn="r" fontAlgn="b"/>
                      <a:r>
                        <a:rPr lang="en-GB" sz="2000" b="0" i="0" u="none" strike="noStrike" dirty="0">
                          <a:solidFill>
                            <a:srgbClr val="000000"/>
                          </a:solidFill>
                          <a:effectLst/>
                          <a:latin typeface="Lucida Sans" pitchFamily="34" charset="0"/>
                        </a:rPr>
                        <a:t>873,899</a:t>
                      </a:r>
                    </a:p>
                  </a:txBody>
                  <a:tcPr marL="9529" marR="9529" marT="9525" marB="0" anchor="b"/>
                </a:tc>
              </a:tr>
              <a:tr h="370840">
                <a:tc>
                  <a:txBody>
                    <a:bodyPr/>
                    <a:lstStyle/>
                    <a:p>
                      <a:pPr algn="l" fontAlgn="b"/>
                      <a:r>
                        <a:rPr lang="en-GB" sz="2000" b="0" i="0" u="none" strike="noStrike" dirty="0">
                          <a:solidFill>
                            <a:srgbClr val="000000"/>
                          </a:solidFill>
                          <a:effectLst/>
                          <a:latin typeface="Lucida Sans" pitchFamily="34" charset="0"/>
                        </a:rPr>
                        <a:t>% change</a:t>
                      </a:r>
                    </a:p>
                  </a:txBody>
                  <a:tcPr marL="9529" marR="9529" marT="9525" marB="0" anchor="b"/>
                </a:tc>
                <a:tc>
                  <a:txBody>
                    <a:bodyPr/>
                    <a:lstStyle/>
                    <a:p>
                      <a:pPr algn="r" fontAlgn="b"/>
                      <a:r>
                        <a:rPr lang="en-GB" sz="2000" b="0" i="0" u="none" strike="noStrike" dirty="0">
                          <a:solidFill>
                            <a:srgbClr val="000000"/>
                          </a:solidFill>
                          <a:effectLst/>
                          <a:latin typeface="Lucida Sans" pitchFamily="34" charset="0"/>
                        </a:rPr>
                        <a:t>-4.50%</a:t>
                      </a:r>
                    </a:p>
                  </a:txBody>
                  <a:tcPr marL="9529" marR="9529" marT="9525" marB="0" anchor="b"/>
                </a:tc>
                <a:tc>
                  <a:txBody>
                    <a:bodyPr/>
                    <a:lstStyle/>
                    <a:p>
                      <a:pPr algn="r" fontAlgn="b"/>
                      <a:r>
                        <a:rPr lang="en-GB" sz="2000" b="0" i="0" u="none" strike="noStrike" dirty="0">
                          <a:solidFill>
                            <a:srgbClr val="000000"/>
                          </a:solidFill>
                          <a:effectLst/>
                          <a:latin typeface="Lucida Sans" pitchFamily="34" charset="0"/>
                        </a:rPr>
                        <a:t>5.40%</a:t>
                      </a:r>
                    </a:p>
                  </a:txBody>
                  <a:tcPr marL="9529" marR="9529" marT="9525" marB="0" anchor="b"/>
                </a:tc>
              </a:tr>
              <a:tr h="370840">
                <a:tc>
                  <a:txBody>
                    <a:bodyPr/>
                    <a:lstStyle/>
                    <a:p>
                      <a:pPr algn="l" fontAlgn="b"/>
                      <a:r>
                        <a:rPr lang="en-GB" sz="2000" b="0" i="0" u="none" strike="noStrike" dirty="0">
                          <a:solidFill>
                            <a:srgbClr val="000000"/>
                          </a:solidFill>
                          <a:effectLst/>
                          <a:latin typeface="Lucida Sans" pitchFamily="34" charset="0"/>
                        </a:rPr>
                        <a:t>Mkt share ’11</a:t>
                      </a:r>
                    </a:p>
                  </a:txBody>
                  <a:tcPr marL="9529" marR="9529" marT="9525" marB="0" anchor="b"/>
                </a:tc>
                <a:tc>
                  <a:txBody>
                    <a:bodyPr/>
                    <a:lstStyle/>
                    <a:p>
                      <a:pPr algn="l" fontAlgn="b"/>
                      <a:endParaRPr lang="en-GB" sz="2000" b="0" i="0" u="none" strike="noStrike" dirty="0">
                        <a:solidFill>
                          <a:srgbClr val="000000"/>
                        </a:solidFill>
                        <a:effectLst/>
                        <a:latin typeface="Lucida Sans" pitchFamily="34" charset="0"/>
                      </a:endParaRPr>
                    </a:p>
                  </a:txBody>
                  <a:tcPr marL="9529" marR="9529" marT="9525" marB="0" anchor="b"/>
                </a:tc>
                <a:tc>
                  <a:txBody>
                    <a:bodyPr/>
                    <a:lstStyle/>
                    <a:p>
                      <a:pPr algn="r" fontAlgn="b"/>
                      <a:r>
                        <a:rPr lang="en-GB" sz="2000" b="0" i="0" u="none" strike="noStrike" dirty="0">
                          <a:solidFill>
                            <a:srgbClr val="000000"/>
                          </a:solidFill>
                          <a:effectLst/>
                          <a:latin typeface="Lucida Sans" pitchFamily="34" charset="0"/>
                        </a:rPr>
                        <a:t>50.50%</a:t>
                      </a:r>
                    </a:p>
                  </a:txBody>
                  <a:tcPr marL="9529" marR="9529" marT="9525" marB="0" anchor="b"/>
                </a:tc>
              </a:tr>
              <a:tr h="0">
                <a:tc>
                  <a:txBody>
                    <a:bodyPr/>
                    <a:lstStyle/>
                    <a:p>
                      <a:pPr algn="l" fontAlgn="b"/>
                      <a:r>
                        <a:rPr lang="en-GB" sz="2000" b="0" i="0" u="none" strike="noStrike" dirty="0">
                          <a:solidFill>
                            <a:srgbClr val="000000"/>
                          </a:solidFill>
                          <a:effectLst/>
                          <a:latin typeface="Lucida Sans" pitchFamily="34" charset="0"/>
                        </a:rPr>
                        <a:t>Mkt share ’10</a:t>
                      </a:r>
                    </a:p>
                  </a:txBody>
                  <a:tcPr marL="9529" marR="9529" marT="9525" marB="0" anchor="b"/>
                </a:tc>
                <a:tc>
                  <a:txBody>
                    <a:bodyPr/>
                    <a:lstStyle/>
                    <a:p>
                      <a:pPr algn="l" fontAlgn="b"/>
                      <a:endParaRPr lang="en-GB" sz="2000" b="0" i="0" u="none" strike="noStrike" dirty="0">
                        <a:solidFill>
                          <a:srgbClr val="000000"/>
                        </a:solidFill>
                        <a:effectLst/>
                        <a:latin typeface="Lucida Sans" pitchFamily="34" charset="0"/>
                      </a:endParaRPr>
                    </a:p>
                  </a:txBody>
                  <a:tcPr marL="9529" marR="9529" marT="9525" marB="0" anchor="b"/>
                </a:tc>
                <a:tc>
                  <a:txBody>
                    <a:bodyPr/>
                    <a:lstStyle/>
                    <a:p>
                      <a:pPr algn="r" fontAlgn="b"/>
                      <a:r>
                        <a:rPr lang="en-GB" sz="2000" b="0" i="0" u="none" strike="noStrike" dirty="0">
                          <a:solidFill>
                            <a:srgbClr val="000000"/>
                          </a:solidFill>
                          <a:effectLst/>
                          <a:latin typeface="Lucida Sans" pitchFamily="34" charset="0"/>
                        </a:rPr>
                        <a:t>45.80%</a:t>
                      </a:r>
                    </a:p>
                  </a:txBody>
                  <a:tcPr marL="9529" marR="9529" marT="9525" marB="0" anchor="b"/>
                </a:tc>
              </a:tr>
            </a:tbl>
          </a:graphicData>
        </a:graphic>
      </p:graphicFrame>
      <p:pic>
        <p:nvPicPr>
          <p:cNvPr id="10" name="Content Placeholder 9"/>
          <p:cNvPicPr>
            <a:picLocks noGrp="1" noChangeAspect="1"/>
          </p:cNvPicPr>
          <p:nvPr>
            <p:ph sz="quarter" idx="14"/>
          </p:nvPr>
        </p:nvPicPr>
        <p:blipFill>
          <a:blip r:embed="rId3" cstate="print">
            <a:extLst>
              <a:ext uri="{28A0092B-C50C-407E-A947-70E740481C1C}">
                <a14:useLocalDpi xmlns:a14="http://schemas.microsoft.com/office/drawing/2010/main" val="0"/>
              </a:ext>
            </a:extLst>
          </a:blip>
          <a:stretch>
            <a:fillRect/>
          </a:stretch>
        </p:blipFill>
        <p:spPr>
          <a:xfrm>
            <a:off x="4716016" y="2708920"/>
            <a:ext cx="3960000" cy="2630150"/>
          </a:xfrm>
          <a:ln w="63500">
            <a:solidFill>
              <a:srgbClr val="FF0000"/>
            </a:solidFill>
          </a:ln>
        </p:spPr>
      </p:pic>
      <p:sp>
        <p:nvSpPr>
          <p:cNvPr id="11" name="TextBox 10"/>
          <p:cNvSpPr txBox="1"/>
          <p:nvPr/>
        </p:nvSpPr>
        <p:spPr>
          <a:xfrm>
            <a:off x="4644008" y="5371294"/>
            <a:ext cx="4032448" cy="276999"/>
          </a:xfrm>
          <a:prstGeom prst="rect">
            <a:avLst/>
          </a:prstGeom>
          <a:solidFill>
            <a:srgbClr val="FF0000"/>
          </a:solidFill>
        </p:spPr>
        <p:txBody>
          <a:bodyPr wrap="square" rtlCol="0">
            <a:spAutoFit/>
          </a:bodyPr>
          <a:lstStyle/>
          <a:p>
            <a:r>
              <a:rPr lang="en-GB" sz="1200" dirty="0" smtClean="0"/>
              <a:t>Picture courtesy of Honda UK</a:t>
            </a:r>
            <a:endParaRPr lang="en-GB" sz="1200" dirty="0"/>
          </a:p>
        </p:txBody>
      </p:sp>
    </p:spTree>
    <p:extLst>
      <p:ext uri="{BB962C8B-B14F-4D97-AF65-F5344CB8AC3E}">
        <p14:creationId xmlns:p14="http://schemas.microsoft.com/office/powerpoint/2010/main" val="3221489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188640"/>
            <a:ext cx="8352928" cy="707886"/>
          </a:xfrm>
          <a:prstGeom prst="rect">
            <a:avLst/>
          </a:prstGeom>
        </p:spPr>
        <p:txBody>
          <a:bodyPr wrap="square">
            <a:spAutoFit/>
          </a:bodyPr>
          <a:lstStyle/>
          <a:p>
            <a:pPr lvl="0" algn="ctr"/>
            <a:r>
              <a:rPr lang="en-GB" sz="4000" b="1" dirty="0">
                <a:solidFill>
                  <a:schemeClr val="accent1"/>
                </a:solidFill>
                <a:latin typeface="Lucida Sans" pitchFamily="34" charset="0"/>
              </a:rPr>
              <a:t>Terminology Diesel &amp; Biodiesel</a:t>
            </a:r>
          </a:p>
        </p:txBody>
      </p:sp>
      <p:sp>
        <p:nvSpPr>
          <p:cNvPr id="5" name="TextBox 4"/>
          <p:cNvSpPr txBox="1"/>
          <p:nvPr/>
        </p:nvSpPr>
        <p:spPr>
          <a:xfrm>
            <a:off x="467544" y="6137434"/>
            <a:ext cx="7992888" cy="307777"/>
          </a:xfrm>
          <a:prstGeom prst="rect">
            <a:avLst/>
          </a:prstGeom>
          <a:noFill/>
        </p:spPr>
        <p:txBody>
          <a:bodyPr wrap="square" rtlCol="0">
            <a:spAutoFit/>
          </a:bodyPr>
          <a:lstStyle/>
          <a:p>
            <a:pPr algn="ctr"/>
            <a:r>
              <a:rPr lang="en-GB" sz="1400" dirty="0" smtClean="0">
                <a:latin typeface="Lucida Sans" pitchFamily="34" charset="0"/>
              </a:rPr>
              <a:t>Leecraft J. (1983)  Dictionary of Petroleum Terms 3</a:t>
            </a:r>
            <a:r>
              <a:rPr lang="en-GB" sz="1400" baseline="30000" dirty="0" smtClean="0">
                <a:latin typeface="Lucida Sans" pitchFamily="34" charset="0"/>
              </a:rPr>
              <a:t>rd</a:t>
            </a:r>
            <a:r>
              <a:rPr lang="en-GB" sz="1400" dirty="0" smtClean="0">
                <a:latin typeface="Lucida Sans" pitchFamily="34" charset="0"/>
              </a:rPr>
              <a:t> Edition</a:t>
            </a:r>
            <a:endParaRPr lang="en-GB" sz="1400" dirty="0">
              <a:latin typeface="Lucida Sans" pitchFamily="34"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03704" y="2762972"/>
            <a:ext cx="1651455" cy="1916832"/>
          </a:xfrm>
          <a:prstGeom prst="rect">
            <a:avLst/>
          </a:prstGeom>
        </p:spPr>
      </p:pic>
      <p:sp>
        <p:nvSpPr>
          <p:cNvPr id="6" name="Rectangle 5"/>
          <p:cNvSpPr/>
          <p:nvPr/>
        </p:nvSpPr>
        <p:spPr>
          <a:xfrm>
            <a:off x="941714" y="2852936"/>
            <a:ext cx="5790526" cy="1569660"/>
          </a:xfrm>
          <a:prstGeom prst="rect">
            <a:avLst/>
          </a:prstGeom>
        </p:spPr>
        <p:txBody>
          <a:bodyPr wrap="square">
            <a:spAutoFit/>
          </a:bodyPr>
          <a:lstStyle/>
          <a:p>
            <a:r>
              <a:rPr lang="en-GB" sz="2400" dirty="0">
                <a:latin typeface="Lucida Sans" pitchFamily="34" charset="0"/>
              </a:rPr>
              <a:t>Cloud point – The temperature below which the waxy substances dissolved in an oil begin to precipitate giving the oil a cloudy appearance </a:t>
            </a:r>
          </a:p>
        </p:txBody>
      </p:sp>
      <p:sp>
        <p:nvSpPr>
          <p:cNvPr id="7" name="Rectangle 6"/>
          <p:cNvSpPr/>
          <p:nvPr/>
        </p:nvSpPr>
        <p:spPr>
          <a:xfrm>
            <a:off x="971600" y="1432181"/>
            <a:ext cx="7488832" cy="1200329"/>
          </a:xfrm>
          <a:prstGeom prst="rect">
            <a:avLst/>
          </a:prstGeom>
        </p:spPr>
        <p:txBody>
          <a:bodyPr wrap="square">
            <a:spAutoFit/>
          </a:bodyPr>
          <a:lstStyle/>
          <a:p>
            <a:r>
              <a:rPr lang="en-GB" sz="2400" dirty="0">
                <a:latin typeface="Lucida Sans" pitchFamily="34" charset="0"/>
              </a:rPr>
              <a:t>Flash point –  temperature at which petroleum products ignite momentarily, but do not burn continuously</a:t>
            </a:r>
          </a:p>
        </p:txBody>
      </p:sp>
      <p:sp>
        <p:nvSpPr>
          <p:cNvPr id="8" name="Rectangle 7"/>
          <p:cNvSpPr/>
          <p:nvPr/>
        </p:nvSpPr>
        <p:spPr>
          <a:xfrm>
            <a:off x="971600" y="4808669"/>
            <a:ext cx="7488832" cy="1200329"/>
          </a:xfrm>
          <a:prstGeom prst="rect">
            <a:avLst/>
          </a:prstGeom>
        </p:spPr>
        <p:txBody>
          <a:bodyPr wrap="square">
            <a:spAutoFit/>
          </a:bodyPr>
          <a:lstStyle/>
          <a:p>
            <a:r>
              <a:rPr lang="en-GB" sz="2400" dirty="0">
                <a:latin typeface="Lucida Sans" pitchFamily="34" charset="0"/>
              </a:rPr>
              <a:t>Cold filter plug point – the temperature below which the waxy crystal begin to plug a filter of specified dimensions</a:t>
            </a:r>
          </a:p>
        </p:txBody>
      </p:sp>
    </p:spTree>
    <p:extLst>
      <p:ext uri="{BB962C8B-B14F-4D97-AF65-F5344CB8AC3E}">
        <p14:creationId xmlns:p14="http://schemas.microsoft.com/office/powerpoint/2010/main" val="35871680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1580" y="379982"/>
            <a:ext cx="7200800" cy="584775"/>
          </a:xfrm>
          <a:prstGeom prst="rect">
            <a:avLst/>
          </a:prstGeom>
          <a:noFill/>
        </p:spPr>
        <p:txBody>
          <a:bodyPr wrap="square" rtlCol="0">
            <a:spAutoFit/>
          </a:bodyPr>
          <a:lstStyle/>
          <a:p>
            <a:pPr algn="ctr"/>
            <a:r>
              <a:rPr lang="en-GB" sz="3200" b="1" dirty="0" smtClean="0">
                <a:solidFill>
                  <a:schemeClr val="accent1"/>
                </a:solidFill>
                <a:latin typeface="Lucida Sans" pitchFamily="34" charset="0"/>
              </a:rPr>
              <a:t>Terminology Diesel &amp; Biodiesel</a:t>
            </a:r>
            <a:endParaRPr lang="en-GB" sz="3200" b="1" dirty="0">
              <a:solidFill>
                <a:schemeClr val="accent1"/>
              </a:solidFill>
              <a:latin typeface="Lucida Sans" pitchFamily="34" charset="0"/>
            </a:endParaRPr>
          </a:p>
        </p:txBody>
      </p:sp>
      <p:sp>
        <p:nvSpPr>
          <p:cNvPr id="3" name="TextBox 2"/>
          <p:cNvSpPr txBox="1"/>
          <p:nvPr/>
        </p:nvSpPr>
        <p:spPr>
          <a:xfrm>
            <a:off x="3635896" y="2708920"/>
            <a:ext cx="461665" cy="1728192"/>
          </a:xfrm>
          <a:prstGeom prst="rect">
            <a:avLst/>
          </a:prstGeom>
          <a:noFill/>
        </p:spPr>
        <p:txBody>
          <a:bodyPr vert="eaVert" wrap="square" rtlCol="0">
            <a:spAutoFit/>
          </a:bodyPr>
          <a:lstStyle/>
          <a:p>
            <a:endParaRPr lang="en-GB" dirty="0"/>
          </a:p>
        </p:txBody>
      </p:sp>
      <p:sp>
        <p:nvSpPr>
          <p:cNvPr id="5" name="TextBox 4"/>
          <p:cNvSpPr txBox="1"/>
          <p:nvPr/>
        </p:nvSpPr>
        <p:spPr>
          <a:xfrm>
            <a:off x="683568" y="1149424"/>
            <a:ext cx="7416824" cy="4278094"/>
          </a:xfrm>
          <a:prstGeom prst="rect">
            <a:avLst/>
          </a:prstGeom>
          <a:noFill/>
        </p:spPr>
        <p:txBody>
          <a:bodyPr wrap="square" rtlCol="0">
            <a:spAutoFit/>
          </a:bodyPr>
          <a:lstStyle/>
          <a:p>
            <a:r>
              <a:rPr lang="en-GB" sz="2800" b="1" dirty="0" smtClean="0">
                <a:latin typeface="Lucida Sans" pitchFamily="34" charset="0"/>
              </a:rPr>
              <a:t>Cetane Number</a:t>
            </a:r>
          </a:p>
          <a:p>
            <a:endParaRPr lang="en-GB" dirty="0">
              <a:latin typeface="Lucida Sans" pitchFamily="34" charset="0"/>
            </a:endParaRPr>
          </a:p>
          <a:p>
            <a:r>
              <a:rPr lang="en-GB" sz="1600" dirty="0" smtClean="0">
                <a:latin typeface="Lucida Sans" pitchFamily="34" charset="0"/>
              </a:rPr>
              <a:t>A measure of ignition quality of fossil fuel. The higher the Cetane number the more easily the fuel is </a:t>
            </a:r>
            <a:r>
              <a:rPr lang="en-GB" sz="1600" dirty="0">
                <a:latin typeface="Lucida Sans" pitchFamily="34" charset="0"/>
              </a:rPr>
              <a:t>ignited. </a:t>
            </a:r>
            <a:r>
              <a:rPr lang="en-GB" sz="1600" dirty="0" smtClean="0">
                <a:latin typeface="Lucida Sans" pitchFamily="34" charset="0"/>
              </a:rPr>
              <a:t>Diesel </a:t>
            </a:r>
            <a:r>
              <a:rPr lang="en-GB" sz="1600" dirty="0">
                <a:latin typeface="Lucida Sans" pitchFamily="34" charset="0"/>
              </a:rPr>
              <a:t>engines </a:t>
            </a:r>
            <a:r>
              <a:rPr lang="en-GB" sz="1600" dirty="0" smtClean="0">
                <a:latin typeface="Lucida Sans" pitchFamily="34" charset="0"/>
              </a:rPr>
              <a:t>normally operate with  a Cetane Numbers between 45 </a:t>
            </a:r>
            <a:r>
              <a:rPr lang="en-GB" sz="1600" dirty="0">
                <a:latin typeface="Lucida Sans" pitchFamily="34" charset="0"/>
              </a:rPr>
              <a:t>to 55.</a:t>
            </a:r>
            <a:endParaRPr lang="en-GB" sz="1600" dirty="0" smtClean="0">
              <a:latin typeface="Lucida Sans" pitchFamily="34" charset="0"/>
            </a:endParaRPr>
          </a:p>
          <a:p>
            <a:endParaRPr lang="en-GB" sz="1600" dirty="0">
              <a:latin typeface="Lucida Sans" pitchFamily="34" charset="0"/>
            </a:endParaRPr>
          </a:p>
          <a:p>
            <a:r>
              <a:rPr lang="en-GB" sz="1600" dirty="0" smtClean="0">
                <a:latin typeface="Lucida Sans" pitchFamily="34" charset="0"/>
              </a:rPr>
              <a:t>Based on two </a:t>
            </a:r>
            <a:r>
              <a:rPr lang="en-GB" sz="1600" dirty="0">
                <a:latin typeface="Lucida Sans" pitchFamily="34" charset="0"/>
              </a:rPr>
              <a:t>reference fuels  </a:t>
            </a:r>
            <a:r>
              <a:rPr lang="en-GB" sz="1600" dirty="0" smtClean="0">
                <a:latin typeface="Lucida Sans" pitchFamily="34" charset="0"/>
              </a:rPr>
              <a:t>n-Hexadecane (Cetane) with a high ignition quality and alpha methyl-naphthalene with a low ignition quality. The Cetane number of a fuel is equivalent to % volume of Cetane in the blend of the two reference fuels with the same ignition qualities.</a:t>
            </a:r>
          </a:p>
          <a:p>
            <a:endParaRPr lang="en-GB" sz="1600" dirty="0">
              <a:latin typeface="Lucida Sans" pitchFamily="34" charset="0"/>
            </a:endParaRPr>
          </a:p>
          <a:p>
            <a:r>
              <a:rPr lang="en-GB" sz="1600" dirty="0">
                <a:latin typeface="Lucida Sans" pitchFamily="34" charset="0"/>
              </a:rPr>
              <a:t>The ASTM D 613 Standard Test Method of Diesel Fuel Oil </a:t>
            </a:r>
            <a:r>
              <a:rPr lang="en-GB" sz="1600" dirty="0" smtClean="0">
                <a:latin typeface="Lucida Sans" pitchFamily="34" charset="0"/>
              </a:rPr>
              <a:t>defining </a:t>
            </a:r>
            <a:r>
              <a:rPr lang="en-GB" sz="1600" dirty="0">
                <a:latin typeface="Lucida Sans" pitchFamily="34" charset="0"/>
              </a:rPr>
              <a:t>the </a:t>
            </a:r>
            <a:r>
              <a:rPr lang="en-GB" sz="1600" dirty="0" smtClean="0">
                <a:latin typeface="Lucida Sans" pitchFamily="34" charset="0"/>
              </a:rPr>
              <a:t>Cetane </a:t>
            </a:r>
            <a:r>
              <a:rPr lang="en-GB" sz="1600" dirty="0">
                <a:latin typeface="Lucida Sans" pitchFamily="34" charset="0"/>
              </a:rPr>
              <a:t>number </a:t>
            </a:r>
            <a:r>
              <a:rPr lang="en-GB" sz="1600" dirty="0" smtClean="0">
                <a:latin typeface="Lucida Sans" pitchFamily="34" charset="0"/>
              </a:rPr>
              <a:t>scale was </a:t>
            </a:r>
            <a:r>
              <a:rPr lang="en-GB" sz="1600" dirty="0">
                <a:latin typeface="Lucida Sans" pitchFamily="34" charset="0"/>
              </a:rPr>
              <a:t>first published in 1941, and has changed little since, with the exception of substituting heptamethylnonane, with an assigned cetane number of 15, for α-methylnaphthalene at th</a:t>
            </a:r>
            <a:r>
              <a:rPr lang="en-GB" sz="1600" dirty="0"/>
              <a:t>e lower end of the </a:t>
            </a:r>
            <a:r>
              <a:rPr lang="en-GB" sz="1600" dirty="0" smtClean="0"/>
              <a:t>scale.</a:t>
            </a:r>
            <a:endParaRPr lang="en-GB" sz="16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4" y="5301208"/>
            <a:ext cx="1190625"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5800545"/>
            <a:ext cx="1743079" cy="710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843808" y="5800545"/>
            <a:ext cx="4032448" cy="553998"/>
          </a:xfrm>
          <a:prstGeom prst="rect">
            <a:avLst/>
          </a:prstGeom>
          <a:noFill/>
        </p:spPr>
        <p:txBody>
          <a:bodyPr wrap="square" rtlCol="0">
            <a:spAutoFit/>
          </a:bodyPr>
          <a:lstStyle/>
          <a:p>
            <a:r>
              <a:rPr lang="en-GB" sz="1000" dirty="0" smtClean="0">
                <a:latin typeface="Lucida Sans" pitchFamily="34" charset="0"/>
              </a:rPr>
              <a:t>NREL (2004)Compendium </a:t>
            </a:r>
            <a:r>
              <a:rPr lang="en-GB" sz="1000" dirty="0">
                <a:latin typeface="Lucida Sans" pitchFamily="34" charset="0"/>
              </a:rPr>
              <a:t>of Experimental Cetane Number Data http://www.nrel.gov/vehiclesandfuels/pdfs/sr368051.pdf</a:t>
            </a:r>
          </a:p>
        </p:txBody>
      </p:sp>
    </p:spTree>
    <p:extLst>
      <p:ext uri="{BB962C8B-B14F-4D97-AF65-F5344CB8AC3E}">
        <p14:creationId xmlns:p14="http://schemas.microsoft.com/office/powerpoint/2010/main" val="8568784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4294967295"/>
          </p:nvPr>
        </p:nvSpPr>
        <p:spPr>
          <a:xfrm>
            <a:off x="683568" y="404664"/>
            <a:ext cx="7992888" cy="649287"/>
          </a:xfrm>
        </p:spPr>
        <p:txBody>
          <a:bodyPr>
            <a:noAutofit/>
          </a:bodyPr>
          <a:lstStyle/>
          <a:p>
            <a:pPr marL="0" indent="0" algn="ctr">
              <a:buNone/>
            </a:pPr>
            <a:r>
              <a:rPr lang="en-GB" sz="6600" b="1" dirty="0" smtClean="0">
                <a:solidFill>
                  <a:srgbClr val="FFFF00"/>
                </a:solidFill>
                <a:effectLst>
                  <a:glow rad="127000">
                    <a:schemeClr val="tx1"/>
                  </a:glow>
                </a:effectLst>
                <a:latin typeface="Lucida Sans" pitchFamily="34" charset="0"/>
              </a:rPr>
              <a:t>CAUTION</a:t>
            </a:r>
          </a:p>
          <a:p>
            <a:pPr algn="ctr"/>
            <a:endParaRPr lang="en-GB" sz="6600" dirty="0">
              <a:effectLst>
                <a:glow rad="127000">
                  <a:schemeClr val="tx1"/>
                </a:glow>
              </a:effectLst>
            </a:endParaRPr>
          </a:p>
        </p:txBody>
      </p:sp>
      <p:sp>
        <p:nvSpPr>
          <p:cNvPr id="8" name="TextBox 7"/>
          <p:cNvSpPr txBox="1"/>
          <p:nvPr/>
        </p:nvSpPr>
        <p:spPr>
          <a:xfrm>
            <a:off x="611560" y="1637510"/>
            <a:ext cx="7776864" cy="923330"/>
          </a:xfrm>
          <a:prstGeom prst="rect">
            <a:avLst/>
          </a:prstGeom>
          <a:noFill/>
        </p:spPr>
        <p:txBody>
          <a:bodyPr wrap="square" rtlCol="0">
            <a:spAutoFit/>
          </a:bodyPr>
          <a:lstStyle/>
          <a:p>
            <a:r>
              <a:rPr lang="en-GB" sz="5400" dirty="0" smtClean="0">
                <a:latin typeface="Lucida Sans" pitchFamily="34" charset="0"/>
              </a:rPr>
              <a:t>Watch the units</a:t>
            </a:r>
            <a:endParaRPr lang="en-GB" sz="5400" dirty="0">
              <a:latin typeface="Lucida Sans" pitchFamily="34" charset="0"/>
            </a:endParaRPr>
          </a:p>
        </p:txBody>
      </p:sp>
      <p:sp>
        <p:nvSpPr>
          <p:cNvPr id="9" name="TextBox 8"/>
          <p:cNvSpPr txBox="1"/>
          <p:nvPr/>
        </p:nvSpPr>
        <p:spPr>
          <a:xfrm>
            <a:off x="539552" y="2780928"/>
            <a:ext cx="8280920" cy="3170099"/>
          </a:xfrm>
          <a:prstGeom prst="rect">
            <a:avLst/>
          </a:prstGeom>
          <a:noFill/>
        </p:spPr>
        <p:txBody>
          <a:bodyPr wrap="square" rtlCol="0">
            <a:spAutoFit/>
          </a:bodyPr>
          <a:lstStyle/>
          <a:p>
            <a:r>
              <a:rPr lang="en-GB" sz="4000" dirty="0" smtClean="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latin typeface="Lucida Sans" pitchFamily="34" charset="0"/>
              </a:rPr>
              <a:t>Litre, Gallon. US Gallon, Barrel, m</a:t>
            </a:r>
            <a:r>
              <a:rPr lang="en-GB" sz="4000" baseline="30000" dirty="0" smtClean="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latin typeface="Lucida Sans" pitchFamily="34" charset="0"/>
              </a:rPr>
              <a:t>3</a:t>
            </a:r>
            <a:r>
              <a:rPr lang="en-GB" sz="4000" dirty="0" smtClean="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latin typeface="Lucida Sans" pitchFamily="34" charset="0"/>
              </a:rPr>
              <a:t>, pounds, kilo, ton, metric ton, short ton, calorie, BTU, joule, kilowatt hour, acre, hectare, foot, yard, metre</a:t>
            </a:r>
            <a:endParaRPr lang="en-GB" sz="4000" dirty="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latin typeface="Lucida Sans" pitchFamily="34" charset="0"/>
            </a:endParaRPr>
          </a:p>
        </p:txBody>
      </p:sp>
    </p:spTree>
    <p:extLst>
      <p:ext uri="{BB962C8B-B14F-4D97-AF65-F5344CB8AC3E}">
        <p14:creationId xmlns:p14="http://schemas.microsoft.com/office/powerpoint/2010/main" val="25538141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11560" y="332656"/>
            <a:ext cx="8033118" cy="584775"/>
          </a:xfrm>
          <a:prstGeom prst="rect">
            <a:avLst/>
          </a:prstGeom>
          <a:noFill/>
        </p:spPr>
        <p:txBody>
          <a:bodyPr wrap="square" rtlCol="0">
            <a:spAutoFit/>
          </a:bodyPr>
          <a:lstStyle/>
          <a:p>
            <a:r>
              <a:rPr lang="en-GB" sz="3200" b="1" dirty="0" smtClean="0">
                <a:solidFill>
                  <a:schemeClr val="accent1"/>
                </a:solidFill>
                <a:latin typeface="Lucida Sans" pitchFamily="34" charset="0"/>
              </a:rPr>
              <a:t>What Happened to Peanut Power ?</a:t>
            </a:r>
            <a:endParaRPr lang="en-GB" sz="3200" b="1" dirty="0">
              <a:solidFill>
                <a:schemeClr val="accent1"/>
              </a:solidFill>
              <a:latin typeface="Lucida Sans" pitchFamily="34" charset="0"/>
            </a:endParaRPr>
          </a:p>
        </p:txBody>
      </p:sp>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281201"/>
            <a:ext cx="3600000" cy="45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4684103" y="1268760"/>
            <a:ext cx="3744416" cy="3477875"/>
          </a:xfrm>
          <a:prstGeom prst="rect">
            <a:avLst/>
          </a:prstGeom>
          <a:noFill/>
        </p:spPr>
        <p:txBody>
          <a:bodyPr wrap="square" rtlCol="0">
            <a:spAutoFit/>
          </a:bodyPr>
          <a:lstStyle/>
          <a:p>
            <a:r>
              <a:rPr lang="en-GB" sz="4400" dirty="0" smtClean="0">
                <a:latin typeface="Lucida Sans" pitchFamily="34" charset="0"/>
              </a:rPr>
              <a:t>Cheap &amp; Readily Available Mineral Diesel</a:t>
            </a:r>
            <a:endParaRPr lang="en-GB" sz="4400" dirty="0">
              <a:latin typeface="Lucida Sans" pitchFamily="34" charset="0"/>
            </a:endParaRPr>
          </a:p>
        </p:txBody>
      </p:sp>
      <p:sp>
        <p:nvSpPr>
          <p:cNvPr id="9" name="Rectangle 8"/>
          <p:cNvSpPr/>
          <p:nvPr/>
        </p:nvSpPr>
        <p:spPr>
          <a:xfrm>
            <a:off x="826907" y="5795797"/>
            <a:ext cx="3600000" cy="707886"/>
          </a:xfrm>
          <a:prstGeom prst="rect">
            <a:avLst/>
          </a:prstGeom>
          <a:solidFill>
            <a:schemeClr val="tx1"/>
          </a:solidFill>
        </p:spPr>
        <p:txBody>
          <a:bodyPr>
            <a:spAutoFit/>
          </a:bodyPr>
          <a:lstStyle/>
          <a:p>
            <a:r>
              <a:rPr lang="en-GB" dirty="0" smtClean="0">
                <a:solidFill>
                  <a:schemeClr val="bg1"/>
                </a:solidFill>
              </a:rPr>
              <a:t>1901 First oil </a:t>
            </a:r>
            <a:r>
              <a:rPr lang="en-GB" dirty="0">
                <a:solidFill>
                  <a:schemeClr val="bg1"/>
                </a:solidFill>
              </a:rPr>
              <a:t> </a:t>
            </a:r>
            <a:r>
              <a:rPr lang="en-GB" dirty="0" smtClean="0">
                <a:solidFill>
                  <a:schemeClr val="bg1"/>
                </a:solidFill>
              </a:rPr>
              <a:t>well in Louisiana</a:t>
            </a:r>
            <a:r>
              <a:rPr lang="en-GB" dirty="0" smtClean="0"/>
              <a:t> </a:t>
            </a:r>
          </a:p>
          <a:p>
            <a:r>
              <a:rPr lang="en-GB" sz="1100" dirty="0" smtClean="0">
                <a:solidFill>
                  <a:schemeClr val="bg1"/>
                </a:solidFill>
                <a:latin typeface="Lucida Sans" pitchFamily="34" charset="0"/>
              </a:rPr>
              <a:t>Courtesy Louisiana </a:t>
            </a:r>
            <a:r>
              <a:rPr lang="en-GB" sz="1100" dirty="0">
                <a:solidFill>
                  <a:schemeClr val="bg1"/>
                </a:solidFill>
                <a:latin typeface="Lucida Sans" pitchFamily="34" charset="0"/>
              </a:rPr>
              <a:t>Department of Natural Resources</a:t>
            </a:r>
          </a:p>
        </p:txBody>
      </p:sp>
    </p:spTree>
    <p:extLst>
      <p:ext uri="{BB962C8B-B14F-4D97-AF65-F5344CB8AC3E}">
        <p14:creationId xmlns:p14="http://schemas.microsoft.com/office/powerpoint/2010/main" val="1245084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652120" y="2420888"/>
            <a:ext cx="2910069" cy="193848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68086" y="188640"/>
            <a:ext cx="8094103" cy="1077218"/>
          </a:xfrm>
          <a:prstGeom prst="rect">
            <a:avLst/>
          </a:prstGeom>
        </p:spPr>
        <p:txBody>
          <a:bodyPr wrap="square">
            <a:spAutoFit/>
          </a:bodyPr>
          <a:lstStyle/>
          <a:p>
            <a:pPr algn="ctr"/>
            <a:r>
              <a:rPr lang="en-GB" sz="3200" b="1" dirty="0">
                <a:solidFill>
                  <a:schemeClr val="accent1"/>
                </a:solidFill>
                <a:latin typeface="Lucida Sans" pitchFamily="34" charset="0"/>
              </a:rPr>
              <a:t>Straight </a:t>
            </a:r>
            <a:r>
              <a:rPr lang="en-GB" sz="3200" b="1" dirty="0" smtClean="0">
                <a:solidFill>
                  <a:schemeClr val="accent1"/>
                </a:solidFill>
                <a:latin typeface="Lucida Sans" pitchFamily="34" charset="0"/>
              </a:rPr>
              <a:t>Vegetable Oil (SVO) as a Diesel Fuel?</a:t>
            </a:r>
            <a:endParaRPr lang="en-GB" sz="3200" b="1" dirty="0">
              <a:solidFill>
                <a:schemeClr val="accent1"/>
              </a:solidFill>
              <a:latin typeface="Lucida Sans" pitchFamily="34" charset="0"/>
            </a:endParaRPr>
          </a:p>
        </p:txBody>
      </p:sp>
      <p:sp>
        <p:nvSpPr>
          <p:cNvPr id="4" name="TextBox 3"/>
          <p:cNvSpPr txBox="1"/>
          <p:nvPr/>
        </p:nvSpPr>
        <p:spPr>
          <a:xfrm>
            <a:off x="603682" y="1412776"/>
            <a:ext cx="4536504" cy="4401205"/>
          </a:xfrm>
          <a:prstGeom prst="rect">
            <a:avLst/>
          </a:prstGeom>
          <a:noFill/>
        </p:spPr>
        <p:txBody>
          <a:bodyPr wrap="square" rtlCol="0">
            <a:spAutoFit/>
          </a:bodyPr>
          <a:lstStyle/>
          <a:p>
            <a:r>
              <a:rPr lang="en-GB" sz="2800" dirty="0" smtClean="0"/>
              <a:t>“Published engineering literature strongly </a:t>
            </a:r>
            <a:r>
              <a:rPr lang="en-GB" sz="2800" dirty="0"/>
              <a:t>indicates that the use of </a:t>
            </a:r>
            <a:r>
              <a:rPr lang="en-GB" sz="2800" dirty="0" smtClean="0"/>
              <a:t>Straight Vegetable Oil will </a:t>
            </a:r>
            <a:r>
              <a:rPr lang="en-GB" sz="2800" dirty="0"/>
              <a:t>lead to reduced engine life. </a:t>
            </a:r>
            <a:r>
              <a:rPr lang="en-GB" sz="2800" dirty="0" smtClean="0"/>
              <a:t>This reduced </a:t>
            </a:r>
            <a:r>
              <a:rPr lang="en-GB" sz="2800" dirty="0"/>
              <a:t>engine life is caused by </a:t>
            </a:r>
            <a:r>
              <a:rPr lang="en-GB" sz="2800" dirty="0" smtClean="0"/>
              <a:t>the build up </a:t>
            </a:r>
            <a:r>
              <a:rPr lang="en-GB" sz="2800" dirty="0"/>
              <a:t>of carbon deposits inside </a:t>
            </a:r>
            <a:r>
              <a:rPr lang="en-GB" sz="2800" dirty="0" smtClean="0"/>
              <a:t>the engine</a:t>
            </a:r>
            <a:r>
              <a:rPr lang="en-GB" sz="2800" dirty="0"/>
              <a:t>, as well as </a:t>
            </a:r>
            <a:r>
              <a:rPr lang="en-GB" sz="2800" dirty="0" smtClean="0"/>
              <a:t>its negative impacts on engine lubricants”</a:t>
            </a:r>
            <a:endParaRPr lang="en-GB" sz="2800" dirty="0"/>
          </a:p>
        </p:txBody>
      </p:sp>
      <p:sp>
        <p:nvSpPr>
          <p:cNvPr id="5" name="TextBox 4"/>
          <p:cNvSpPr txBox="1"/>
          <p:nvPr/>
        </p:nvSpPr>
        <p:spPr>
          <a:xfrm>
            <a:off x="468085" y="6309320"/>
            <a:ext cx="8094104" cy="276999"/>
          </a:xfrm>
          <a:prstGeom prst="rect">
            <a:avLst/>
          </a:prstGeom>
          <a:noFill/>
        </p:spPr>
        <p:txBody>
          <a:bodyPr wrap="square" rtlCol="0">
            <a:spAutoFit/>
          </a:bodyPr>
          <a:lstStyle/>
          <a:p>
            <a:pPr algn="ctr"/>
            <a:r>
              <a:rPr lang="en-GB" sz="1200" dirty="0" smtClean="0">
                <a:latin typeface="Lucida Sans" pitchFamily="34" charset="0"/>
              </a:rPr>
              <a:t>US Dept. Energy (2010) http</a:t>
            </a:r>
            <a:r>
              <a:rPr lang="en-GB" sz="1200" dirty="0">
                <a:latin typeface="Lucida Sans" pitchFamily="34" charset="0"/>
              </a:rPr>
              <a:t>://www.afdc.energy.gov/afdc/pdfs/47414.pdf</a:t>
            </a:r>
          </a:p>
        </p:txBody>
      </p:sp>
    </p:spTree>
    <p:extLst>
      <p:ext uri="{BB962C8B-B14F-4D97-AF65-F5344CB8AC3E}">
        <p14:creationId xmlns:p14="http://schemas.microsoft.com/office/powerpoint/2010/main" val="26852395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14535" y="506138"/>
            <a:ext cx="7920880" cy="5632311"/>
          </a:xfrm>
          <a:prstGeom prst="rect">
            <a:avLst/>
          </a:prstGeom>
        </p:spPr>
        <p:txBody>
          <a:bodyPr wrap="square">
            <a:spAutoFit/>
          </a:bodyPr>
          <a:lstStyle/>
          <a:p>
            <a:r>
              <a:rPr lang="en-GB" sz="4000" dirty="0" smtClean="0">
                <a:latin typeface="Lucida Sans" pitchFamily="34" charset="0"/>
              </a:rPr>
              <a:t>“Straight </a:t>
            </a:r>
            <a:r>
              <a:rPr lang="en-GB" sz="4000" dirty="0">
                <a:latin typeface="Lucida Sans" pitchFamily="34" charset="0"/>
              </a:rPr>
              <a:t>vegetable oils posed operational and durability problems when subjected to long-term usage in CI </a:t>
            </a:r>
            <a:r>
              <a:rPr lang="en-GB" sz="4000" dirty="0" smtClean="0">
                <a:latin typeface="Lucida Sans" pitchFamily="34" charset="0"/>
              </a:rPr>
              <a:t>(Diesel) engine</a:t>
            </a:r>
            <a:r>
              <a:rPr lang="en-GB" sz="4000" dirty="0">
                <a:latin typeface="Lucida Sans" pitchFamily="34" charset="0"/>
              </a:rPr>
              <a:t>. These problems </a:t>
            </a:r>
            <a:r>
              <a:rPr lang="en-GB" sz="4000" dirty="0" smtClean="0">
                <a:latin typeface="Lucida Sans" pitchFamily="34" charset="0"/>
              </a:rPr>
              <a:t>are attributed </a:t>
            </a:r>
            <a:r>
              <a:rPr lang="en-GB" sz="4000" dirty="0">
                <a:latin typeface="Lucida Sans" pitchFamily="34" charset="0"/>
              </a:rPr>
              <a:t>to high viscosity, low volatility and </a:t>
            </a:r>
            <a:r>
              <a:rPr lang="en-GB" sz="4000" dirty="0" smtClean="0">
                <a:latin typeface="Lucida Sans" pitchFamily="34" charset="0"/>
              </a:rPr>
              <a:t>polyunsaturated </a:t>
            </a:r>
            <a:r>
              <a:rPr lang="en-GB" sz="4000" dirty="0">
                <a:latin typeface="Lucida Sans" pitchFamily="34" charset="0"/>
              </a:rPr>
              <a:t>character of vegetable oils</a:t>
            </a:r>
            <a:r>
              <a:rPr lang="en-GB" sz="4000" dirty="0" smtClean="0">
                <a:latin typeface="Lucida Sans" pitchFamily="34" charset="0"/>
              </a:rPr>
              <a:t>.”</a:t>
            </a:r>
            <a:endParaRPr lang="en-GB" sz="4000" dirty="0">
              <a:latin typeface="Lucida Sans" pitchFamily="34" charset="0"/>
            </a:endParaRPr>
          </a:p>
        </p:txBody>
      </p:sp>
      <p:sp>
        <p:nvSpPr>
          <p:cNvPr id="5" name="Rectangle 4"/>
          <p:cNvSpPr/>
          <p:nvPr/>
        </p:nvSpPr>
        <p:spPr>
          <a:xfrm>
            <a:off x="581607" y="6138449"/>
            <a:ext cx="7507734" cy="430887"/>
          </a:xfrm>
          <a:prstGeom prst="rect">
            <a:avLst/>
          </a:prstGeom>
        </p:spPr>
        <p:txBody>
          <a:bodyPr wrap="square">
            <a:spAutoFit/>
          </a:bodyPr>
          <a:lstStyle/>
          <a:p>
            <a:pPr algn="ctr"/>
            <a:r>
              <a:rPr lang="en-GB" sz="1100" dirty="0">
                <a:latin typeface="Lucida Sans" pitchFamily="34" charset="0"/>
              </a:rPr>
              <a:t>AGARWAL, D., KUMAR, L. &amp; AGARWAL, A. K. 2008. Performance Evaluation of a Vegetable Oil Fuelled Compression Ignition Engine. Renewable Energy, 33,(6), 1147-1156</a:t>
            </a:r>
            <a:r>
              <a:rPr lang="en-GB" sz="1100" dirty="0" smtClean="0">
                <a:latin typeface="Lucida Sans" pitchFamily="34" charset="0"/>
              </a:rPr>
              <a:t>.</a:t>
            </a:r>
            <a:endParaRPr lang="en-GB" sz="1100" dirty="0">
              <a:latin typeface="Lucida Sans" pitchFamily="34" charset="0"/>
            </a:endParaRPr>
          </a:p>
        </p:txBody>
      </p:sp>
    </p:spTree>
    <p:extLst>
      <p:ext uri="{BB962C8B-B14F-4D97-AF65-F5344CB8AC3E}">
        <p14:creationId xmlns:p14="http://schemas.microsoft.com/office/powerpoint/2010/main" val="40408725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3" y="1124743"/>
            <a:ext cx="6408712" cy="4806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974980" y="6156003"/>
            <a:ext cx="7554079" cy="261610"/>
          </a:xfrm>
          <a:prstGeom prst="rect">
            <a:avLst/>
          </a:prstGeom>
        </p:spPr>
        <p:txBody>
          <a:bodyPr wrap="square">
            <a:spAutoFit/>
          </a:bodyPr>
          <a:lstStyle/>
          <a:p>
            <a:pPr lvl="0" algn="ctr"/>
            <a:r>
              <a:rPr lang="en-GB" sz="1100" dirty="0">
                <a:solidFill>
                  <a:prstClr val="black"/>
                </a:solidFill>
                <a:latin typeface="Lucida Sans" pitchFamily="34" charset="0"/>
              </a:rPr>
              <a:t>US Dept. Energy (2010) http://www.afdc.energy.gov/afdc/pdfs/47414.pdf</a:t>
            </a:r>
          </a:p>
        </p:txBody>
      </p:sp>
      <p:sp>
        <p:nvSpPr>
          <p:cNvPr id="4" name="Rectangle 3"/>
          <p:cNvSpPr/>
          <p:nvPr/>
        </p:nvSpPr>
        <p:spPr>
          <a:xfrm>
            <a:off x="467544" y="293747"/>
            <a:ext cx="7992888" cy="830997"/>
          </a:xfrm>
          <a:prstGeom prst="rect">
            <a:avLst/>
          </a:prstGeom>
        </p:spPr>
        <p:txBody>
          <a:bodyPr wrap="square">
            <a:spAutoFit/>
          </a:bodyPr>
          <a:lstStyle/>
          <a:p>
            <a:pPr algn="ctr"/>
            <a:r>
              <a:rPr lang="en-GB" sz="2400" b="1" dirty="0" smtClean="0">
                <a:solidFill>
                  <a:schemeClr val="accent1"/>
                </a:solidFill>
                <a:latin typeface="Lucida Sans" pitchFamily="34" charset="0"/>
              </a:rPr>
              <a:t>Straight Vegetable Oil has a Higher </a:t>
            </a:r>
            <a:r>
              <a:rPr lang="en-GB" sz="2400" b="1" dirty="0">
                <a:solidFill>
                  <a:schemeClr val="accent1"/>
                </a:solidFill>
                <a:latin typeface="Lucida Sans" pitchFamily="34" charset="0"/>
              </a:rPr>
              <a:t>viscosity and ‘cloud point’</a:t>
            </a:r>
          </a:p>
        </p:txBody>
      </p:sp>
      <p:sp>
        <p:nvSpPr>
          <p:cNvPr id="2" name="TextBox 1"/>
          <p:cNvSpPr txBox="1"/>
          <p:nvPr/>
        </p:nvSpPr>
        <p:spPr>
          <a:xfrm>
            <a:off x="2627784" y="1228110"/>
            <a:ext cx="3384376" cy="400110"/>
          </a:xfrm>
          <a:prstGeom prst="rect">
            <a:avLst/>
          </a:prstGeom>
          <a:solidFill>
            <a:srgbClr val="002060"/>
          </a:solidFill>
        </p:spPr>
        <p:txBody>
          <a:bodyPr wrap="square" rtlCol="0">
            <a:spAutoFit/>
          </a:bodyPr>
          <a:lstStyle/>
          <a:p>
            <a:r>
              <a:rPr lang="en-GB" sz="2000" dirty="0" smtClean="0">
                <a:solidFill>
                  <a:schemeClr val="bg1"/>
                </a:solidFill>
                <a:latin typeface="Lucida Sans" pitchFamily="34" charset="0"/>
              </a:rPr>
              <a:t>Courtesy US Dept. Energy</a:t>
            </a:r>
            <a:endParaRPr lang="en-GB" sz="2000" dirty="0">
              <a:solidFill>
                <a:schemeClr val="bg1"/>
              </a:solidFill>
              <a:latin typeface="Lucida Sans" pitchFamily="34" charset="0"/>
            </a:endParaRPr>
          </a:p>
        </p:txBody>
      </p:sp>
    </p:spTree>
    <p:extLst>
      <p:ext uri="{BB962C8B-B14F-4D97-AF65-F5344CB8AC3E}">
        <p14:creationId xmlns:p14="http://schemas.microsoft.com/office/powerpoint/2010/main" val="2339649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3914" y="2348880"/>
            <a:ext cx="7992888" cy="4093428"/>
          </a:xfrm>
          <a:prstGeom prst="rect">
            <a:avLst/>
          </a:prstGeom>
        </p:spPr>
        <p:txBody>
          <a:bodyPr wrap="square">
            <a:spAutoFit/>
          </a:bodyPr>
          <a:lstStyle/>
          <a:p>
            <a:r>
              <a:rPr lang="en-GB" sz="2000" dirty="0" smtClean="0">
                <a:latin typeface="Lucida Sans" pitchFamily="34" charset="0"/>
              </a:rPr>
              <a:t>The demand for increasing </a:t>
            </a:r>
            <a:r>
              <a:rPr lang="en-GB" sz="2000" dirty="0">
                <a:latin typeface="Lucida Sans" pitchFamily="34" charset="0"/>
              </a:rPr>
              <a:t>engine performance and </a:t>
            </a:r>
            <a:r>
              <a:rPr lang="en-GB" sz="2000" dirty="0" smtClean="0">
                <a:latin typeface="Lucida Sans" pitchFamily="34" charset="0"/>
              </a:rPr>
              <a:t>reduced emissions from diesel engines has resulted in a </a:t>
            </a:r>
            <a:r>
              <a:rPr lang="en-GB" sz="2000" dirty="0">
                <a:latin typeface="Lucida Sans" pitchFamily="34" charset="0"/>
              </a:rPr>
              <a:t>new generations of enhanced diesel fuel injection </a:t>
            </a:r>
            <a:r>
              <a:rPr lang="en-GB" sz="2000" dirty="0" smtClean="0">
                <a:latin typeface="Lucida Sans" pitchFamily="34" charset="0"/>
              </a:rPr>
              <a:t>equipment with increased </a:t>
            </a:r>
            <a:r>
              <a:rPr lang="en-GB" sz="2000" dirty="0">
                <a:latin typeface="Lucida Sans" pitchFamily="34" charset="0"/>
              </a:rPr>
              <a:t>injection pressures and multiple </a:t>
            </a:r>
            <a:r>
              <a:rPr lang="en-GB" sz="2000" dirty="0" smtClean="0">
                <a:latin typeface="Lucida Sans" pitchFamily="34" charset="0"/>
              </a:rPr>
              <a:t>injections.</a:t>
            </a:r>
          </a:p>
          <a:p>
            <a:endParaRPr lang="en-GB" sz="2000" dirty="0">
              <a:latin typeface="Lucida Sans" pitchFamily="34" charset="0"/>
            </a:endParaRPr>
          </a:p>
          <a:p>
            <a:r>
              <a:rPr lang="en-GB" sz="2000" dirty="0" smtClean="0">
                <a:latin typeface="Lucida Sans" pitchFamily="34" charset="0"/>
              </a:rPr>
              <a:t>Higher </a:t>
            </a:r>
            <a:r>
              <a:rPr lang="en-GB" sz="2000" dirty="0">
                <a:latin typeface="Lucida Sans" pitchFamily="34" charset="0"/>
              </a:rPr>
              <a:t>operating temperatures, </a:t>
            </a:r>
            <a:r>
              <a:rPr lang="en-GB" sz="2000" dirty="0" smtClean="0">
                <a:latin typeface="Lucida Sans" pitchFamily="34" charset="0"/>
              </a:rPr>
              <a:t>pressures </a:t>
            </a:r>
            <a:r>
              <a:rPr lang="en-GB" sz="2000" dirty="0">
                <a:latin typeface="Lucida Sans" pitchFamily="34" charset="0"/>
              </a:rPr>
              <a:t>and reduced </a:t>
            </a:r>
            <a:r>
              <a:rPr lang="en-GB" sz="2000" dirty="0" smtClean="0">
                <a:latin typeface="Lucida Sans" pitchFamily="34" charset="0"/>
              </a:rPr>
              <a:t>clearances in the injection system result it increased sensitivity to changes in the physical properties of the fuel.</a:t>
            </a:r>
          </a:p>
          <a:p>
            <a:endParaRPr lang="en-GB" sz="2000" dirty="0">
              <a:latin typeface="Lucida Sans" pitchFamily="34" charset="0"/>
            </a:endParaRPr>
          </a:p>
          <a:p>
            <a:r>
              <a:rPr lang="en-GB" sz="2000" dirty="0" smtClean="0">
                <a:latin typeface="Lucida Sans" pitchFamily="34" charset="0"/>
              </a:rPr>
              <a:t>The viscosity </a:t>
            </a:r>
            <a:r>
              <a:rPr lang="en-GB" sz="2000" dirty="0">
                <a:latin typeface="Lucida Sans" pitchFamily="34" charset="0"/>
              </a:rPr>
              <a:t>of pure </a:t>
            </a:r>
            <a:r>
              <a:rPr lang="en-GB" sz="2000" dirty="0" smtClean="0">
                <a:latin typeface="Lucida Sans" pitchFamily="34" charset="0"/>
              </a:rPr>
              <a:t>Straight Vegetable Oil </a:t>
            </a:r>
            <a:r>
              <a:rPr lang="en-GB" sz="2000" dirty="0">
                <a:latin typeface="Lucida Sans" pitchFamily="34" charset="0"/>
              </a:rPr>
              <a:t>is much </a:t>
            </a:r>
            <a:r>
              <a:rPr lang="en-GB" sz="2000" dirty="0" smtClean="0">
                <a:latin typeface="Lucida Sans" pitchFamily="34" charset="0"/>
              </a:rPr>
              <a:t>higher than </a:t>
            </a:r>
            <a:r>
              <a:rPr lang="en-GB" sz="2000" dirty="0">
                <a:latin typeface="Lucida Sans" pitchFamily="34" charset="0"/>
              </a:rPr>
              <a:t>that of diesel fuel </a:t>
            </a:r>
            <a:r>
              <a:rPr lang="en-GB" sz="2000" dirty="0" smtClean="0">
                <a:latin typeface="Lucida Sans" pitchFamily="34" charset="0"/>
              </a:rPr>
              <a:t>.This can cause </a:t>
            </a:r>
            <a:r>
              <a:rPr lang="en-GB" sz="2000" dirty="0">
                <a:latin typeface="Lucida Sans" pitchFamily="34" charset="0"/>
              </a:rPr>
              <a:t>premature wear of fuel </a:t>
            </a:r>
            <a:r>
              <a:rPr lang="en-GB" sz="2000" dirty="0" smtClean="0">
                <a:latin typeface="Lucida Sans" pitchFamily="34" charset="0"/>
              </a:rPr>
              <a:t>pumps and </a:t>
            </a:r>
            <a:r>
              <a:rPr lang="en-GB" sz="2000" dirty="0">
                <a:latin typeface="Lucida Sans" pitchFamily="34" charset="0"/>
              </a:rPr>
              <a:t>injectors and can also </a:t>
            </a:r>
            <a:r>
              <a:rPr lang="en-GB" sz="2000" dirty="0" smtClean="0">
                <a:latin typeface="Lucida Sans" pitchFamily="34" charset="0"/>
              </a:rPr>
              <a:t>dramatically alter </a:t>
            </a:r>
            <a:r>
              <a:rPr lang="en-GB" sz="2000" dirty="0">
                <a:latin typeface="Lucida Sans" pitchFamily="34" charset="0"/>
              </a:rPr>
              <a:t>the structure of the fuel </a:t>
            </a:r>
            <a:r>
              <a:rPr lang="en-GB" sz="2000" dirty="0" smtClean="0">
                <a:latin typeface="Lucida Sans" pitchFamily="34" charset="0"/>
              </a:rPr>
              <a:t>spray coming </a:t>
            </a:r>
            <a:r>
              <a:rPr lang="en-GB" sz="2000" dirty="0">
                <a:latin typeface="Lucida Sans" pitchFamily="34" charset="0"/>
              </a:rPr>
              <a:t>out of the </a:t>
            </a:r>
            <a:r>
              <a:rPr lang="en-GB" sz="2000" dirty="0" smtClean="0">
                <a:latin typeface="Lucida Sans" pitchFamily="34" charset="0"/>
              </a:rPr>
              <a:t>injectors</a:t>
            </a:r>
            <a:r>
              <a:rPr lang="en-GB" dirty="0" smtClean="0">
                <a:latin typeface="Lucida Sans" pitchFamily="34" charset="0"/>
              </a:rPr>
              <a:t>.</a:t>
            </a:r>
            <a:endParaRPr lang="en-GB" dirty="0">
              <a:latin typeface="Lucida Sans"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268760"/>
            <a:ext cx="35718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1406873"/>
            <a:ext cx="2428875" cy="44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6" y="692696"/>
            <a:ext cx="3076575"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4208" y="559345"/>
            <a:ext cx="1933575"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7944" y="370710"/>
            <a:ext cx="2139503" cy="655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1051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412776"/>
            <a:ext cx="8352928" cy="5016758"/>
          </a:xfrm>
          <a:prstGeom prst="rect">
            <a:avLst/>
          </a:prstGeom>
        </p:spPr>
        <p:txBody>
          <a:bodyPr wrap="square">
            <a:spAutoFit/>
          </a:bodyPr>
          <a:lstStyle/>
          <a:p>
            <a:r>
              <a:rPr lang="en-GB" sz="2000" dirty="0">
                <a:latin typeface="Lucida Sans" pitchFamily="34" charset="0"/>
              </a:rPr>
              <a:t>Incomplete combustion </a:t>
            </a:r>
            <a:r>
              <a:rPr lang="en-GB" sz="2000" dirty="0" smtClean="0">
                <a:latin typeface="Lucida Sans" pitchFamily="34" charset="0"/>
              </a:rPr>
              <a:t>of vegetable oil can  </a:t>
            </a:r>
            <a:r>
              <a:rPr lang="en-GB" sz="2000" dirty="0">
                <a:latin typeface="Lucida Sans" pitchFamily="34" charset="0"/>
              </a:rPr>
              <a:t>cause long term serious engine problems </a:t>
            </a:r>
            <a:endParaRPr lang="en-GB" sz="2000" dirty="0" smtClean="0">
              <a:latin typeface="Lucida Sans" pitchFamily="34" charset="0"/>
            </a:endParaRPr>
          </a:p>
          <a:p>
            <a:pPr marL="108000" lvl="1"/>
            <a:endParaRPr lang="en-GB" sz="2000" dirty="0">
              <a:latin typeface="Lucida Sans" pitchFamily="34" charset="0"/>
            </a:endParaRPr>
          </a:p>
          <a:p>
            <a:pPr marL="108000" lvl="1"/>
            <a:r>
              <a:rPr lang="en-GB" sz="2000" dirty="0" smtClean="0">
                <a:latin typeface="Lucida Sans" pitchFamily="34" charset="0"/>
              </a:rPr>
              <a:t>Over </a:t>
            </a:r>
            <a:r>
              <a:rPr lang="en-GB" sz="2000" dirty="0">
                <a:latin typeface="Lucida Sans" pitchFamily="34" charset="0"/>
              </a:rPr>
              <a:t>time coking of the injectors leads to incomplete atomisation which contributes to its poor combustion</a:t>
            </a:r>
          </a:p>
          <a:p>
            <a:pPr marL="108000" lvl="1"/>
            <a:endParaRPr lang="en-GB" sz="2000" dirty="0">
              <a:latin typeface="Lucida Sans" pitchFamily="34" charset="0"/>
            </a:endParaRPr>
          </a:p>
          <a:p>
            <a:pPr marL="108000" lvl="1"/>
            <a:r>
              <a:rPr lang="en-GB" sz="2000" dirty="0">
                <a:latin typeface="Lucida Sans" pitchFamily="34" charset="0"/>
              </a:rPr>
              <a:t>Carbon deposits can cause piston ring sticking, and subject the engine to massively increased wear</a:t>
            </a:r>
          </a:p>
          <a:p>
            <a:endParaRPr lang="en-GB" sz="2000" dirty="0">
              <a:latin typeface="Lucida Sans" pitchFamily="34" charset="0"/>
            </a:endParaRPr>
          </a:p>
          <a:p>
            <a:r>
              <a:rPr lang="en-GB" sz="2000" dirty="0" smtClean="0">
                <a:latin typeface="Lucida Sans" pitchFamily="34" charset="0"/>
              </a:rPr>
              <a:t>Straight Vegetable Oil can deterioration during storage</a:t>
            </a:r>
            <a:endParaRPr lang="en-GB" sz="2000" dirty="0">
              <a:latin typeface="Lucida Sans" pitchFamily="34" charset="0"/>
            </a:endParaRPr>
          </a:p>
          <a:p>
            <a:pPr marL="0" lvl="1"/>
            <a:endParaRPr lang="en-GB" sz="2000" dirty="0" smtClean="0">
              <a:latin typeface="Lucida Sans" pitchFamily="34" charset="0"/>
            </a:endParaRPr>
          </a:p>
          <a:p>
            <a:pPr marL="108000" lvl="1"/>
            <a:r>
              <a:rPr lang="en-GB" sz="2000" dirty="0" smtClean="0">
                <a:latin typeface="Lucida Sans" pitchFamily="34" charset="0"/>
              </a:rPr>
              <a:t>Oxidation results in </a:t>
            </a:r>
            <a:r>
              <a:rPr lang="en-GB" sz="2000" dirty="0">
                <a:latin typeface="Lucida Sans" pitchFamily="34" charset="0"/>
              </a:rPr>
              <a:t>‘gum’ </a:t>
            </a:r>
            <a:r>
              <a:rPr lang="en-GB" sz="2000" dirty="0" smtClean="0">
                <a:latin typeface="Lucida Sans" pitchFamily="34" charset="0"/>
              </a:rPr>
              <a:t>production. Gum </a:t>
            </a:r>
            <a:r>
              <a:rPr lang="en-GB" sz="2000" dirty="0">
                <a:latin typeface="Lucida Sans" pitchFamily="34" charset="0"/>
              </a:rPr>
              <a:t>combusts poorly </a:t>
            </a:r>
            <a:r>
              <a:rPr lang="en-GB" sz="2000" dirty="0" smtClean="0">
                <a:latin typeface="Lucida Sans" pitchFamily="34" charset="0"/>
              </a:rPr>
              <a:t>leading </a:t>
            </a:r>
            <a:r>
              <a:rPr lang="en-GB" sz="2000" dirty="0">
                <a:latin typeface="Lucida Sans" pitchFamily="34" charset="0"/>
              </a:rPr>
              <a:t>to carbon build up in the </a:t>
            </a:r>
            <a:r>
              <a:rPr lang="en-GB" sz="2000" dirty="0" smtClean="0">
                <a:latin typeface="Lucida Sans" pitchFamily="34" charset="0"/>
              </a:rPr>
              <a:t>engine.</a:t>
            </a:r>
          </a:p>
          <a:p>
            <a:pPr marL="108000" lvl="1"/>
            <a:endParaRPr lang="en-GB" sz="2000" dirty="0">
              <a:latin typeface="Lucida Sans" pitchFamily="34" charset="0"/>
            </a:endParaRPr>
          </a:p>
          <a:p>
            <a:pPr marL="108000" lvl="1"/>
            <a:r>
              <a:rPr lang="en-GB" sz="2000" dirty="0" smtClean="0">
                <a:latin typeface="Lucida Sans" pitchFamily="34" charset="0"/>
              </a:rPr>
              <a:t>Gum can transfer </a:t>
            </a:r>
            <a:r>
              <a:rPr lang="en-GB" sz="2000" dirty="0">
                <a:latin typeface="Lucida Sans" pitchFamily="34" charset="0"/>
              </a:rPr>
              <a:t>into the lubrication oil leading to an increase in its </a:t>
            </a:r>
            <a:r>
              <a:rPr lang="en-GB" sz="2000" dirty="0" smtClean="0">
                <a:latin typeface="Lucida Sans" pitchFamily="34" charset="0"/>
              </a:rPr>
              <a:t>viscosity resulting </a:t>
            </a:r>
            <a:r>
              <a:rPr lang="en-GB" sz="2000" dirty="0">
                <a:latin typeface="Lucida Sans" pitchFamily="34" charset="0"/>
              </a:rPr>
              <a:t>engine </a:t>
            </a:r>
            <a:r>
              <a:rPr lang="en-GB" sz="2000" dirty="0" smtClean="0">
                <a:latin typeface="Lucida Sans" pitchFamily="34" charset="0"/>
              </a:rPr>
              <a:t>wear</a:t>
            </a:r>
            <a:endParaRPr lang="en-GB" dirty="0">
              <a:latin typeface="Lucida Sans" pitchFamily="34" charset="0"/>
            </a:endParaRPr>
          </a:p>
        </p:txBody>
      </p:sp>
      <p:sp>
        <p:nvSpPr>
          <p:cNvPr id="4" name="TextBox 3"/>
          <p:cNvSpPr txBox="1"/>
          <p:nvPr/>
        </p:nvSpPr>
        <p:spPr>
          <a:xfrm>
            <a:off x="391647" y="421727"/>
            <a:ext cx="8568952" cy="707886"/>
          </a:xfrm>
          <a:prstGeom prst="rect">
            <a:avLst/>
          </a:prstGeom>
          <a:noFill/>
        </p:spPr>
        <p:txBody>
          <a:bodyPr wrap="square" rtlCol="0">
            <a:spAutoFit/>
          </a:bodyPr>
          <a:lstStyle/>
          <a:p>
            <a:pPr algn="ctr"/>
            <a:r>
              <a:rPr lang="en-GB" sz="2000" b="1" dirty="0" smtClean="0">
                <a:solidFill>
                  <a:schemeClr val="accent1"/>
                </a:solidFill>
                <a:latin typeface="Lucida Sans" pitchFamily="34" charset="0"/>
              </a:rPr>
              <a:t>Straight Vegetable Oil - Incomplete Combustion &amp;</a:t>
            </a:r>
            <a:r>
              <a:rPr lang="en-GB" sz="2000" b="1" dirty="0">
                <a:solidFill>
                  <a:schemeClr val="accent1"/>
                </a:solidFill>
                <a:latin typeface="Lucida Sans" pitchFamily="34" charset="0"/>
              </a:rPr>
              <a:t> </a:t>
            </a:r>
            <a:r>
              <a:rPr lang="en-GB" sz="2000" b="1" dirty="0" smtClean="0">
                <a:solidFill>
                  <a:schemeClr val="accent1"/>
                </a:solidFill>
                <a:latin typeface="Lucida Sans" pitchFamily="34" charset="0"/>
              </a:rPr>
              <a:t>Deterioration during Storage</a:t>
            </a:r>
            <a:endParaRPr lang="en-GB" sz="2000" b="1" dirty="0">
              <a:solidFill>
                <a:schemeClr val="accent1"/>
              </a:solidFill>
              <a:latin typeface="Lucida Sans" pitchFamily="34" charset="0"/>
            </a:endParaRPr>
          </a:p>
        </p:txBody>
      </p:sp>
    </p:spTree>
    <p:extLst>
      <p:ext uri="{BB962C8B-B14F-4D97-AF65-F5344CB8AC3E}">
        <p14:creationId xmlns:p14="http://schemas.microsoft.com/office/powerpoint/2010/main" val="13049449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0114" y="2204864"/>
            <a:ext cx="8306342" cy="2862322"/>
          </a:xfrm>
          <a:prstGeom prst="rect">
            <a:avLst/>
          </a:prstGeom>
        </p:spPr>
        <p:txBody>
          <a:bodyPr wrap="square">
            <a:spAutoFit/>
          </a:bodyPr>
          <a:lstStyle/>
          <a:p>
            <a:r>
              <a:rPr lang="en-GB" sz="3600" dirty="0" smtClean="0">
                <a:latin typeface="Lucida Sans" pitchFamily="34" charset="0"/>
              </a:rPr>
              <a:t>Were </a:t>
            </a:r>
            <a:r>
              <a:rPr lang="en-GB" sz="3600" dirty="0">
                <a:latin typeface="Lucida Sans" pitchFamily="34" charset="0"/>
              </a:rPr>
              <a:t>not originally </a:t>
            </a:r>
            <a:r>
              <a:rPr lang="en-GB" sz="3600" dirty="0" smtClean="0">
                <a:latin typeface="Lucida Sans" pitchFamily="34" charset="0"/>
              </a:rPr>
              <a:t>designed with Straight Vegetable Oil </a:t>
            </a:r>
            <a:r>
              <a:rPr lang="en-GB" sz="3600" dirty="0">
                <a:latin typeface="Lucida Sans" pitchFamily="34" charset="0"/>
              </a:rPr>
              <a:t>in mind and can be </a:t>
            </a:r>
            <a:r>
              <a:rPr lang="en-GB" sz="3600" dirty="0" smtClean="0">
                <a:latin typeface="Lucida Sans" pitchFamily="34" charset="0"/>
              </a:rPr>
              <a:t>seriously damaged </a:t>
            </a:r>
            <a:r>
              <a:rPr lang="en-GB" sz="3600" dirty="0">
                <a:latin typeface="Lucida Sans" pitchFamily="34" charset="0"/>
              </a:rPr>
              <a:t>or poisoned by out-of-spec </a:t>
            </a:r>
            <a:r>
              <a:rPr lang="en-GB" sz="3600" dirty="0" smtClean="0">
                <a:latin typeface="Lucida Sans" pitchFamily="34" charset="0"/>
              </a:rPr>
              <a:t>or contaminated </a:t>
            </a:r>
            <a:r>
              <a:rPr lang="en-GB" sz="3600" dirty="0">
                <a:latin typeface="Lucida Sans" pitchFamily="34" charset="0"/>
              </a:rPr>
              <a:t>fuel.</a:t>
            </a:r>
          </a:p>
        </p:txBody>
      </p:sp>
      <p:sp>
        <p:nvSpPr>
          <p:cNvPr id="3" name="Rectangle 2"/>
          <p:cNvSpPr/>
          <p:nvPr/>
        </p:nvSpPr>
        <p:spPr>
          <a:xfrm>
            <a:off x="881742" y="332656"/>
            <a:ext cx="7434674" cy="1323439"/>
          </a:xfrm>
          <a:prstGeom prst="rect">
            <a:avLst/>
          </a:prstGeom>
        </p:spPr>
        <p:txBody>
          <a:bodyPr wrap="square">
            <a:spAutoFit/>
          </a:bodyPr>
          <a:lstStyle/>
          <a:p>
            <a:pPr algn="ctr"/>
            <a:r>
              <a:rPr lang="en-GB" sz="4000" b="1" dirty="0" smtClean="0">
                <a:solidFill>
                  <a:schemeClr val="accent1"/>
                </a:solidFill>
                <a:latin typeface="Lucida Sans" pitchFamily="34" charset="0"/>
              </a:rPr>
              <a:t>Catalytic Converters </a:t>
            </a:r>
            <a:r>
              <a:rPr lang="en-GB" sz="4000" b="1" dirty="0">
                <a:solidFill>
                  <a:schemeClr val="accent1"/>
                </a:solidFill>
                <a:latin typeface="Lucida Sans" pitchFamily="34" charset="0"/>
              </a:rPr>
              <a:t>and </a:t>
            </a:r>
            <a:r>
              <a:rPr lang="en-GB" sz="4000" b="1" dirty="0" smtClean="0">
                <a:solidFill>
                  <a:schemeClr val="accent1"/>
                </a:solidFill>
                <a:latin typeface="Lucida Sans" pitchFamily="34" charset="0"/>
              </a:rPr>
              <a:t>Diesel Particulate Filters</a:t>
            </a:r>
            <a:endParaRPr lang="en-GB" sz="4000" b="1" dirty="0">
              <a:solidFill>
                <a:schemeClr val="accent1"/>
              </a:solidFill>
              <a:latin typeface="Lucida Sans" pitchFamily="34" charset="0"/>
            </a:endParaRPr>
          </a:p>
        </p:txBody>
      </p:sp>
    </p:spTree>
    <p:extLst>
      <p:ext uri="{BB962C8B-B14F-4D97-AF65-F5344CB8AC3E}">
        <p14:creationId xmlns:p14="http://schemas.microsoft.com/office/powerpoint/2010/main" val="19495177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755576" y="476672"/>
            <a:ext cx="7872501" cy="2123658"/>
          </a:xfrm>
          <a:prstGeom prst="rect">
            <a:avLst/>
          </a:prstGeom>
          <a:noFill/>
        </p:spPr>
        <p:txBody>
          <a:bodyPr wrap="square" rtlCol="0">
            <a:spAutoFit/>
          </a:bodyPr>
          <a:lstStyle/>
          <a:p>
            <a:pPr algn="ctr"/>
            <a:r>
              <a:rPr lang="en-GB" sz="6600" b="1" dirty="0" smtClean="0">
                <a:solidFill>
                  <a:schemeClr val="accent1"/>
                </a:solidFill>
                <a:latin typeface="Lucida Sans" pitchFamily="34" charset="0"/>
              </a:rPr>
              <a:t>What is Biodiesel?</a:t>
            </a:r>
            <a:endParaRPr lang="en-GB" sz="6600" b="1" dirty="0">
              <a:solidFill>
                <a:schemeClr val="accent1"/>
              </a:solidFill>
              <a:latin typeface="Lucida Sans" pitchFamily="34" charset="0"/>
            </a:endParaRPr>
          </a:p>
        </p:txBody>
      </p:sp>
      <p:sp>
        <p:nvSpPr>
          <p:cNvPr id="10" name="TextBox 9"/>
          <p:cNvSpPr txBox="1"/>
          <p:nvPr/>
        </p:nvSpPr>
        <p:spPr>
          <a:xfrm>
            <a:off x="3215662" y="3429000"/>
            <a:ext cx="2952328" cy="1015663"/>
          </a:xfrm>
          <a:prstGeom prst="rect">
            <a:avLst/>
          </a:prstGeom>
          <a:noFill/>
        </p:spPr>
        <p:txBody>
          <a:bodyPr wrap="square" rtlCol="0">
            <a:spAutoFit/>
          </a:bodyPr>
          <a:lstStyle/>
          <a:p>
            <a:r>
              <a:rPr lang="en-GB" sz="6000" dirty="0" smtClean="0">
                <a:latin typeface="Lucida Sans" pitchFamily="34" charset="0"/>
              </a:rPr>
              <a:t>FAME ?</a:t>
            </a:r>
            <a:endParaRPr lang="en-GB" sz="6000" dirty="0">
              <a:latin typeface="Lucida Sans" pitchFamily="34" charset="0"/>
            </a:endParaRPr>
          </a:p>
        </p:txBody>
      </p:sp>
    </p:spTree>
    <p:extLst>
      <p:ext uri="{BB962C8B-B14F-4D97-AF65-F5344CB8AC3E}">
        <p14:creationId xmlns:p14="http://schemas.microsoft.com/office/powerpoint/2010/main" val="4825674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4271" y="764704"/>
            <a:ext cx="7344816" cy="5016758"/>
          </a:xfrm>
          <a:prstGeom prst="rect">
            <a:avLst/>
          </a:prstGeom>
          <a:noFill/>
        </p:spPr>
        <p:txBody>
          <a:bodyPr wrap="square" rtlCol="0">
            <a:spAutoFit/>
          </a:bodyPr>
          <a:lstStyle/>
          <a:p>
            <a:pPr marL="457200" indent="-457200">
              <a:buFont typeface="Arial" pitchFamily="34" charset="0"/>
              <a:buChar char="•"/>
            </a:pPr>
            <a:r>
              <a:rPr lang="en-GB" sz="3200" dirty="0" smtClean="0">
                <a:latin typeface="Lucida Sans" pitchFamily="34" charset="0"/>
              </a:rPr>
              <a:t>Chemically it is the alkyl esters of fatty acids which are produced by trans-esterification of triglycerides of fatty acids using an alcohol normally methanol or ethanol.</a:t>
            </a:r>
          </a:p>
          <a:p>
            <a:pPr marL="457200" indent="-457200">
              <a:buFont typeface="Arial" pitchFamily="34" charset="0"/>
              <a:buChar char="•"/>
            </a:pPr>
            <a:r>
              <a:rPr lang="en-GB" sz="3200" dirty="0" smtClean="0">
                <a:latin typeface="Lucida Sans" pitchFamily="34" charset="0"/>
              </a:rPr>
              <a:t>FAME is the fatty acid methanol acid – biodiesel produced using methanol as the alcohol in the trans-esterification</a:t>
            </a:r>
          </a:p>
        </p:txBody>
      </p:sp>
    </p:spTree>
    <p:extLst>
      <p:ext uri="{BB962C8B-B14F-4D97-AF65-F5344CB8AC3E}">
        <p14:creationId xmlns:p14="http://schemas.microsoft.com/office/powerpoint/2010/main" val="9908200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907504"/>
          </a:xfrm>
        </p:spPr>
        <p:txBody>
          <a:bodyPr/>
          <a:lstStyle/>
          <a:p>
            <a:r>
              <a:rPr lang="en-GB" b="1" dirty="0" smtClean="0">
                <a:solidFill>
                  <a:schemeClr val="accent1"/>
                </a:solidFill>
                <a:latin typeface="Lucida Sans" pitchFamily="34" charset="0"/>
              </a:rPr>
              <a:t>British Definitions</a:t>
            </a:r>
            <a:endParaRPr lang="en-GB" b="1" dirty="0">
              <a:solidFill>
                <a:schemeClr val="accent1"/>
              </a:solidFill>
              <a:latin typeface="Lucida Sans" pitchFamily="34" charset="0"/>
            </a:endParaRPr>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331640" y="1432912"/>
            <a:ext cx="6408711" cy="4806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42015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5616" y="548680"/>
            <a:ext cx="6840760" cy="5016758"/>
          </a:xfrm>
          <a:prstGeom prst="rect">
            <a:avLst/>
          </a:prstGeom>
          <a:noFill/>
        </p:spPr>
        <p:txBody>
          <a:bodyPr wrap="square" rtlCol="0">
            <a:spAutoFit/>
          </a:bodyPr>
          <a:lstStyle/>
          <a:p>
            <a:r>
              <a:rPr lang="en-GB" sz="4000" dirty="0" smtClean="0">
                <a:latin typeface="Lucida Sans" pitchFamily="34" charset="0"/>
              </a:rPr>
              <a:t>Biodiesel is a fuel that is obtained from a manufacturing process that converts plant oils or animal fats together with alcohol into a fuel that can be used in an internal combustion engine</a:t>
            </a:r>
            <a:endParaRPr lang="en-GB" sz="4000" dirty="0">
              <a:latin typeface="Lucida Sans" pitchFamily="34" charset="0"/>
            </a:endParaRPr>
          </a:p>
        </p:txBody>
      </p:sp>
      <p:sp>
        <p:nvSpPr>
          <p:cNvPr id="3" name="TextBox 2"/>
          <p:cNvSpPr txBox="1"/>
          <p:nvPr/>
        </p:nvSpPr>
        <p:spPr>
          <a:xfrm>
            <a:off x="971600" y="6237312"/>
            <a:ext cx="6912768" cy="276999"/>
          </a:xfrm>
          <a:prstGeom prst="rect">
            <a:avLst/>
          </a:prstGeom>
          <a:noFill/>
        </p:spPr>
        <p:txBody>
          <a:bodyPr wrap="square" rtlCol="0">
            <a:spAutoFit/>
          </a:bodyPr>
          <a:lstStyle/>
          <a:p>
            <a:pPr algn="ctr"/>
            <a:r>
              <a:rPr lang="en-GB" sz="1200" dirty="0" smtClean="0">
                <a:latin typeface="Lucida Sans" pitchFamily="34" charset="0"/>
              </a:rPr>
              <a:t>OFGEM - Office of Gas and Electricity Markets</a:t>
            </a:r>
            <a:endParaRPr lang="en-GB" sz="1200" dirty="0">
              <a:latin typeface="Lucida Sans" pitchFamily="34" charset="0"/>
            </a:endParaRPr>
          </a:p>
        </p:txBody>
      </p:sp>
    </p:spTree>
    <p:extLst>
      <p:ext uri="{BB962C8B-B14F-4D97-AF65-F5344CB8AC3E}">
        <p14:creationId xmlns:p14="http://schemas.microsoft.com/office/powerpoint/2010/main" val="2967278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2479" y="908720"/>
            <a:ext cx="6984776" cy="5078313"/>
          </a:xfrm>
          <a:prstGeom prst="rect">
            <a:avLst/>
          </a:prstGeom>
        </p:spPr>
        <p:txBody>
          <a:bodyPr wrap="square">
            <a:spAutoFit/>
          </a:bodyPr>
          <a:lstStyle/>
          <a:p>
            <a:r>
              <a:rPr lang="en-GB" sz="3600" dirty="0" smtClean="0">
                <a:latin typeface="Lucida Sans" pitchFamily="34" charset="0"/>
              </a:rPr>
              <a:t>A diesel quality liquid fuel derived from biomass or waste cooking oils or rendered animal fat, the ester content of which is not less than 96.5% by weight; and the</a:t>
            </a:r>
          </a:p>
          <a:p>
            <a:r>
              <a:rPr lang="en-GB" sz="3600" dirty="0" smtClean="0">
                <a:latin typeface="Lucida Sans" pitchFamily="34" charset="0"/>
              </a:rPr>
              <a:t>sulphur content of which does not exceed 0.0001% (1mg/kg) or is nil.</a:t>
            </a:r>
            <a:endParaRPr lang="en-GB" sz="3600" dirty="0">
              <a:latin typeface="Lucida Sans" pitchFamily="34" charset="0"/>
            </a:endParaRPr>
          </a:p>
        </p:txBody>
      </p:sp>
      <p:sp>
        <p:nvSpPr>
          <p:cNvPr id="4" name="TextBox 3"/>
          <p:cNvSpPr txBox="1"/>
          <p:nvPr/>
        </p:nvSpPr>
        <p:spPr>
          <a:xfrm>
            <a:off x="899592" y="6082817"/>
            <a:ext cx="6624736" cy="276999"/>
          </a:xfrm>
          <a:prstGeom prst="rect">
            <a:avLst/>
          </a:prstGeom>
          <a:noFill/>
        </p:spPr>
        <p:txBody>
          <a:bodyPr wrap="square" rtlCol="0">
            <a:spAutoFit/>
          </a:bodyPr>
          <a:lstStyle/>
          <a:p>
            <a:pPr algn="ctr"/>
            <a:r>
              <a:rPr lang="en-GB" sz="1200" dirty="0" smtClean="0">
                <a:latin typeface="Lucida Sans" pitchFamily="34" charset="0"/>
              </a:rPr>
              <a:t>HMRC – HM Revenue &amp; Customs</a:t>
            </a:r>
            <a:endParaRPr lang="en-GB" sz="1200" dirty="0">
              <a:latin typeface="Lucida Sans" pitchFamily="34" charset="0"/>
            </a:endParaRPr>
          </a:p>
        </p:txBody>
      </p:sp>
    </p:spTree>
    <p:extLst>
      <p:ext uri="{BB962C8B-B14F-4D97-AF65-F5344CB8AC3E}">
        <p14:creationId xmlns:p14="http://schemas.microsoft.com/office/powerpoint/2010/main" val="28011597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907504"/>
          </a:xfrm>
        </p:spPr>
        <p:txBody>
          <a:bodyPr/>
          <a:lstStyle/>
          <a:p>
            <a:r>
              <a:rPr lang="en-GB" b="1" dirty="0" smtClean="0">
                <a:solidFill>
                  <a:schemeClr val="accent1"/>
                </a:solidFill>
                <a:effectLst/>
                <a:latin typeface="Lucida Sans" pitchFamily="34" charset="0"/>
              </a:rPr>
              <a:t>American Definitions</a:t>
            </a:r>
            <a:endParaRPr lang="en-GB" b="1" dirty="0">
              <a:solidFill>
                <a:schemeClr val="accent1"/>
              </a:solidFill>
              <a:effectLst/>
              <a:latin typeface="Lucida Sans" pitchFamily="34" charset="0"/>
            </a:endParaRPr>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144465" y="1470417"/>
            <a:ext cx="6523879" cy="4892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13433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764704"/>
            <a:ext cx="7554416" cy="5447645"/>
          </a:xfrm>
          <a:prstGeom prst="rect">
            <a:avLst/>
          </a:prstGeom>
        </p:spPr>
        <p:txBody>
          <a:bodyPr wrap="square">
            <a:spAutoFit/>
          </a:bodyPr>
          <a:lstStyle/>
          <a:p>
            <a:r>
              <a:rPr lang="en-GB" sz="3000" dirty="0" smtClean="0">
                <a:latin typeface="Lucida Sans" pitchFamily="34" charset="0"/>
              </a:rPr>
              <a:t>Biodiesel is a liquid fuel made up of fatty acid alkyl esters, fatty acid methyl esters (FAME), or long-chain mono alkyl esters. It is produced from renewable sources such as new and used vegetable oils and animal fats and is a cleaner-burning replacement for petroleum-based diesel fuel. It is </a:t>
            </a:r>
            <a:r>
              <a:rPr lang="en-GB" sz="3000" dirty="0" smtClean="0">
                <a:solidFill>
                  <a:srgbClr val="FF0000"/>
                </a:solidFill>
                <a:latin typeface="Lucida Sans" pitchFamily="34" charset="0"/>
              </a:rPr>
              <a:t>nontoxic?</a:t>
            </a:r>
            <a:r>
              <a:rPr lang="en-GB" sz="3000" dirty="0" smtClean="0">
                <a:latin typeface="Lucida Sans" pitchFamily="34" charset="0"/>
              </a:rPr>
              <a:t> and biodegradable. Biodiesel has physical properties similar to those of petroleum diesel.</a:t>
            </a:r>
          </a:p>
          <a:p>
            <a:endParaRPr lang="en-GB" dirty="0"/>
          </a:p>
        </p:txBody>
      </p:sp>
      <p:sp>
        <p:nvSpPr>
          <p:cNvPr id="3" name="TextBox 2"/>
          <p:cNvSpPr txBox="1"/>
          <p:nvPr/>
        </p:nvSpPr>
        <p:spPr>
          <a:xfrm>
            <a:off x="827584" y="5965146"/>
            <a:ext cx="7488832" cy="276999"/>
          </a:xfrm>
          <a:prstGeom prst="rect">
            <a:avLst/>
          </a:prstGeom>
          <a:noFill/>
        </p:spPr>
        <p:txBody>
          <a:bodyPr wrap="square" rtlCol="0">
            <a:spAutoFit/>
          </a:bodyPr>
          <a:lstStyle/>
          <a:p>
            <a:pPr algn="ctr"/>
            <a:r>
              <a:rPr lang="en-GB" sz="1200" dirty="0" smtClean="0">
                <a:latin typeface="Lucida Sans" pitchFamily="34" charset="0"/>
              </a:rPr>
              <a:t>US Dept. Energy (2010) http</a:t>
            </a:r>
            <a:r>
              <a:rPr lang="en-GB" sz="1200" dirty="0">
                <a:latin typeface="Lucida Sans" pitchFamily="34" charset="0"/>
              </a:rPr>
              <a:t>://www.afdc.energy.gov/afdc/fuels/biodiesel_what_is.html</a:t>
            </a:r>
          </a:p>
        </p:txBody>
      </p:sp>
    </p:spTree>
    <p:extLst>
      <p:ext uri="{BB962C8B-B14F-4D97-AF65-F5344CB8AC3E}">
        <p14:creationId xmlns:p14="http://schemas.microsoft.com/office/powerpoint/2010/main" val="12192135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836712"/>
            <a:ext cx="7416824" cy="5016758"/>
          </a:xfrm>
          <a:prstGeom prst="rect">
            <a:avLst/>
          </a:prstGeom>
        </p:spPr>
        <p:txBody>
          <a:bodyPr wrap="square">
            <a:spAutoFit/>
          </a:bodyPr>
          <a:lstStyle/>
          <a:p>
            <a:r>
              <a:rPr lang="en-GB" sz="3200" b="1" dirty="0">
                <a:solidFill>
                  <a:schemeClr val="accent1"/>
                </a:solidFill>
                <a:latin typeface="Lucida Sans" pitchFamily="34" charset="0"/>
              </a:rPr>
              <a:t>Note:  for the rest of the </a:t>
            </a:r>
            <a:r>
              <a:rPr lang="en-GB" sz="3200" b="1" dirty="0" smtClean="0">
                <a:solidFill>
                  <a:schemeClr val="accent1"/>
                </a:solidFill>
                <a:latin typeface="Lucida Sans" pitchFamily="34" charset="0"/>
              </a:rPr>
              <a:t>lecture</a:t>
            </a:r>
          </a:p>
          <a:p>
            <a:r>
              <a:rPr lang="en-GB" sz="3200" b="1" dirty="0" smtClean="0">
                <a:solidFill>
                  <a:schemeClr val="accent1"/>
                </a:solidFill>
                <a:latin typeface="Lucida Sans" pitchFamily="34" charset="0"/>
              </a:rPr>
              <a:t> </a:t>
            </a:r>
          </a:p>
          <a:p>
            <a:pPr marL="457200" indent="-457200">
              <a:buFont typeface="Wingdings" pitchFamily="2" charset="2"/>
              <a:buChar char="§"/>
            </a:pPr>
            <a:r>
              <a:rPr lang="en-GB" sz="3200" dirty="0" smtClean="0">
                <a:latin typeface="Lucida Sans" pitchFamily="34" charset="0"/>
              </a:rPr>
              <a:t>Diesel </a:t>
            </a:r>
            <a:r>
              <a:rPr lang="en-GB" sz="3200" dirty="0">
                <a:latin typeface="Lucida Sans" pitchFamily="34" charset="0"/>
              </a:rPr>
              <a:t>= petrochemical diesel i.e. diesel fuel derived from </a:t>
            </a:r>
            <a:r>
              <a:rPr lang="en-GB" sz="3200" dirty="0" smtClean="0">
                <a:latin typeface="Lucida Sans" pitchFamily="34" charset="0"/>
              </a:rPr>
              <a:t>crude oil </a:t>
            </a:r>
          </a:p>
          <a:p>
            <a:pPr marL="457200" indent="-457200">
              <a:buFont typeface="Wingdings" pitchFamily="2" charset="2"/>
              <a:buChar char="§"/>
            </a:pPr>
            <a:endParaRPr lang="en-GB" sz="3200" dirty="0">
              <a:latin typeface="Lucida Sans" pitchFamily="34" charset="0"/>
            </a:endParaRPr>
          </a:p>
          <a:p>
            <a:pPr marL="457200" indent="-457200">
              <a:buFont typeface="Wingdings" pitchFamily="2" charset="2"/>
              <a:buChar char="§"/>
            </a:pPr>
            <a:endParaRPr lang="en-GB" sz="3200" dirty="0" smtClean="0">
              <a:latin typeface="Lucida Sans" pitchFamily="34" charset="0"/>
            </a:endParaRPr>
          </a:p>
          <a:p>
            <a:pPr marL="457200" indent="-457200">
              <a:buFont typeface="Wingdings" pitchFamily="2" charset="2"/>
              <a:buChar char="§"/>
            </a:pPr>
            <a:r>
              <a:rPr lang="en-GB" sz="3200" dirty="0">
                <a:latin typeface="Lucida Sans" pitchFamily="34" charset="0"/>
              </a:rPr>
              <a:t>B</a:t>
            </a:r>
            <a:r>
              <a:rPr lang="en-GB" sz="3200" dirty="0" smtClean="0">
                <a:latin typeface="Lucida Sans" pitchFamily="34" charset="0"/>
              </a:rPr>
              <a:t>iodiesel = alkyl </a:t>
            </a:r>
            <a:r>
              <a:rPr lang="en-GB" sz="3200" dirty="0">
                <a:latin typeface="Lucida Sans" pitchFamily="34" charset="0"/>
              </a:rPr>
              <a:t>esters of fatty acids </a:t>
            </a:r>
            <a:r>
              <a:rPr lang="en-GB" sz="3200" dirty="0" smtClean="0">
                <a:latin typeface="Lucida Sans" pitchFamily="34" charset="0"/>
              </a:rPr>
              <a:t> </a:t>
            </a:r>
            <a:r>
              <a:rPr lang="en-GB" sz="3200" dirty="0">
                <a:latin typeface="Lucida Sans" pitchFamily="34" charset="0"/>
              </a:rPr>
              <a:t>derived from a vegetable or animal source</a:t>
            </a:r>
          </a:p>
          <a:p>
            <a:endParaRPr lang="en-GB" sz="3200" dirty="0">
              <a:latin typeface="Lucida Sans" pitchFamily="34" charset="0"/>
            </a:endParaRPr>
          </a:p>
        </p:txBody>
      </p:sp>
    </p:spTree>
    <p:extLst>
      <p:ext uri="{BB962C8B-B14F-4D97-AF65-F5344CB8AC3E}">
        <p14:creationId xmlns:p14="http://schemas.microsoft.com/office/powerpoint/2010/main" val="1953977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1344" y="980728"/>
            <a:ext cx="7416824" cy="5262979"/>
          </a:xfrm>
          <a:prstGeom prst="rect">
            <a:avLst/>
          </a:prstGeom>
        </p:spPr>
        <p:txBody>
          <a:bodyPr wrap="square">
            <a:spAutoFit/>
          </a:bodyPr>
          <a:lstStyle/>
          <a:p>
            <a:pPr marL="457200" indent="-457200">
              <a:buFont typeface="Arial" pitchFamily="34" charset="0"/>
              <a:buChar char="•"/>
            </a:pPr>
            <a:r>
              <a:rPr lang="en-GB" sz="2400" dirty="0" smtClean="0">
                <a:latin typeface="Lucida Sans" pitchFamily="34" charset="0"/>
              </a:rPr>
              <a:t>FAME  	Fatty acid methyl ester</a:t>
            </a:r>
          </a:p>
          <a:p>
            <a:pPr marL="457200" indent="-457200">
              <a:buFont typeface="Arial" pitchFamily="34" charset="0"/>
              <a:buChar char="•"/>
            </a:pPr>
            <a:r>
              <a:rPr lang="en-GB" sz="2400" dirty="0" smtClean="0">
                <a:latin typeface="Lucida Sans" pitchFamily="34" charset="0"/>
              </a:rPr>
              <a:t>SVO  	Straight Vegetable oil</a:t>
            </a:r>
          </a:p>
          <a:p>
            <a:pPr marL="457200" indent="-457200">
              <a:buFont typeface="Arial" pitchFamily="34" charset="0"/>
              <a:buChar char="•"/>
            </a:pPr>
            <a:r>
              <a:rPr lang="en-GB" sz="2400" dirty="0">
                <a:latin typeface="Lucida Sans" pitchFamily="34" charset="0"/>
              </a:rPr>
              <a:t>TAG	</a:t>
            </a:r>
            <a:r>
              <a:rPr lang="en-GB" sz="2400" dirty="0" smtClean="0">
                <a:latin typeface="Lucida Sans" pitchFamily="34" charset="0"/>
              </a:rPr>
              <a:t>Triacylglyceride</a:t>
            </a:r>
            <a:r>
              <a:rPr lang="en-GB" sz="2400" dirty="0">
                <a:latin typeface="Lucida Sans" pitchFamily="34" charset="0"/>
              </a:rPr>
              <a:t> main constituents of vegetable oil</a:t>
            </a:r>
            <a:endParaRPr lang="en-GB" sz="2400" dirty="0" smtClean="0">
              <a:latin typeface="Lucida Sans" pitchFamily="34" charset="0"/>
            </a:endParaRPr>
          </a:p>
          <a:p>
            <a:pPr marL="457200" indent="-457200">
              <a:buFont typeface="Arial" pitchFamily="34" charset="0"/>
              <a:buChar char="•"/>
            </a:pPr>
            <a:r>
              <a:rPr lang="en-GB" sz="2400" dirty="0" smtClean="0">
                <a:latin typeface="Lucida Sans" pitchFamily="34" charset="0"/>
              </a:rPr>
              <a:t>FAAE  	Fatty </a:t>
            </a:r>
            <a:r>
              <a:rPr lang="en-GB" sz="2400" dirty="0">
                <a:latin typeface="Lucida Sans" pitchFamily="34" charset="0"/>
              </a:rPr>
              <a:t>acid alkyl ester</a:t>
            </a:r>
          </a:p>
          <a:p>
            <a:pPr marL="457200" indent="-457200">
              <a:buFont typeface="Arial" pitchFamily="34" charset="0"/>
              <a:buChar char="•"/>
            </a:pPr>
            <a:r>
              <a:rPr lang="en-GB" sz="2400" dirty="0">
                <a:latin typeface="Lucida Sans" pitchFamily="34" charset="0"/>
              </a:rPr>
              <a:t>RME </a:t>
            </a:r>
            <a:r>
              <a:rPr lang="en-GB" sz="2400" dirty="0" smtClean="0">
                <a:latin typeface="Lucida Sans" pitchFamily="34" charset="0"/>
              </a:rPr>
              <a:t>	Rapeseed </a:t>
            </a:r>
            <a:r>
              <a:rPr lang="en-GB" sz="2400" dirty="0">
                <a:latin typeface="Lucida Sans" pitchFamily="34" charset="0"/>
              </a:rPr>
              <a:t>oil methyl ester</a:t>
            </a:r>
          </a:p>
          <a:p>
            <a:pPr marL="457200" indent="-457200">
              <a:buFont typeface="Arial" pitchFamily="34" charset="0"/>
              <a:buChar char="•"/>
            </a:pPr>
            <a:r>
              <a:rPr lang="en-GB" sz="2400" dirty="0">
                <a:latin typeface="Lucida Sans" pitchFamily="34" charset="0"/>
              </a:rPr>
              <a:t>LOME </a:t>
            </a:r>
            <a:r>
              <a:rPr lang="en-GB" sz="2400" dirty="0" smtClean="0">
                <a:latin typeface="Lucida Sans" pitchFamily="34" charset="0"/>
              </a:rPr>
              <a:t> 	Linseed </a:t>
            </a:r>
            <a:r>
              <a:rPr lang="en-GB" sz="2400" dirty="0">
                <a:latin typeface="Lucida Sans" pitchFamily="34" charset="0"/>
              </a:rPr>
              <a:t>oil methyl ester</a:t>
            </a:r>
          </a:p>
          <a:p>
            <a:pPr marL="457200" indent="-457200">
              <a:buFont typeface="Arial" pitchFamily="34" charset="0"/>
              <a:buChar char="•"/>
            </a:pPr>
            <a:r>
              <a:rPr lang="en-GB" sz="2400" dirty="0">
                <a:latin typeface="Lucida Sans" pitchFamily="34" charset="0"/>
              </a:rPr>
              <a:t>FFA </a:t>
            </a:r>
            <a:r>
              <a:rPr lang="en-GB" sz="2400" dirty="0" smtClean="0">
                <a:latin typeface="Lucida Sans" pitchFamily="34" charset="0"/>
              </a:rPr>
              <a:t> 	Free </a:t>
            </a:r>
            <a:r>
              <a:rPr lang="en-GB" sz="2400" dirty="0">
                <a:latin typeface="Lucida Sans" pitchFamily="34" charset="0"/>
              </a:rPr>
              <a:t>fatty acids</a:t>
            </a:r>
          </a:p>
          <a:p>
            <a:pPr marL="457200" indent="-457200">
              <a:buFont typeface="Arial" pitchFamily="34" charset="0"/>
              <a:buChar char="•"/>
            </a:pPr>
            <a:r>
              <a:rPr lang="en-GB" sz="2400" dirty="0">
                <a:latin typeface="Lucida Sans" pitchFamily="34" charset="0"/>
              </a:rPr>
              <a:t>MIU </a:t>
            </a:r>
            <a:r>
              <a:rPr lang="en-GB" sz="2400" dirty="0" smtClean="0">
                <a:latin typeface="Lucida Sans" pitchFamily="34" charset="0"/>
              </a:rPr>
              <a:t>	Moisture</a:t>
            </a:r>
            <a:r>
              <a:rPr lang="en-GB" sz="2400" dirty="0">
                <a:latin typeface="Lucida Sans" pitchFamily="34" charset="0"/>
              </a:rPr>
              <a:t>, impurities </a:t>
            </a:r>
            <a:r>
              <a:rPr lang="en-GB" sz="2400" dirty="0" smtClean="0">
                <a:latin typeface="Lucida Sans" pitchFamily="34" charset="0"/>
              </a:rPr>
              <a:t>and unsaponifiable</a:t>
            </a:r>
          </a:p>
          <a:p>
            <a:pPr marL="457200" indent="-457200">
              <a:buFont typeface="Arial" pitchFamily="34" charset="0"/>
              <a:buChar char="•"/>
            </a:pPr>
            <a:r>
              <a:rPr lang="en-GB" sz="2400" dirty="0" smtClean="0">
                <a:latin typeface="Lucida Sans" pitchFamily="34" charset="0"/>
              </a:rPr>
              <a:t>RBD  	Refined</a:t>
            </a:r>
            <a:r>
              <a:rPr lang="en-GB" sz="2400" dirty="0">
                <a:latin typeface="Lucida Sans" pitchFamily="34" charset="0"/>
              </a:rPr>
              <a:t>, bleached and deodorised</a:t>
            </a:r>
          </a:p>
          <a:p>
            <a:pPr marL="457200" indent="-457200">
              <a:buFont typeface="Arial" pitchFamily="34" charset="0"/>
              <a:buChar char="•"/>
            </a:pPr>
            <a:r>
              <a:rPr lang="en-GB" sz="2400" dirty="0">
                <a:latin typeface="Lucida Sans" pitchFamily="34" charset="0"/>
              </a:rPr>
              <a:t>CPO </a:t>
            </a:r>
            <a:r>
              <a:rPr lang="en-GB" sz="2400" dirty="0" smtClean="0">
                <a:latin typeface="Lucida Sans" pitchFamily="34" charset="0"/>
              </a:rPr>
              <a:t>	Crude </a:t>
            </a:r>
            <a:r>
              <a:rPr lang="en-GB" sz="2400" dirty="0">
                <a:latin typeface="Lucida Sans" pitchFamily="34" charset="0"/>
              </a:rPr>
              <a:t>palm oil </a:t>
            </a:r>
            <a:endParaRPr lang="en-GB" sz="2400" dirty="0" smtClean="0">
              <a:latin typeface="Lucida Sans" pitchFamily="34" charset="0"/>
            </a:endParaRPr>
          </a:p>
          <a:p>
            <a:pPr marL="457200" indent="-457200">
              <a:buFont typeface="Arial" pitchFamily="34" charset="0"/>
              <a:buChar char="•"/>
            </a:pPr>
            <a:r>
              <a:rPr lang="en-GB" sz="2400" dirty="0" smtClean="0">
                <a:latin typeface="Lucida Sans" pitchFamily="34" charset="0"/>
              </a:rPr>
              <a:t>CRO 	Crude </a:t>
            </a:r>
            <a:r>
              <a:rPr lang="en-GB" sz="2400" dirty="0">
                <a:latin typeface="Lucida Sans" pitchFamily="34" charset="0"/>
              </a:rPr>
              <a:t>rapeseed oil etc</a:t>
            </a:r>
            <a:r>
              <a:rPr lang="en-GB" sz="2400" dirty="0" smtClean="0">
                <a:latin typeface="Lucida Sans" pitchFamily="34" charset="0"/>
              </a:rPr>
              <a:t>.</a:t>
            </a:r>
          </a:p>
          <a:p>
            <a:pPr marL="457200" indent="-457200">
              <a:buFont typeface="Arial" pitchFamily="34" charset="0"/>
              <a:buChar char="•"/>
            </a:pPr>
            <a:r>
              <a:rPr lang="en-GB" sz="2400" dirty="0" smtClean="0">
                <a:latin typeface="Lucida Sans" pitchFamily="34" charset="0"/>
              </a:rPr>
              <a:t>LCA	Life Cycle Assessment</a:t>
            </a:r>
            <a:endParaRPr lang="en-GB" sz="2400" dirty="0">
              <a:latin typeface="Lucida Sans" pitchFamily="34" charset="0"/>
            </a:endParaRPr>
          </a:p>
        </p:txBody>
      </p:sp>
      <p:sp>
        <p:nvSpPr>
          <p:cNvPr id="3" name="TextBox 2"/>
          <p:cNvSpPr txBox="1"/>
          <p:nvPr/>
        </p:nvSpPr>
        <p:spPr>
          <a:xfrm>
            <a:off x="805813" y="260648"/>
            <a:ext cx="7078555" cy="523220"/>
          </a:xfrm>
          <a:prstGeom prst="rect">
            <a:avLst/>
          </a:prstGeom>
          <a:noFill/>
        </p:spPr>
        <p:txBody>
          <a:bodyPr wrap="square" rtlCol="0">
            <a:spAutoFit/>
          </a:bodyPr>
          <a:lstStyle/>
          <a:p>
            <a:pPr algn="ctr"/>
            <a:r>
              <a:rPr lang="en-GB" sz="2800" b="1" dirty="0" smtClean="0">
                <a:solidFill>
                  <a:schemeClr val="accent1"/>
                </a:solidFill>
                <a:latin typeface="Lucida Sans" pitchFamily="34" charset="0"/>
              </a:rPr>
              <a:t>Biodiesel Acronyms &amp; Abbreviations </a:t>
            </a:r>
            <a:endParaRPr lang="en-GB" sz="2800" b="1" dirty="0">
              <a:solidFill>
                <a:schemeClr val="accent1"/>
              </a:solidFill>
              <a:latin typeface="Lucida Sans" pitchFamily="34" charset="0"/>
            </a:endParaRPr>
          </a:p>
        </p:txBody>
      </p:sp>
    </p:spTree>
    <p:extLst>
      <p:ext uri="{BB962C8B-B14F-4D97-AF65-F5344CB8AC3E}">
        <p14:creationId xmlns:p14="http://schemas.microsoft.com/office/powerpoint/2010/main" val="1976019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1916832"/>
            <a:ext cx="4392488" cy="2862322"/>
          </a:xfrm>
          <a:prstGeom prst="rect">
            <a:avLst/>
          </a:prstGeom>
          <a:ln>
            <a:solidFill>
              <a:srgbClr val="FF0000"/>
            </a:solidFill>
          </a:ln>
          <a:effectLst/>
        </p:spPr>
        <p:style>
          <a:lnRef idx="2">
            <a:schemeClr val="accent2"/>
          </a:lnRef>
          <a:fillRef idx="1">
            <a:schemeClr val="lt1"/>
          </a:fillRef>
          <a:effectRef idx="0">
            <a:schemeClr val="accent2"/>
          </a:effectRef>
          <a:fontRef idx="minor">
            <a:schemeClr val="dk1"/>
          </a:fontRef>
        </p:style>
        <p:txBody>
          <a:bodyPr wrap="square">
            <a:spAutoFit/>
          </a:bodyPr>
          <a:lstStyle/>
          <a:p>
            <a:r>
              <a:rPr lang="en-GB" sz="2800" dirty="0" smtClean="0">
                <a:solidFill>
                  <a:schemeClr val="tx1"/>
                </a:solidFill>
              </a:rPr>
              <a:t>“</a:t>
            </a:r>
            <a:r>
              <a:rPr lang="en-GB" sz="3600" dirty="0" smtClean="0">
                <a:solidFill>
                  <a:schemeClr val="tx1"/>
                </a:solidFill>
                <a:latin typeface="Lucida Sans" pitchFamily="34" charset="0"/>
              </a:rPr>
              <a:t>The </a:t>
            </a:r>
            <a:r>
              <a:rPr lang="en-GB" sz="3600" dirty="0">
                <a:solidFill>
                  <a:schemeClr val="tx1"/>
                </a:solidFill>
                <a:latin typeface="Lucida Sans" pitchFamily="34" charset="0"/>
              </a:rPr>
              <a:t>nicest thing about standards is that there are so many of them to choose from.”</a:t>
            </a:r>
          </a:p>
        </p:txBody>
      </p:sp>
      <p:sp>
        <p:nvSpPr>
          <p:cNvPr id="3" name="Rectangle 2"/>
          <p:cNvSpPr/>
          <p:nvPr/>
        </p:nvSpPr>
        <p:spPr>
          <a:xfrm>
            <a:off x="357943" y="5661248"/>
            <a:ext cx="8496943" cy="338554"/>
          </a:xfrm>
          <a:prstGeom prst="rect">
            <a:avLst/>
          </a:prstGeom>
        </p:spPr>
        <p:txBody>
          <a:bodyPr wrap="square">
            <a:spAutoFit/>
          </a:bodyPr>
          <a:lstStyle/>
          <a:p>
            <a:r>
              <a:rPr lang="en-GB" sz="1600" dirty="0"/>
              <a:t>Andrew Stuart "Andy" Tanenbaum; Professor of Computer </a:t>
            </a:r>
            <a:r>
              <a:rPr lang="en-GB" sz="1600" dirty="0" smtClean="0"/>
              <a:t>Science </a:t>
            </a:r>
            <a:r>
              <a:rPr lang="en-GB" sz="1600" dirty="0"/>
              <a:t>at the Vrije </a:t>
            </a:r>
            <a:r>
              <a:rPr lang="en-GB" sz="1600" dirty="0" smtClean="0"/>
              <a:t>University.</a:t>
            </a:r>
            <a:endParaRPr lang="en-GB" sz="1600" dirty="0"/>
          </a:p>
        </p:txBody>
      </p:sp>
      <p:pic>
        <p:nvPicPr>
          <p:cNvPr id="3076"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252263" y="1916832"/>
            <a:ext cx="3280177" cy="246013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3568" y="620688"/>
            <a:ext cx="7848872" cy="707886"/>
          </a:xfrm>
          <a:prstGeom prst="rect">
            <a:avLst/>
          </a:prstGeom>
          <a:noFill/>
        </p:spPr>
        <p:txBody>
          <a:bodyPr wrap="square" rtlCol="0">
            <a:spAutoFit/>
          </a:bodyPr>
          <a:lstStyle/>
          <a:p>
            <a:r>
              <a:rPr lang="en-GB" sz="4000" b="1" dirty="0" smtClean="0">
                <a:solidFill>
                  <a:schemeClr val="accent1"/>
                </a:solidFill>
                <a:latin typeface="Lucida Sans" pitchFamily="34" charset="0"/>
              </a:rPr>
              <a:t>Standards and Regulations</a:t>
            </a:r>
            <a:endParaRPr lang="en-GB" sz="4000" b="1" dirty="0">
              <a:solidFill>
                <a:schemeClr val="accent1"/>
              </a:solidFill>
              <a:latin typeface="Lucida Sans" pitchFamily="34" charset="0"/>
            </a:endParaRPr>
          </a:p>
        </p:txBody>
      </p:sp>
    </p:spTree>
    <p:extLst>
      <p:ext uri="{BB962C8B-B14F-4D97-AF65-F5344CB8AC3E}">
        <p14:creationId xmlns:p14="http://schemas.microsoft.com/office/powerpoint/2010/main" val="30324784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chemeClr val="accent1"/>
                </a:solidFill>
                <a:effectLst/>
                <a:latin typeface="Lucida Sans" pitchFamily="34" charset="0"/>
              </a:rPr>
              <a:t>European Specifications</a:t>
            </a:r>
            <a:endParaRPr lang="en-GB" b="1" dirty="0">
              <a:solidFill>
                <a:schemeClr val="accent1"/>
              </a:solidFill>
              <a:effectLst/>
              <a:latin typeface="Lucida Sans" pitchFamily="34"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74764" y="1600200"/>
            <a:ext cx="3394472" cy="4525963"/>
          </a:xfrm>
        </p:spPr>
      </p:pic>
    </p:spTree>
    <p:extLst>
      <p:ext uri="{BB962C8B-B14F-4D97-AF65-F5344CB8AC3E}">
        <p14:creationId xmlns:p14="http://schemas.microsoft.com/office/powerpoint/2010/main" val="18223788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912" y="607503"/>
            <a:ext cx="8766175" cy="6224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59531" y="260648"/>
            <a:ext cx="8424936" cy="307777"/>
          </a:xfrm>
          <a:prstGeom prst="rect">
            <a:avLst/>
          </a:prstGeom>
          <a:noFill/>
        </p:spPr>
        <p:txBody>
          <a:bodyPr wrap="square" rtlCol="0">
            <a:spAutoFit/>
          </a:bodyPr>
          <a:lstStyle/>
          <a:p>
            <a:pPr algn="ctr"/>
            <a:r>
              <a:rPr lang="en-GB" sz="1400" b="1" dirty="0" smtClean="0">
                <a:solidFill>
                  <a:schemeClr val="accent1"/>
                </a:solidFill>
                <a:latin typeface="Lucida Sans" pitchFamily="34" charset="0"/>
              </a:rPr>
              <a:t>EN14214 (2009) Automotive </a:t>
            </a:r>
            <a:r>
              <a:rPr lang="en-GB" sz="1400" b="1" dirty="0">
                <a:solidFill>
                  <a:schemeClr val="accent1"/>
                </a:solidFill>
                <a:latin typeface="Lucida Sans" pitchFamily="34" charset="0"/>
              </a:rPr>
              <a:t>fuels - Fatty acid methyl ester (FAME) for diesel engines </a:t>
            </a:r>
          </a:p>
        </p:txBody>
      </p:sp>
    </p:spTree>
    <p:extLst>
      <p:ext uri="{BB962C8B-B14F-4D97-AF65-F5344CB8AC3E}">
        <p14:creationId xmlns:p14="http://schemas.microsoft.com/office/powerpoint/2010/main" val="39228108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225003543"/>
              </p:ext>
            </p:extLst>
          </p:nvPr>
        </p:nvGraphicFramePr>
        <p:xfrm>
          <a:off x="251520" y="1556784"/>
          <a:ext cx="8640960" cy="3816430"/>
        </p:xfrm>
        <a:graphic>
          <a:graphicData uri="http://schemas.openxmlformats.org/drawingml/2006/table">
            <a:tbl>
              <a:tblPr/>
              <a:tblGrid>
                <a:gridCol w="3862155"/>
                <a:gridCol w="678562"/>
                <a:gridCol w="1299373"/>
                <a:gridCol w="1313811"/>
                <a:gridCol w="1487059"/>
              </a:tblGrid>
              <a:tr h="307070">
                <a:tc>
                  <a:txBody>
                    <a:bodyPr/>
                    <a:lstStyle/>
                    <a:p>
                      <a:pPr algn="l" fontAlgn="b"/>
                      <a:r>
                        <a:rPr lang="en-GB" sz="1600" b="1" i="0" u="none" strike="noStrike" dirty="0">
                          <a:solidFill>
                            <a:srgbClr val="000000"/>
                          </a:solidFill>
                          <a:effectLst/>
                          <a:latin typeface="Calibri"/>
                        </a:rPr>
                        <a:t>Property</a:t>
                      </a:r>
                    </a:p>
                  </a:txBody>
                  <a:tcPr marL="9525" marR="9525" marT="9525" marB="0" anchor="b">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F81BD"/>
                    </a:solidFill>
                  </a:tcPr>
                </a:tc>
                <a:tc>
                  <a:txBody>
                    <a:bodyPr/>
                    <a:lstStyle/>
                    <a:p>
                      <a:pPr algn="l" fontAlgn="b"/>
                      <a:r>
                        <a:rPr lang="en-GB" sz="1600" b="1" i="0" u="none" strike="noStrike" dirty="0">
                          <a:solidFill>
                            <a:srgbClr val="000000"/>
                          </a:solidFill>
                          <a:effectLst/>
                          <a:latin typeface="Calibri"/>
                        </a:rPr>
                        <a:t>Unit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F81BD"/>
                    </a:solidFill>
                  </a:tcPr>
                </a:tc>
                <a:tc>
                  <a:txBody>
                    <a:bodyPr/>
                    <a:lstStyle/>
                    <a:p>
                      <a:pPr algn="l" fontAlgn="b"/>
                      <a:r>
                        <a:rPr lang="en-GB" sz="1600" b="1" i="0" u="none" strike="noStrike" dirty="0">
                          <a:solidFill>
                            <a:srgbClr val="000000"/>
                          </a:solidFill>
                          <a:effectLst/>
                          <a:latin typeface="Calibri"/>
                        </a:rPr>
                        <a:t>lower limit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F81BD"/>
                    </a:solidFill>
                  </a:tcPr>
                </a:tc>
                <a:tc>
                  <a:txBody>
                    <a:bodyPr/>
                    <a:lstStyle/>
                    <a:p>
                      <a:pPr algn="l" fontAlgn="b"/>
                      <a:r>
                        <a:rPr lang="en-GB" sz="1600" b="1" i="0" u="none" strike="noStrike" dirty="0">
                          <a:solidFill>
                            <a:srgbClr val="000000"/>
                          </a:solidFill>
                          <a:effectLst/>
                          <a:latin typeface="Calibri"/>
                        </a:rPr>
                        <a:t>upper limit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F81BD"/>
                    </a:solidFill>
                  </a:tcPr>
                </a:tc>
                <a:tc>
                  <a:txBody>
                    <a:bodyPr/>
                    <a:lstStyle/>
                    <a:p>
                      <a:pPr algn="l" fontAlgn="b"/>
                      <a:r>
                        <a:rPr lang="en-GB" sz="1600" b="1" i="0" u="none" strike="noStrike" dirty="0">
                          <a:solidFill>
                            <a:srgbClr val="000000"/>
                          </a:solidFill>
                          <a:effectLst/>
                          <a:latin typeface="Calibri"/>
                        </a:rPr>
                        <a:t>Test-Method</a:t>
                      </a:r>
                    </a:p>
                  </a:txBody>
                  <a:tcPr marL="9525" marR="9525" marT="9525" marB="0" anchor="b">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4F81BD"/>
                    </a:solidFill>
                  </a:tcPr>
                </a:tc>
              </a:tr>
              <a:tr h="219335">
                <a:tc>
                  <a:txBody>
                    <a:bodyPr/>
                    <a:lstStyle/>
                    <a:p>
                      <a:pPr algn="l" fontAlgn="b"/>
                      <a:r>
                        <a:rPr lang="en-GB" sz="1100" b="1" i="0" u="none" strike="noStrike" dirty="0">
                          <a:solidFill>
                            <a:srgbClr val="000000"/>
                          </a:solidFill>
                          <a:effectLst/>
                          <a:latin typeface="Calibri"/>
                        </a:rPr>
                        <a:t>Cetane index</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endParaRPr lang="en-GB" sz="1100" b="1" i="0" u="none" strike="noStrike" dirty="0">
                        <a:solidFill>
                          <a:srgbClr val="000000"/>
                        </a:solidFill>
                        <a:effectLst/>
                        <a:latin typeface="Calibri"/>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r" fontAlgn="b"/>
                      <a:r>
                        <a:rPr lang="en-GB" sz="1100" b="1" i="0" u="none" strike="noStrike" dirty="0">
                          <a:solidFill>
                            <a:srgbClr val="000000"/>
                          </a:solidFill>
                          <a:effectLst/>
                          <a:latin typeface="Calibri"/>
                        </a:rPr>
                        <a:t>46,0</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r>
                        <a:rPr lang="en-GB" sz="1100" b="1" i="0" u="none" strike="noStrike" dirty="0">
                          <a:solidFill>
                            <a:srgbClr val="000000"/>
                          </a:solidFill>
                          <a:effectLst/>
                          <a:latin typeface="Calibri"/>
                        </a:rPr>
                        <a: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r>
                        <a:rPr lang="en-GB" sz="1100" b="1" i="0" u="none" strike="noStrike" dirty="0">
                          <a:solidFill>
                            <a:srgbClr val="000000"/>
                          </a:solidFill>
                          <a:effectLst/>
                          <a:latin typeface="Calibri"/>
                        </a:rPr>
                        <a:t>EN 4264</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r>
              <a:tr h="219335">
                <a:tc>
                  <a:txBody>
                    <a:bodyPr/>
                    <a:lstStyle/>
                    <a:p>
                      <a:pPr algn="l" fontAlgn="b"/>
                      <a:r>
                        <a:rPr lang="en-GB" sz="1100" b="1" i="0" u="none" strike="noStrike" dirty="0">
                          <a:solidFill>
                            <a:srgbClr val="000000"/>
                          </a:solidFill>
                          <a:effectLst/>
                          <a:latin typeface="Calibri"/>
                        </a:rPr>
                        <a:t>Cetane number</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l" fontAlgn="b"/>
                      <a:endParaRPr lang="en-GB" sz="1100" b="1" i="0" u="none" strike="noStrike" dirty="0">
                        <a:solidFill>
                          <a:srgbClr val="000000"/>
                        </a:solidFill>
                        <a:effectLst/>
                        <a:latin typeface="Calibri"/>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r" fontAlgn="b"/>
                      <a:r>
                        <a:rPr lang="en-GB" sz="1100" b="1" i="0" u="none" strike="noStrike" dirty="0">
                          <a:solidFill>
                            <a:srgbClr val="000000"/>
                          </a:solidFill>
                          <a:effectLst/>
                          <a:latin typeface="Calibri"/>
                        </a:rPr>
                        <a:t>51,0</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l" fontAlgn="b"/>
                      <a:r>
                        <a:rPr lang="en-GB" sz="1100" b="1" i="0" u="none" strike="noStrike" dirty="0">
                          <a:solidFill>
                            <a:srgbClr val="000000"/>
                          </a:solidFill>
                          <a:effectLst/>
                          <a:latin typeface="Calibri"/>
                        </a:rPr>
                        <a: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l" fontAlgn="b"/>
                      <a:r>
                        <a:rPr lang="en-GB" sz="1100" b="1" i="0" u="none" strike="noStrike" dirty="0">
                          <a:solidFill>
                            <a:srgbClr val="000000"/>
                          </a:solidFill>
                          <a:effectLst/>
                          <a:latin typeface="Calibri"/>
                        </a:rPr>
                        <a:t>EN 5165 - EN 15195</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r>
              <a:tr h="219335">
                <a:tc>
                  <a:txBody>
                    <a:bodyPr/>
                    <a:lstStyle/>
                    <a:p>
                      <a:pPr algn="l" fontAlgn="b"/>
                      <a:r>
                        <a:rPr lang="en-GB" sz="1100" b="1" i="0" u="none" strike="noStrike" dirty="0">
                          <a:solidFill>
                            <a:srgbClr val="000000"/>
                          </a:solidFill>
                          <a:effectLst/>
                          <a:latin typeface="Calibri"/>
                        </a:rPr>
                        <a:t>Density at 15°C</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r>
                        <a:rPr lang="en-GB" sz="1100" b="1" i="0" u="none" strike="noStrike" dirty="0">
                          <a:solidFill>
                            <a:srgbClr val="000000"/>
                          </a:solidFill>
                          <a:effectLst/>
                          <a:latin typeface="Calibri"/>
                        </a:rPr>
                        <a:t>kg/m³</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r" fontAlgn="b"/>
                      <a:r>
                        <a:rPr lang="en-GB" sz="1100" b="1" i="0" u="none" strike="noStrike" dirty="0">
                          <a:solidFill>
                            <a:srgbClr val="000000"/>
                          </a:solidFill>
                          <a:effectLst/>
                          <a:latin typeface="Calibri"/>
                        </a:rPr>
                        <a:t>820</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r" fontAlgn="b"/>
                      <a:r>
                        <a:rPr lang="en-GB" sz="1100" b="1" i="0" u="none" strike="noStrike" dirty="0">
                          <a:solidFill>
                            <a:srgbClr val="000000"/>
                          </a:solidFill>
                          <a:effectLst/>
                          <a:latin typeface="Calibri"/>
                        </a:rPr>
                        <a:t>845</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r>
                        <a:rPr lang="en-GB" sz="1100" b="1" i="0" u="none" strike="noStrike" dirty="0">
                          <a:solidFill>
                            <a:srgbClr val="000000"/>
                          </a:solidFill>
                          <a:effectLst/>
                          <a:latin typeface="Calibri"/>
                        </a:rPr>
                        <a:t>EN 3675, EN 12185</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r>
              <a:tr h="219335">
                <a:tc>
                  <a:txBody>
                    <a:bodyPr/>
                    <a:lstStyle/>
                    <a:p>
                      <a:pPr algn="l" fontAlgn="b"/>
                      <a:r>
                        <a:rPr lang="en-GB" sz="1100" b="1" i="0" u="none" strike="noStrike" dirty="0">
                          <a:solidFill>
                            <a:srgbClr val="000000"/>
                          </a:solidFill>
                          <a:effectLst/>
                          <a:latin typeface="Calibri"/>
                        </a:rPr>
                        <a:t>Polycyclic aromatic hydrocarbons</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l" fontAlgn="b"/>
                      <a:r>
                        <a:rPr lang="en-GB" sz="1100" b="1" i="0" u="none" strike="noStrike" dirty="0">
                          <a:solidFill>
                            <a:srgbClr val="000000"/>
                          </a:solidFill>
                          <a:effectLst/>
                          <a:latin typeface="Calibri"/>
                        </a:rPr>
                        <a:t> %(m/m)</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l" fontAlgn="b"/>
                      <a:r>
                        <a:rPr lang="en-GB" sz="1100" b="1" i="0" u="none" strike="noStrike" dirty="0">
                          <a:solidFill>
                            <a:srgbClr val="000000"/>
                          </a:solidFill>
                          <a:effectLst/>
                          <a:latin typeface="Calibri"/>
                        </a:rPr>
                        <a: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r" fontAlgn="b"/>
                      <a:r>
                        <a:rPr lang="en-GB" sz="1100" b="1" i="0" u="none" strike="noStrike" dirty="0">
                          <a:solidFill>
                            <a:srgbClr val="000000"/>
                          </a:solidFill>
                          <a:effectLst/>
                          <a:latin typeface="Calibri"/>
                        </a:rPr>
                        <a:t>8</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l" fontAlgn="b"/>
                      <a:r>
                        <a:rPr lang="en-GB" sz="1100" b="1" i="0" u="none" strike="noStrike" dirty="0">
                          <a:solidFill>
                            <a:srgbClr val="000000"/>
                          </a:solidFill>
                          <a:effectLst/>
                          <a:latin typeface="Calibri"/>
                        </a:rPr>
                        <a:t>EN 12916</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r>
              <a:tr h="219335">
                <a:tc>
                  <a:txBody>
                    <a:bodyPr/>
                    <a:lstStyle/>
                    <a:p>
                      <a:pPr algn="l" fontAlgn="b"/>
                      <a:r>
                        <a:rPr lang="en-GB" sz="1100" b="1" i="0" u="none" strike="noStrike" dirty="0">
                          <a:solidFill>
                            <a:srgbClr val="000000"/>
                          </a:solidFill>
                          <a:effectLst/>
                          <a:latin typeface="Calibri"/>
                        </a:rPr>
                        <a:t>Sulphur content</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r>
                        <a:rPr lang="en-GB" sz="1100" b="1" i="0" u="none" strike="noStrike" dirty="0">
                          <a:solidFill>
                            <a:srgbClr val="000000"/>
                          </a:solidFill>
                          <a:effectLst/>
                          <a:latin typeface="Calibri"/>
                        </a:rPr>
                        <a:t>mg/kg</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r>
                        <a:rPr lang="en-GB" sz="1100" b="1" i="0" u="none" strike="noStrike" dirty="0">
                          <a:solidFill>
                            <a:srgbClr val="000000"/>
                          </a:solidFill>
                          <a:effectLst/>
                          <a:latin typeface="Calibri"/>
                        </a:rPr>
                        <a: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r" fontAlgn="b"/>
                      <a:r>
                        <a:rPr lang="en-GB" sz="1100" b="1" i="0" u="none" strike="noStrike" dirty="0">
                          <a:solidFill>
                            <a:srgbClr val="000000"/>
                          </a:solidFill>
                          <a:effectLst/>
                          <a:latin typeface="Calibri"/>
                        </a:rPr>
                        <a:t>10,0</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r>
                        <a:rPr lang="en-GB" sz="1100" b="1" i="0" u="none" strike="noStrike" dirty="0">
                          <a:solidFill>
                            <a:srgbClr val="000000"/>
                          </a:solidFill>
                          <a:effectLst/>
                          <a:latin typeface="Calibri"/>
                        </a:rPr>
                        <a:t>EN 20846, EN 20884</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r>
              <a:tr h="219335">
                <a:tc>
                  <a:txBody>
                    <a:bodyPr/>
                    <a:lstStyle/>
                    <a:p>
                      <a:pPr algn="l" fontAlgn="b"/>
                      <a:r>
                        <a:rPr lang="en-GB" sz="1100" b="1" i="0" u="none" strike="noStrike" dirty="0">
                          <a:solidFill>
                            <a:srgbClr val="000000"/>
                          </a:solidFill>
                          <a:effectLst/>
                          <a:latin typeface="Calibri"/>
                        </a:rPr>
                        <a:t>Flash point</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l" fontAlgn="b"/>
                      <a:r>
                        <a:rPr lang="en-GB" sz="1100" b="1" i="0" u="none" strike="noStrike" dirty="0">
                          <a:solidFill>
                            <a:srgbClr val="000000"/>
                          </a:solidFill>
                          <a:effectLst/>
                          <a:latin typeface="Calibri"/>
                        </a:rPr>
                        <a:t>°C</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l" fontAlgn="b"/>
                      <a:r>
                        <a:rPr lang="en-GB" sz="1100" b="1" i="0" u="none" strike="noStrike" dirty="0">
                          <a:solidFill>
                            <a:srgbClr val="000000"/>
                          </a:solidFill>
                          <a:effectLst/>
                          <a:latin typeface="Calibri"/>
                        </a:rPr>
                        <a:t>Above 55</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r" fontAlgn="b"/>
                      <a:r>
                        <a:rPr lang="en-GB" sz="1100" b="1" i="0" u="none" strike="noStrike" dirty="0">
                          <a:solidFill>
                            <a:srgbClr val="000000"/>
                          </a:solidFill>
                          <a:effectLst/>
                          <a:latin typeface="Calibri"/>
                        </a:rPr>
                        <a: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l" fontAlgn="b"/>
                      <a:r>
                        <a:rPr lang="en-GB" sz="1100" b="1" i="0" u="none" strike="noStrike" dirty="0">
                          <a:solidFill>
                            <a:srgbClr val="000000"/>
                          </a:solidFill>
                          <a:effectLst/>
                          <a:latin typeface="Calibri"/>
                        </a:rPr>
                        <a:t>EN 2719</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r>
              <a:tr h="219335">
                <a:tc>
                  <a:txBody>
                    <a:bodyPr/>
                    <a:lstStyle/>
                    <a:p>
                      <a:pPr algn="l" fontAlgn="b"/>
                      <a:r>
                        <a:rPr lang="en-GB" sz="1100" b="1" i="0" u="none" strike="noStrike" dirty="0">
                          <a:solidFill>
                            <a:srgbClr val="000000"/>
                          </a:solidFill>
                          <a:effectLst/>
                          <a:latin typeface="Calibri"/>
                        </a:rPr>
                        <a:t>Carbon residue (on 10% distillation residue)</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r>
                        <a:rPr lang="en-GB" sz="1100" b="1" i="0" u="none" strike="noStrike" dirty="0">
                          <a:solidFill>
                            <a:srgbClr val="000000"/>
                          </a:solidFill>
                          <a:effectLst/>
                          <a:latin typeface="Calibri"/>
                        </a:rPr>
                        <a:t>%m/m</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r>
                        <a:rPr lang="en-GB" sz="1100" b="1" i="0" u="none" strike="noStrike" dirty="0">
                          <a:solidFill>
                            <a:srgbClr val="000000"/>
                          </a:solidFill>
                          <a:effectLst/>
                          <a:latin typeface="Calibri"/>
                        </a:rPr>
                        <a: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r" fontAlgn="b"/>
                      <a:r>
                        <a:rPr lang="en-GB" sz="1100" b="1" i="0" u="none" strike="noStrike" dirty="0">
                          <a:solidFill>
                            <a:srgbClr val="000000"/>
                          </a:solidFill>
                          <a:effectLst/>
                          <a:latin typeface="Calibri"/>
                        </a:rPr>
                        <a:t>0,30</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r>
                        <a:rPr lang="en-GB" sz="1100" b="1" i="0" u="none" strike="noStrike" dirty="0">
                          <a:solidFill>
                            <a:srgbClr val="000000"/>
                          </a:solidFill>
                          <a:effectLst/>
                          <a:latin typeface="Calibri"/>
                        </a:rPr>
                        <a:t>EN 10370</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r>
              <a:tr h="219335">
                <a:tc>
                  <a:txBody>
                    <a:bodyPr/>
                    <a:lstStyle/>
                    <a:p>
                      <a:pPr algn="l" fontAlgn="b"/>
                      <a:r>
                        <a:rPr lang="en-GB" sz="1100" b="1" i="0" u="none" strike="noStrike" dirty="0">
                          <a:solidFill>
                            <a:srgbClr val="000000"/>
                          </a:solidFill>
                          <a:effectLst/>
                          <a:latin typeface="Calibri"/>
                        </a:rPr>
                        <a:t>Ash content</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l" fontAlgn="b"/>
                      <a:r>
                        <a:rPr lang="en-GB" sz="1100" b="1" i="0" u="none" strike="noStrike" dirty="0">
                          <a:solidFill>
                            <a:srgbClr val="000000"/>
                          </a:solidFill>
                          <a:effectLst/>
                          <a:latin typeface="Calibri"/>
                        </a:rPr>
                        <a:t>% (m/m)</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l" fontAlgn="b"/>
                      <a:r>
                        <a:rPr lang="en-GB" sz="1100" b="1" i="0" u="none" strike="noStrike" dirty="0">
                          <a:solidFill>
                            <a:srgbClr val="000000"/>
                          </a:solidFill>
                          <a:effectLst/>
                          <a:latin typeface="Calibri"/>
                        </a:rPr>
                        <a: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r" fontAlgn="b"/>
                      <a:r>
                        <a:rPr lang="en-GB" sz="1100" b="1" i="0" u="none" strike="noStrike" dirty="0">
                          <a:solidFill>
                            <a:srgbClr val="000000"/>
                          </a:solidFill>
                          <a:effectLst/>
                          <a:latin typeface="Calibri"/>
                        </a:rPr>
                        <a:t>0,01</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l" fontAlgn="b"/>
                      <a:r>
                        <a:rPr lang="en-GB" sz="1100" b="1" i="0" u="none" strike="noStrike" dirty="0">
                          <a:solidFill>
                            <a:srgbClr val="000000"/>
                          </a:solidFill>
                          <a:effectLst/>
                          <a:latin typeface="Calibri"/>
                        </a:rPr>
                        <a:t>EN 6245</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r>
              <a:tr h="219335">
                <a:tc>
                  <a:txBody>
                    <a:bodyPr/>
                    <a:lstStyle/>
                    <a:p>
                      <a:pPr algn="l" fontAlgn="b"/>
                      <a:r>
                        <a:rPr lang="en-GB" sz="1100" b="1" i="0" u="none" strike="noStrike" dirty="0">
                          <a:solidFill>
                            <a:srgbClr val="000000"/>
                          </a:solidFill>
                          <a:effectLst/>
                          <a:latin typeface="Calibri"/>
                        </a:rPr>
                        <a:t>Water content</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r>
                        <a:rPr lang="en-GB" sz="1100" b="1" i="0" u="none" strike="noStrike" dirty="0">
                          <a:solidFill>
                            <a:srgbClr val="000000"/>
                          </a:solidFill>
                          <a:effectLst/>
                          <a:latin typeface="Calibri"/>
                        </a:rPr>
                        <a:t>mg/kg</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r>
                        <a:rPr lang="en-GB" sz="1100" b="1" i="0" u="none" strike="noStrike" dirty="0">
                          <a:solidFill>
                            <a:srgbClr val="000000"/>
                          </a:solidFill>
                          <a:effectLst/>
                          <a:latin typeface="Calibri"/>
                        </a:rPr>
                        <a: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r" fontAlgn="b"/>
                      <a:r>
                        <a:rPr lang="en-GB" sz="1100" b="1" i="0" u="none" strike="noStrike" dirty="0">
                          <a:solidFill>
                            <a:srgbClr val="000000"/>
                          </a:solidFill>
                          <a:effectLst/>
                          <a:latin typeface="Calibri"/>
                        </a:rPr>
                        <a:t>200</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r>
                        <a:rPr lang="en-GB" sz="1100" b="1" i="0" u="none" strike="noStrike" dirty="0">
                          <a:solidFill>
                            <a:srgbClr val="000000"/>
                          </a:solidFill>
                          <a:effectLst/>
                          <a:latin typeface="Calibri"/>
                        </a:rPr>
                        <a:t>EN 12937</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r>
              <a:tr h="219335">
                <a:tc>
                  <a:txBody>
                    <a:bodyPr/>
                    <a:lstStyle/>
                    <a:p>
                      <a:pPr algn="l" fontAlgn="b"/>
                      <a:r>
                        <a:rPr lang="en-GB" sz="1100" b="1" i="0" u="none" strike="noStrike" dirty="0">
                          <a:solidFill>
                            <a:srgbClr val="000000"/>
                          </a:solidFill>
                          <a:effectLst/>
                          <a:latin typeface="Calibri"/>
                        </a:rPr>
                        <a:t>Total contamination</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l" fontAlgn="b"/>
                      <a:r>
                        <a:rPr lang="en-GB" sz="1100" b="1" i="0" u="none" strike="noStrike" dirty="0">
                          <a:solidFill>
                            <a:srgbClr val="000000"/>
                          </a:solidFill>
                          <a:effectLst/>
                          <a:latin typeface="Calibri"/>
                        </a:rPr>
                        <a:t>mg/kg</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l" fontAlgn="b"/>
                      <a:r>
                        <a:rPr lang="en-GB" sz="1100" b="1" i="0" u="none" strike="noStrike" dirty="0">
                          <a:solidFill>
                            <a:srgbClr val="000000"/>
                          </a:solidFill>
                          <a:effectLst/>
                          <a:latin typeface="Calibri"/>
                        </a:rPr>
                        <a: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r" fontAlgn="b"/>
                      <a:r>
                        <a:rPr lang="en-GB" sz="1100" b="1" i="0" u="none" strike="noStrike" dirty="0">
                          <a:solidFill>
                            <a:srgbClr val="000000"/>
                          </a:solidFill>
                          <a:effectLst/>
                          <a:latin typeface="Calibri"/>
                        </a:rPr>
                        <a:t>24</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l" fontAlgn="b"/>
                      <a:r>
                        <a:rPr lang="en-GB" sz="1100" b="1" i="0" u="none" strike="noStrike" dirty="0">
                          <a:solidFill>
                            <a:srgbClr val="000000"/>
                          </a:solidFill>
                          <a:effectLst/>
                          <a:latin typeface="Calibri"/>
                        </a:rPr>
                        <a:t>EN  12662</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r>
              <a:tr h="219335">
                <a:tc>
                  <a:txBody>
                    <a:bodyPr/>
                    <a:lstStyle/>
                    <a:p>
                      <a:pPr algn="l" fontAlgn="b"/>
                      <a:r>
                        <a:rPr lang="en-GB" sz="1100" b="1" i="0" u="none" strike="noStrike" dirty="0">
                          <a:solidFill>
                            <a:srgbClr val="000000"/>
                          </a:solidFill>
                          <a:effectLst/>
                          <a:latin typeface="Calibri"/>
                        </a:rPr>
                        <a:t>Copper strip corrosion (3 hours at 50 °C)</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r>
                        <a:rPr lang="en-GB" sz="1100" b="1" i="0" u="none" strike="noStrike" dirty="0">
                          <a:solidFill>
                            <a:srgbClr val="000000"/>
                          </a:solidFill>
                          <a:effectLst/>
                          <a:latin typeface="Calibri"/>
                        </a:rPr>
                        <a:t>rating</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r>
                        <a:rPr lang="en-GB" sz="1100" b="1" i="0" u="none" strike="noStrike" dirty="0">
                          <a:solidFill>
                            <a:srgbClr val="000000"/>
                          </a:solidFill>
                          <a:effectLst/>
                          <a:latin typeface="Calibri"/>
                        </a:rPr>
                        <a:t>Class 1</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r>
                        <a:rPr lang="en-GB" sz="1100" b="1" i="0" u="none" strike="noStrike" dirty="0">
                          <a:solidFill>
                            <a:srgbClr val="000000"/>
                          </a:solidFill>
                          <a:effectLst/>
                          <a:latin typeface="Calibri"/>
                        </a:rPr>
                        <a:t>Class 1</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r>
                        <a:rPr lang="en-GB" sz="1100" b="1" i="0" u="none" strike="noStrike" dirty="0">
                          <a:solidFill>
                            <a:srgbClr val="000000"/>
                          </a:solidFill>
                          <a:effectLst/>
                          <a:latin typeface="Calibri"/>
                        </a:rPr>
                        <a:t>EN  2160</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r>
              <a:tr h="219335">
                <a:tc>
                  <a:txBody>
                    <a:bodyPr/>
                    <a:lstStyle/>
                    <a:p>
                      <a:pPr algn="l" fontAlgn="b"/>
                      <a:r>
                        <a:rPr lang="en-GB" sz="1100" b="1" i="0" u="none" strike="noStrike" dirty="0">
                          <a:solidFill>
                            <a:srgbClr val="000000"/>
                          </a:solidFill>
                          <a:effectLst/>
                          <a:latin typeface="Calibri"/>
                        </a:rPr>
                        <a:t>Oxidation Stability</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l" fontAlgn="b"/>
                      <a:r>
                        <a:rPr lang="en-GB" sz="1100" b="1" i="0" u="none" strike="noStrike" dirty="0">
                          <a:solidFill>
                            <a:srgbClr val="000000"/>
                          </a:solidFill>
                          <a:effectLst/>
                          <a:latin typeface="Calibri"/>
                        </a:rPr>
                        <a:t>g/m3</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l" fontAlgn="b"/>
                      <a:r>
                        <a:rPr lang="en-GB" sz="1100" b="1" i="0" u="none" strike="noStrike" dirty="0">
                          <a:solidFill>
                            <a:srgbClr val="000000"/>
                          </a:solidFill>
                          <a:effectLst/>
                          <a:latin typeface="Calibri"/>
                        </a:rPr>
                        <a: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r" fontAlgn="b"/>
                      <a:r>
                        <a:rPr lang="en-GB" sz="1100" b="1" i="0" u="none" strike="noStrike" dirty="0">
                          <a:solidFill>
                            <a:srgbClr val="000000"/>
                          </a:solidFill>
                          <a:effectLst/>
                          <a:latin typeface="Calibri"/>
                        </a:rPr>
                        <a:t>25</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l" fontAlgn="b"/>
                      <a:r>
                        <a:rPr lang="en-GB" sz="1100" b="1" i="0" u="none" strike="noStrike" dirty="0">
                          <a:solidFill>
                            <a:srgbClr val="000000"/>
                          </a:solidFill>
                          <a:effectLst/>
                          <a:latin typeface="Calibri"/>
                        </a:rPr>
                        <a:t>EN  12205</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r>
              <a:tr h="219335">
                <a:tc>
                  <a:txBody>
                    <a:bodyPr/>
                    <a:lstStyle/>
                    <a:p>
                      <a:pPr algn="l" fontAlgn="b"/>
                      <a:r>
                        <a:rPr lang="en-GB" sz="1100" b="1" i="0" u="none" strike="noStrike" dirty="0">
                          <a:solidFill>
                            <a:srgbClr val="000000"/>
                          </a:solidFill>
                          <a:effectLst/>
                          <a:latin typeface="Calibri"/>
                        </a:rPr>
                        <a:t>Lubricity, corrected wear scar diameter (wsd 1,4) at 60 °C</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r>
                        <a:rPr lang="el-GR" sz="1100" b="1" i="0" u="none" strike="noStrike" dirty="0">
                          <a:solidFill>
                            <a:srgbClr val="000000"/>
                          </a:solidFill>
                          <a:effectLst/>
                          <a:latin typeface="Calibri"/>
                        </a:rPr>
                        <a:t>μ</a:t>
                      </a:r>
                      <a:r>
                        <a:rPr lang="en-GB" sz="1100" b="1" i="0" u="none" strike="noStrike" dirty="0">
                          <a:solidFill>
                            <a:srgbClr val="000000"/>
                          </a:solidFill>
                          <a:effectLst/>
                          <a:latin typeface="Calibri"/>
                        </a:rPr>
                        <a:t>m</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r>
                        <a:rPr lang="en-GB" sz="1100" b="1" i="0" u="none" strike="noStrike" dirty="0">
                          <a:solidFill>
                            <a:srgbClr val="000000"/>
                          </a:solidFill>
                          <a:effectLst/>
                          <a:latin typeface="Calibri"/>
                        </a:rPr>
                        <a: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r" fontAlgn="b"/>
                      <a:r>
                        <a:rPr lang="en-GB" sz="1100" b="1" i="0" u="none" strike="noStrike" dirty="0">
                          <a:solidFill>
                            <a:srgbClr val="000000"/>
                          </a:solidFill>
                          <a:effectLst/>
                          <a:latin typeface="Calibri"/>
                        </a:rPr>
                        <a:t>460</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r>
                        <a:rPr lang="en-GB" sz="1100" b="1" i="0" u="none" strike="noStrike" dirty="0">
                          <a:solidFill>
                            <a:srgbClr val="000000"/>
                          </a:solidFill>
                          <a:effectLst/>
                          <a:latin typeface="Calibri"/>
                        </a:rPr>
                        <a:t>EN  12156-1</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r>
              <a:tr h="219335">
                <a:tc>
                  <a:txBody>
                    <a:bodyPr/>
                    <a:lstStyle/>
                    <a:p>
                      <a:pPr algn="l" fontAlgn="b"/>
                      <a:r>
                        <a:rPr lang="en-GB" sz="1100" b="1" i="0" u="none" strike="noStrike" dirty="0">
                          <a:solidFill>
                            <a:srgbClr val="000000"/>
                          </a:solidFill>
                          <a:effectLst/>
                          <a:latin typeface="Calibri"/>
                        </a:rPr>
                        <a:t>Viscosity at 40 °C</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l" fontAlgn="b"/>
                      <a:r>
                        <a:rPr lang="en-GB" sz="1100" b="1" i="0" u="none" strike="noStrike" dirty="0">
                          <a:solidFill>
                            <a:srgbClr val="000000"/>
                          </a:solidFill>
                          <a:effectLst/>
                          <a:latin typeface="Calibri"/>
                        </a:rPr>
                        <a:t>mm2/s</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r" fontAlgn="b"/>
                      <a:r>
                        <a:rPr lang="en-GB" sz="1100" b="1" i="0" u="none" strike="noStrike" dirty="0">
                          <a:solidFill>
                            <a:srgbClr val="000000"/>
                          </a:solidFill>
                          <a:effectLst/>
                          <a:latin typeface="Calibri"/>
                        </a:rPr>
                        <a:t>2,00</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r" fontAlgn="b"/>
                      <a:r>
                        <a:rPr lang="en-GB" sz="1100" b="1" i="0" u="none" strike="noStrike" dirty="0">
                          <a:solidFill>
                            <a:srgbClr val="000000"/>
                          </a:solidFill>
                          <a:effectLst/>
                          <a:latin typeface="Calibri"/>
                        </a:rPr>
                        <a:t>4,50</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c>
                  <a:txBody>
                    <a:bodyPr/>
                    <a:lstStyle/>
                    <a:p>
                      <a:pPr algn="l" fontAlgn="b"/>
                      <a:r>
                        <a:rPr lang="en-GB" sz="1100" b="1" i="0" u="none" strike="noStrike" dirty="0">
                          <a:solidFill>
                            <a:srgbClr val="000000"/>
                          </a:solidFill>
                          <a:effectLst/>
                          <a:latin typeface="Calibri"/>
                        </a:rPr>
                        <a:t>EN  3104</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E6F1"/>
                    </a:solidFill>
                  </a:tcPr>
                </a:tc>
              </a:tr>
              <a:tr h="219335">
                <a:tc>
                  <a:txBody>
                    <a:bodyPr/>
                    <a:lstStyle/>
                    <a:p>
                      <a:pPr algn="l" fontAlgn="b"/>
                      <a:r>
                        <a:rPr lang="en-GB" sz="1100" b="1" i="0" u="none" strike="noStrike" dirty="0">
                          <a:solidFill>
                            <a:srgbClr val="000000"/>
                          </a:solidFill>
                          <a:effectLst/>
                          <a:latin typeface="Calibri"/>
                        </a:rPr>
                        <a:t>Distillation recovered at 250 °C, 350 °C</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r>
                        <a:rPr lang="en-GB" sz="1100" b="1" i="0" u="none" strike="noStrike" dirty="0">
                          <a:solidFill>
                            <a:srgbClr val="000000"/>
                          </a:solidFill>
                          <a:effectLst/>
                          <a:latin typeface="Calibri"/>
                        </a:rPr>
                        <a:t>%V/V</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r" fontAlgn="b"/>
                      <a:r>
                        <a:rPr lang="en-GB" sz="1100" b="1" i="0" u="none" strike="noStrike" dirty="0">
                          <a:solidFill>
                            <a:srgbClr val="000000"/>
                          </a:solidFill>
                          <a:effectLst/>
                          <a:latin typeface="Calibri"/>
                        </a:rPr>
                        <a:t>85</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r" fontAlgn="b"/>
                      <a:r>
                        <a:rPr lang="en-GB" sz="1100" b="1" i="0" u="none" strike="noStrike" dirty="0">
                          <a:solidFill>
                            <a:srgbClr val="000000"/>
                          </a:solidFill>
                          <a:effectLst/>
                          <a:latin typeface="Calibri"/>
                        </a:rPr>
                        <a:t>&lt;65</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l" fontAlgn="b"/>
                      <a:r>
                        <a:rPr lang="en-GB" sz="1100" b="1" i="0" u="none" strike="noStrike" dirty="0">
                          <a:solidFill>
                            <a:srgbClr val="000000"/>
                          </a:solidFill>
                          <a:effectLst/>
                          <a:latin typeface="Calibri"/>
                        </a:rPr>
                        <a:t>EN  3405</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r>
              <a:tr h="219335">
                <a:tc>
                  <a:txBody>
                    <a:bodyPr/>
                    <a:lstStyle/>
                    <a:p>
                      <a:pPr algn="l" fontAlgn="b"/>
                      <a:r>
                        <a:rPr lang="en-GB" sz="1100" b="1" i="0" u="none" strike="noStrike" dirty="0">
                          <a:solidFill>
                            <a:srgbClr val="000000"/>
                          </a:solidFill>
                          <a:effectLst/>
                          <a:latin typeface="Calibri"/>
                        </a:rPr>
                        <a:t>Fatty acid methyl ester content</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CE6F1"/>
                    </a:solidFill>
                  </a:tcPr>
                </a:tc>
                <a:tc>
                  <a:txBody>
                    <a:bodyPr/>
                    <a:lstStyle/>
                    <a:p>
                      <a:pPr algn="l" fontAlgn="b"/>
                      <a:r>
                        <a:rPr lang="en-GB" sz="1100" b="1" i="0" u="none" strike="noStrike" dirty="0">
                          <a:solidFill>
                            <a:srgbClr val="000000"/>
                          </a:solidFill>
                          <a:effectLst/>
                          <a:latin typeface="Calibri"/>
                        </a:rPr>
                        <a:t>% (V/V)</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CE6F1"/>
                    </a:solidFill>
                  </a:tcPr>
                </a:tc>
                <a:tc>
                  <a:txBody>
                    <a:bodyPr/>
                    <a:lstStyle/>
                    <a:p>
                      <a:pPr algn="l" fontAlgn="b"/>
                      <a:r>
                        <a:rPr lang="en-GB" sz="1100" b="1" i="0" u="none" strike="noStrike" dirty="0">
                          <a:solidFill>
                            <a:srgbClr val="000000"/>
                          </a:solidFill>
                          <a:effectLst/>
                          <a:latin typeface="Calibri"/>
                        </a:rPr>
                        <a: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CE6F1"/>
                    </a:solidFill>
                  </a:tcPr>
                </a:tc>
                <a:tc>
                  <a:txBody>
                    <a:bodyPr/>
                    <a:lstStyle/>
                    <a:p>
                      <a:pPr algn="r" fontAlgn="b"/>
                      <a:r>
                        <a:rPr lang="en-GB" sz="1100" b="1" i="0" u="none" strike="noStrike" dirty="0">
                          <a:solidFill>
                            <a:srgbClr val="000000"/>
                          </a:solidFill>
                          <a:effectLst/>
                          <a:latin typeface="Calibri"/>
                        </a:rPr>
                        <a:t>7</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DCE6F1"/>
                    </a:solidFill>
                  </a:tcPr>
                </a:tc>
                <a:tc>
                  <a:txBody>
                    <a:bodyPr/>
                    <a:lstStyle/>
                    <a:p>
                      <a:pPr algn="l" fontAlgn="b"/>
                      <a:r>
                        <a:rPr lang="en-GB" sz="1100" b="1" i="0" u="none" strike="noStrike" dirty="0">
                          <a:solidFill>
                            <a:srgbClr val="000000"/>
                          </a:solidFill>
                          <a:effectLst/>
                          <a:latin typeface="Calibri"/>
                        </a:rPr>
                        <a:t>EN 14078</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solidFill>
                      <a:srgbClr val="DCE6F1"/>
                    </a:solidFill>
                  </a:tcPr>
                </a:tc>
              </a:tr>
            </a:tbl>
          </a:graphicData>
        </a:graphic>
      </p:graphicFrame>
      <p:sp>
        <p:nvSpPr>
          <p:cNvPr id="8" name="Rectangle 7"/>
          <p:cNvSpPr/>
          <p:nvPr/>
        </p:nvSpPr>
        <p:spPr>
          <a:xfrm>
            <a:off x="395536" y="476672"/>
            <a:ext cx="8208912" cy="707886"/>
          </a:xfrm>
          <a:prstGeom prst="rect">
            <a:avLst/>
          </a:prstGeom>
        </p:spPr>
        <p:txBody>
          <a:bodyPr wrap="square">
            <a:spAutoFit/>
          </a:bodyPr>
          <a:lstStyle/>
          <a:p>
            <a:pPr algn="ctr"/>
            <a:r>
              <a:rPr lang="en-GB" sz="2000" b="1" dirty="0" smtClean="0">
                <a:solidFill>
                  <a:schemeClr val="accent1"/>
                </a:solidFill>
                <a:latin typeface="Lucida Sans" pitchFamily="34" charset="0"/>
              </a:rPr>
              <a:t>EN 590 (2010) Automotive </a:t>
            </a:r>
            <a:r>
              <a:rPr lang="en-GB" sz="2000" b="1" dirty="0">
                <a:solidFill>
                  <a:schemeClr val="accent1"/>
                </a:solidFill>
                <a:latin typeface="Lucida Sans" pitchFamily="34" charset="0"/>
              </a:rPr>
              <a:t>fuels. Diesel. Requirements and test methods</a:t>
            </a:r>
          </a:p>
        </p:txBody>
      </p:sp>
    </p:spTree>
    <p:extLst>
      <p:ext uri="{BB962C8B-B14F-4D97-AF65-F5344CB8AC3E}">
        <p14:creationId xmlns:p14="http://schemas.microsoft.com/office/powerpoint/2010/main" val="21644974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764704"/>
            <a:ext cx="4751242" cy="4708981"/>
          </a:xfrm>
          <a:prstGeom prst="rect">
            <a:avLst/>
          </a:prstGeom>
          <a:noFill/>
        </p:spPr>
        <p:txBody>
          <a:bodyPr wrap="square" rtlCol="0">
            <a:spAutoFit/>
          </a:bodyPr>
          <a:lstStyle/>
          <a:p>
            <a:r>
              <a:rPr lang="en-GB" sz="6000" dirty="0" smtClean="0">
                <a:latin typeface="Lucida Sans" pitchFamily="34" charset="0"/>
              </a:rPr>
              <a:t>Diesel may contain up to 7% (V/V) of biodiesel (FAME</a:t>
            </a:r>
            <a:r>
              <a:rPr lang="en-GB" sz="6000" dirty="0">
                <a:latin typeface="Lucida Sans" pitchFamily="34" charset="0"/>
              </a:rPr>
              <a:t>)</a:t>
            </a:r>
          </a:p>
        </p:txBody>
      </p:sp>
      <p:sp>
        <p:nvSpPr>
          <p:cNvPr id="3" name="TextBox 2"/>
          <p:cNvSpPr txBox="1"/>
          <p:nvPr/>
        </p:nvSpPr>
        <p:spPr>
          <a:xfrm>
            <a:off x="1001823" y="6199085"/>
            <a:ext cx="7198433" cy="276999"/>
          </a:xfrm>
          <a:prstGeom prst="rect">
            <a:avLst/>
          </a:prstGeom>
          <a:noFill/>
        </p:spPr>
        <p:txBody>
          <a:bodyPr wrap="square" rtlCol="0">
            <a:spAutoFit/>
          </a:bodyPr>
          <a:lstStyle/>
          <a:p>
            <a:r>
              <a:rPr lang="en-GB" sz="1200" dirty="0" smtClean="0">
                <a:latin typeface="Lucida Sans" pitchFamily="34" charset="0"/>
              </a:rPr>
              <a:t>Automotive fuels. Diesel. Requirements and test methods BS EN 590:2009+A1:2010</a:t>
            </a:r>
            <a:endParaRPr lang="en-GB" sz="1200" dirty="0">
              <a:latin typeface="Lucida Sans"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1593" y="764704"/>
            <a:ext cx="3061946" cy="5030755"/>
          </a:xfrm>
          <a:prstGeom prst="rect">
            <a:avLst/>
          </a:prstGeom>
        </p:spPr>
      </p:pic>
    </p:spTree>
    <p:extLst>
      <p:ext uri="{BB962C8B-B14F-4D97-AF65-F5344CB8AC3E}">
        <p14:creationId xmlns:p14="http://schemas.microsoft.com/office/powerpoint/2010/main" val="18837654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5515" y="1339238"/>
            <a:ext cx="8136904" cy="5016758"/>
          </a:xfrm>
          <a:prstGeom prst="rect">
            <a:avLst/>
          </a:prstGeom>
        </p:spPr>
        <p:txBody>
          <a:bodyPr wrap="square">
            <a:spAutoFit/>
          </a:bodyPr>
          <a:lstStyle/>
          <a:p>
            <a:r>
              <a:rPr lang="en-GB" dirty="0" smtClean="0"/>
              <a:t>“</a:t>
            </a:r>
            <a:r>
              <a:rPr lang="en-GB" sz="2000" dirty="0" smtClean="0">
                <a:latin typeface="Lucida Sans" pitchFamily="34" charset="0"/>
              </a:rPr>
              <a:t>ASTM </a:t>
            </a:r>
            <a:r>
              <a:rPr lang="en-GB" sz="2000" dirty="0">
                <a:latin typeface="Lucida Sans" pitchFamily="34" charset="0"/>
              </a:rPr>
              <a:t>International, formerly known as the American Society for Testing and Materials (ASTM), is a globally recognized leader in the development and delivery of international voluntary consensus </a:t>
            </a:r>
            <a:r>
              <a:rPr lang="en-GB" sz="2000" dirty="0" smtClean="0">
                <a:latin typeface="Lucida Sans" pitchFamily="34" charset="0"/>
              </a:rPr>
              <a:t>standards”</a:t>
            </a:r>
          </a:p>
          <a:p>
            <a:endParaRPr lang="en-GB" sz="2000" dirty="0">
              <a:latin typeface="Lucida Sans" pitchFamily="34" charset="0"/>
            </a:endParaRPr>
          </a:p>
          <a:p>
            <a:r>
              <a:rPr lang="en-GB" sz="2000" dirty="0" smtClean="0">
                <a:latin typeface="Lucida Sans" pitchFamily="34" charset="0"/>
              </a:rPr>
              <a:t>“Government </a:t>
            </a:r>
            <a:r>
              <a:rPr lang="en-GB" sz="2000" dirty="0">
                <a:latin typeface="Lucida Sans" pitchFamily="34" charset="0"/>
              </a:rPr>
              <a:t>regulators often give voluntary standards the force of law by citing them in laws, regulations, and codes. In the United States, the relationship between private-sector standards developers and the public sector has been strengthened with the 1995 passage of the National Technology Transfer and Advancement Act (Public Law 104-113). The Law requires government agencies to use privately developed standards whenever it is at all possible, saving taxpayers millions of dollars in formerly duplicative standards development efforts. There are </a:t>
            </a:r>
            <a:r>
              <a:rPr lang="en-GB" sz="2000" dirty="0" smtClean="0">
                <a:latin typeface="Lucida Sans" pitchFamily="34" charset="0"/>
              </a:rPr>
              <a:t>numerous </a:t>
            </a:r>
            <a:r>
              <a:rPr lang="en-GB" sz="2000" dirty="0">
                <a:latin typeface="Lucida Sans" pitchFamily="34" charset="0"/>
              </a:rPr>
              <a:t>uses of ASTM </a:t>
            </a:r>
            <a:r>
              <a:rPr lang="en-GB" sz="2000" dirty="0" smtClean="0">
                <a:latin typeface="Lucida Sans" pitchFamily="34" charset="0"/>
              </a:rPr>
              <a:t>standards in the USA include fuel and biodiesel standards.</a:t>
            </a:r>
            <a:endParaRPr lang="en-GB" sz="2000" dirty="0">
              <a:latin typeface="Lucida Sans" pitchFamily="34" charset="0"/>
            </a:endParaRPr>
          </a:p>
        </p:txBody>
      </p:sp>
      <p:sp>
        <p:nvSpPr>
          <p:cNvPr id="3" name="Rectangle 2"/>
          <p:cNvSpPr/>
          <p:nvPr/>
        </p:nvSpPr>
        <p:spPr>
          <a:xfrm>
            <a:off x="539552" y="6505897"/>
            <a:ext cx="8280920" cy="276999"/>
          </a:xfrm>
          <a:prstGeom prst="rect">
            <a:avLst/>
          </a:prstGeom>
        </p:spPr>
        <p:txBody>
          <a:bodyPr wrap="square">
            <a:spAutoFit/>
          </a:bodyPr>
          <a:lstStyle/>
          <a:p>
            <a:pPr algn="ctr"/>
            <a:r>
              <a:rPr lang="en-GB" sz="1200" dirty="0" smtClean="0">
                <a:latin typeface="Lucida Sans" pitchFamily="34" charset="0"/>
              </a:rPr>
              <a:t>ASTM (2012) http</a:t>
            </a:r>
            <a:r>
              <a:rPr lang="en-GB" sz="1200" dirty="0">
                <a:latin typeface="Lucida Sans" pitchFamily="34" charset="0"/>
              </a:rPr>
              <a:t>://www.astm.org/ABOUT/overview.html</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081" y="116632"/>
            <a:ext cx="1095375"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55576" y="250279"/>
            <a:ext cx="6552728" cy="830997"/>
          </a:xfrm>
          <a:prstGeom prst="rect">
            <a:avLst/>
          </a:prstGeom>
        </p:spPr>
        <p:txBody>
          <a:bodyPr wrap="square">
            <a:spAutoFit/>
          </a:bodyPr>
          <a:lstStyle/>
          <a:p>
            <a:r>
              <a:rPr lang="en-GB" sz="4800" b="1" dirty="0" smtClean="0">
                <a:solidFill>
                  <a:schemeClr val="accent1"/>
                </a:solidFill>
                <a:latin typeface="Lucida Sans" pitchFamily="34" charset="0"/>
              </a:rPr>
              <a:t>ASTM International</a:t>
            </a:r>
            <a:endParaRPr lang="en-GB" sz="4800" b="1" dirty="0">
              <a:solidFill>
                <a:schemeClr val="accent1"/>
              </a:solidFill>
              <a:latin typeface="Lucida Sans" pitchFamily="34" charset="0"/>
            </a:endParaRPr>
          </a:p>
        </p:txBody>
      </p:sp>
    </p:spTree>
    <p:extLst>
      <p:ext uri="{BB962C8B-B14F-4D97-AF65-F5344CB8AC3E}">
        <p14:creationId xmlns:p14="http://schemas.microsoft.com/office/powerpoint/2010/main" val="33506536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003232" cy="1162050"/>
          </a:xfrm>
        </p:spPr>
        <p:txBody>
          <a:bodyPr anchor="t" anchorCtr="0">
            <a:noAutofit/>
          </a:bodyPr>
          <a:lstStyle/>
          <a:p>
            <a:r>
              <a:rPr lang="en-GB" sz="7200" b="1" dirty="0" smtClean="0">
                <a:solidFill>
                  <a:schemeClr val="accent1"/>
                </a:solidFill>
                <a:effectLst/>
                <a:latin typeface="Lucida Sans" pitchFamily="34" charset="0"/>
              </a:rPr>
              <a:t>US Standards</a:t>
            </a:r>
            <a:endParaRPr lang="en-GB" sz="7200" b="1" dirty="0">
              <a:solidFill>
                <a:schemeClr val="accent1"/>
              </a:solidFill>
              <a:effectLst/>
              <a:latin typeface="Lucida Sans"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7392198"/>
              </p:ext>
            </p:extLst>
          </p:nvPr>
        </p:nvGraphicFramePr>
        <p:xfrm>
          <a:off x="539552" y="5104929"/>
          <a:ext cx="8352928" cy="1410573"/>
        </p:xfrm>
        <a:graphic>
          <a:graphicData uri="http://schemas.openxmlformats.org/drawingml/2006/table">
            <a:tbl>
              <a:tblPr firstRow="1" bandRow="1">
                <a:tableStyleId>{5C22544A-7EE6-4342-B048-85BDC9FD1C3A}</a:tableStyleId>
              </a:tblPr>
              <a:tblGrid>
                <a:gridCol w="3512027"/>
                <a:gridCol w="1803473"/>
                <a:gridCol w="1381244"/>
                <a:gridCol w="1656184"/>
              </a:tblGrid>
              <a:tr h="0">
                <a:tc>
                  <a:txBody>
                    <a:bodyPr/>
                    <a:lstStyle/>
                    <a:p>
                      <a:pPr algn="l" fontAlgn="b"/>
                      <a:r>
                        <a:rPr lang="en-GB" sz="1600" b="1" i="0" u="none" strike="noStrike" dirty="0">
                          <a:solidFill>
                            <a:srgbClr val="FFFFFF"/>
                          </a:solidFill>
                          <a:effectLst/>
                          <a:latin typeface="Lucida Sans" pitchFamily="34" charset="0"/>
                        </a:rPr>
                        <a:t>Property</a:t>
                      </a:r>
                    </a:p>
                  </a:txBody>
                  <a:tcPr marL="9525" marR="9525" marT="9525" marB="0" anchor="b"/>
                </a:tc>
                <a:tc>
                  <a:txBody>
                    <a:bodyPr/>
                    <a:lstStyle/>
                    <a:p>
                      <a:pPr algn="l" fontAlgn="b"/>
                      <a:r>
                        <a:rPr lang="en-GB" sz="1600" b="1" i="0" u="none" strike="noStrike" dirty="0">
                          <a:solidFill>
                            <a:srgbClr val="FFFFFF"/>
                          </a:solidFill>
                          <a:effectLst/>
                          <a:latin typeface="Lucida Sans" pitchFamily="34" charset="0"/>
                        </a:rPr>
                        <a:t>Test Method</a:t>
                      </a:r>
                    </a:p>
                  </a:txBody>
                  <a:tcPr marL="9525" marR="9525" marT="9525" marB="0" anchor="b"/>
                </a:tc>
                <a:tc>
                  <a:txBody>
                    <a:bodyPr/>
                    <a:lstStyle/>
                    <a:p>
                      <a:pPr algn="l" fontAlgn="b"/>
                      <a:r>
                        <a:rPr lang="en-GB" sz="1600" b="1" i="0" u="none" strike="noStrike" dirty="0">
                          <a:solidFill>
                            <a:srgbClr val="FFFFFF"/>
                          </a:solidFill>
                          <a:effectLst/>
                          <a:latin typeface="Lucida Sans" pitchFamily="34" charset="0"/>
                        </a:rPr>
                        <a:t>Limits</a:t>
                      </a:r>
                    </a:p>
                  </a:txBody>
                  <a:tcPr marL="9525" marR="9525" marT="9525" marB="0" anchor="b"/>
                </a:tc>
                <a:tc>
                  <a:txBody>
                    <a:bodyPr/>
                    <a:lstStyle/>
                    <a:p>
                      <a:pPr algn="l" fontAlgn="b"/>
                      <a:r>
                        <a:rPr lang="en-GB" sz="1600" b="1" i="0" u="none" strike="noStrike" dirty="0">
                          <a:solidFill>
                            <a:srgbClr val="FFFFFF"/>
                          </a:solidFill>
                          <a:effectLst/>
                          <a:latin typeface="Lucida Sans" pitchFamily="34" charset="0"/>
                        </a:rPr>
                        <a:t>Units</a:t>
                      </a:r>
                    </a:p>
                  </a:txBody>
                  <a:tcPr marL="9525" marR="9525" marT="9525" marB="0" anchor="b"/>
                </a:tc>
              </a:tr>
              <a:tr h="370840">
                <a:tc>
                  <a:txBody>
                    <a:bodyPr/>
                    <a:lstStyle/>
                    <a:p>
                      <a:pPr algn="l" fontAlgn="b"/>
                      <a:r>
                        <a:rPr lang="en-GB" sz="1600" b="0" i="0" u="none" strike="noStrike" dirty="0">
                          <a:solidFill>
                            <a:srgbClr val="000000"/>
                          </a:solidFill>
                          <a:effectLst/>
                          <a:latin typeface="Lucida Sans" pitchFamily="34" charset="0"/>
                        </a:rPr>
                        <a:t>Flash point</a:t>
                      </a:r>
                    </a:p>
                  </a:txBody>
                  <a:tcPr marL="9525" marR="9525" marT="9525" marB="0" anchor="b"/>
                </a:tc>
                <a:tc>
                  <a:txBody>
                    <a:bodyPr/>
                    <a:lstStyle/>
                    <a:p>
                      <a:pPr algn="l" fontAlgn="b"/>
                      <a:r>
                        <a:rPr lang="en-GB" sz="1600" b="0" i="0" u="none" strike="noStrike" dirty="0">
                          <a:solidFill>
                            <a:srgbClr val="000000"/>
                          </a:solidFill>
                          <a:effectLst/>
                          <a:latin typeface="Lucida Sans" pitchFamily="34" charset="0"/>
                        </a:rPr>
                        <a:t>D93</a:t>
                      </a:r>
                    </a:p>
                  </a:txBody>
                  <a:tcPr marL="9525" marR="9525" marT="9525" marB="0" anchor="b"/>
                </a:tc>
                <a:tc>
                  <a:txBody>
                    <a:bodyPr/>
                    <a:lstStyle/>
                    <a:p>
                      <a:pPr algn="l" fontAlgn="b"/>
                      <a:r>
                        <a:rPr lang="en-GB" sz="1600" b="0" i="0" u="none" strike="noStrike" dirty="0">
                          <a:solidFill>
                            <a:srgbClr val="000000"/>
                          </a:solidFill>
                          <a:effectLst/>
                          <a:latin typeface="Lucida Sans" pitchFamily="34" charset="0"/>
                        </a:rPr>
                        <a:t>93.0 min</a:t>
                      </a:r>
                    </a:p>
                  </a:txBody>
                  <a:tcPr marL="9525" marR="9525" marT="9525" marB="0" anchor="b"/>
                </a:tc>
                <a:tc>
                  <a:txBody>
                    <a:bodyPr/>
                    <a:lstStyle/>
                    <a:p>
                      <a:pPr algn="l" fontAlgn="b"/>
                      <a:r>
                        <a:rPr lang="en-GB" sz="1600" b="0" i="0" u="none" strike="noStrike" dirty="0">
                          <a:solidFill>
                            <a:srgbClr val="000000"/>
                          </a:solidFill>
                          <a:effectLst/>
                          <a:latin typeface="Lucida Sans" pitchFamily="34" charset="0"/>
                        </a:rPr>
                        <a:t>°C</a:t>
                      </a:r>
                    </a:p>
                  </a:txBody>
                  <a:tcPr marL="9525" marR="9525" marT="9525" marB="0" anchor="b"/>
                </a:tc>
              </a:tr>
              <a:tr h="415528">
                <a:tc>
                  <a:txBody>
                    <a:bodyPr/>
                    <a:lstStyle/>
                    <a:p>
                      <a:pPr algn="l" fontAlgn="b"/>
                      <a:r>
                        <a:rPr lang="en-GB" sz="1600" b="0" i="0" u="none" strike="noStrike" dirty="0">
                          <a:solidFill>
                            <a:srgbClr val="000000"/>
                          </a:solidFill>
                          <a:effectLst/>
                          <a:latin typeface="Lucida Sans" pitchFamily="34" charset="0"/>
                        </a:rPr>
                        <a:t>Kinematic viscosity, 40°C</a:t>
                      </a:r>
                    </a:p>
                  </a:txBody>
                  <a:tcPr marL="9525" marR="9525" marT="9525" marB="0" anchor="b"/>
                </a:tc>
                <a:tc>
                  <a:txBody>
                    <a:bodyPr/>
                    <a:lstStyle/>
                    <a:p>
                      <a:pPr algn="l" fontAlgn="b"/>
                      <a:r>
                        <a:rPr lang="en-GB" sz="1600" b="0" i="0" u="none" strike="noStrike" dirty="0">
                          <a:solidFill>
                            <a:srgbClr val="000000"/>
                          </a:solidFill>
                          <a:effectLst/>
                          <a:latin typeface="Lucida Sans" pitchFamily="34" charset="0"/>
                        </a:rPr>
                        <a:t>D445</a:t>
                      </a:r>
                    </a:p>
                  </a:txBody>
                  <a:tcPr marL="9525" marR="9525" marT="9525" marB="0" anchor="b"/>
                </a:tc>
                <a:tc>
                  <a:txBody>
                    <a:bodyPr/>
                    <a:lstStyle/>
                    <a:p>
                      <a:pPr algn="l" fontAlgn="b"/>
                      <a:r>
                        <a:rPr lang="en-GB" sz="1600" b="0" i="0" u="none" strike="noStrike" dirty="0">
                          <a:solidFill>
                            <a:srgbClr val="000000"/>
                          </a:solidFill>
                          <a:effectLst/>
                          <a:latin typeface="Lucida Sans" pitchFamily="34" charset="0"/>
                        </a:rPr>
                        <a:t>1.9-6.0</a:t>
                      </a:r>
                    </a:p>
                  </a:txBody>
                  <a:tcPr marL="9525" marR="9525" marT="9525" marB="0" anchor="b"/>
                </a:tc>
                <a:tc>
                  <a:txBody>
                    <a:bodyPr/>
                    <a:lstStyle/>
                    <a:p>
                      <a:pPr algn="l" fontAlgn="b"/>
                      <a:r>
                        <a:rPr lang="en-GB" sz="1600" b="0" i="0" u="none" strike="noStrike" dirty="0">
                          <a:solidFill>
                            <a:srgbClr val="000000"/>
                          </a:solidFill>
                          <a:effectLst/>
                          <a:latin typeface="Lucida Sans" pitchFamily="34" charset="0"/>
                        </a:rPr>
                        <a:t>mm2/s</a:t>
                      </a:r>
                    </a:p>
                  </a:txBody>
                  <a:tcPr marL="9525" marR="9525" marT="9525" marB="0" anchor="b"/>
                </a:tc>
              </a:tr>
              <a:tr h="370840">
                <a:tc>
                  <a:txBody>
                    <a:bodyPr/>
                    <a:lstStyle/>
                    <a:p>
                      <a:pPr algn="l" fontAlgn="b"/>
                      <a:r>
                        <a:rPr lang="en-GB" sz="1600" b="0" i="0" u="none" strike="noStrike" dirty="0">
                          <a:solidFill>
                            <a:srgbClr val="000000"/>
                          </a:solidFill>
                          <a:effectLst/>
                          <a:latin typeface="Lucida Sans" pitchFamily="34" charset="0"/>
                        </a:rPr>
                        <a:t>Cetane number</a:t>
                      </a:r>
                    </a:p>
                  </a:txBody>
                  <a:tcPr marL="9525" marR="9525" marT="9525" marB="0" anchor="b"/>
                </a:tc>
                <a:tc>
                  <a:txBody>
                    <a:bodyPr/>
                    <a:lstStyle/>
                    <a:p>
                      <a:pPr algn="l" fontAlgn="b"/>
                      <a:r>
                        <a:rPr lang="en-GB" sz="1600" b="0" i="0" u="none" strike="noStrike" dirty="0">
                          <a:solidFill>
                            <a:srgbClr val="000000"/>
                          </a:solidFill>
                          <a:effectLst/>
                          <a:latin typeface="Lucida Sans" pitchFamily="34" charset="0"/>
                        </a:rPr>
                        <a:t>D613</a:t>
                      </a:r>
                    </a:p>
                  </a:txBody>
                  <a:tcPr marL="9525" marR="9525" marT="9525" marB="0" anchor="b"/>
                </a:tc>
                <a:tc>
                  <a:txBody>
                    <a:bodyPr/>
                    <a:lstStyle/>
                    <a:p>
                      <a:pPr algn="l" fontAlgn="b"/>
                      <a:r>
                        <a:rPr lang="en-GB" sz="1600" b="0" i="0" u="none" strike="noStrike" dirty="0">
                          <a:solidFill>
                            <a:srgbClr val="000000"/>
                          </a:solidFill>
                          <a:effectLst/>
                          <a:latin typeface="Lucida Sans" pitchFamily="34" charset="0"/>
                        </a:rPr>
                        <a:t>47 min</a:t>
                      </a:r>
                    </a:p>
                  </a:txBody>
                  <a:tcPr marL="9525" marR="9525" marT="9525" marB="0" anchor="b"/>
                </a:tc>
                <a:tc>
                  <a:txBody>
                    <a:bodyPr/>
                    <a:lstStyle/>
                    <a:p>
                      <a:pPr algn="l" fontAlgn="b"/>
                      <a:endParaRPr lang="en-GB" sz="1600" b="0" i="0" u="none" strike="noStrike" dirty="0">
                        <a:solidFill>
                          <a:srgbClr val="000000"/>
                        </a:solidFill>
                        <a:effectLst/>
                        <a:latin typeface="Lucida Sans" pitchFamily="34" charset="0"/>
                      </a:endParaRPr>
                    </a:p>
                  </a:txBody>
                  <a:tcPr marL="9525" marR="9525" marT="9525" marB="0" anchor="b"/>
                </a:tc>
              </a:tr>
            </a:tbl>
          </a:graphicData>
        </a:graphic>
      </p:graphicFrame>
      <p:sp>
        <p:nvSpPr>
          <p:cNvPr id="4" name="Text Placeholder 3"/>
          <p:cNvSpPr>
            <a:spLocks noGrp="1"/>
          </p:cNvSpPr>
          <p:nvPr>
            <p:ph type="body" sz="half" idx="2"/>
          </p:nvPr>
        </p:nvSpPr>
        <p:spPr>
          <a:xfrm>
            <a:off x="457200" y="1435101"/>
            <a:ext cx="8147248" cy="3290044"/>
          </a:xfrm>
        </p:spPr>
        <p:txBody>
          <a:bodyPr>
            <a:normAutofit fontScale="92500" lnSpcReduction="10000"/>
          </a:bodyPr>
          <a:lstStyle/>
          <a:p>
            <a:r>
              <a:rPr lang="en-GB" sz="1900" dirty="0" smtClean="0">
                <a:solidFill>
                  <a:schemeClr val="tx1"/>
                </a:solidFill>
                <a:latin typeface="Lucida Sans" pitchFamily="34" charset="0"/>
              </a:rPr>
              <a:t>Biodiesel (B100) should meet specification D6751, a quality standard set by ASTM International.</a:t>
            </a:r>
          </a:p>
          <a:p>
            <a:endParaRPr lang="en-GB" sz="1900" dirty="0" smtClean="0">
              <a:solidFill>
                <a:schemeClr val="tx1"/>
              </a:solidFill>
              <a:latin typeface="Lucida Sans" pitchFamily="34" charset="0"/>
            </a:endParaRPr>
          </a:p>
          <a:p>
            <a:r>
              <a:rPr lang="en-GB" sz="1900" dirty="0" smtClean="0">
                <a:solidFill>
                  <a:schemeClr val="tx1"/>
                </a:solidFill>
                <a:latin typeface="Lucida Sans" pitchFamily="34" charset="0"/>
              </a:rPr>
              <a:t>Blends </a:t>
            </a:r>
            <a:r>
              <a:rPr lang="en-GB" sz="1900" dirty="0">
                <a:solidFill>
                  <a:schemeClr val="tx1"/>
                </a:solidFill>
                <a:latin typeface="Lucida Sans" pitchFamily="34" charset="0"/>
              </a:rPr>
              <a:t>containing 6% </a:t>
            </a:r>
            <a:r>
              <a:rPr lang="en-GB" sz="1900" dirty="0" smtClean="0">
                <a:solidFill>
                  <a:schemeClr val="tx1"/>
                </a:solidFill>
                <a:latin typeface="Lucida Sans" pitchFamily="34" charset="0"/>
              </a:rPr>
              <a:t>(B6)to </a:t>
            </a:r>
            <a:r>
              <a:rPr lang="en-GB" sz="1900" dirty="0">
                <a:solidFill>
                  <a:schemeClr val="tx1"/>
                </a:solidFill>
                <a:latin typeface="Lucida Sans" pitchFamily="34" charset="0"/>
              </a:rPr>
              <a:t>20% </a:t>
            </a:r>
            <a:r>
              <a:rPr lang="en-GB" sz="1900" dirty="0" smtClean="0">
                <a:solidFill>
                  <a:schemeClr val="tx1"/>
                </a:solidFill>
                <a:latin typeface="Lucida Sans" pitchFamily="34" charset="0"/>
              </a:rPr>
              <a:t> (B20) biodiesel </a:t>
            </a:r>
            <a:r>
              <a:rPr lang="en-GB" sz="1900" dirty="0">
                <a:solidFill>
                  <a:schemeClr val="tx1"/>
                </a:solidFill>
                <a:latin typeface="Lucida Sans" pitchFamily="34" charset="0"/>
              </a:rPr>
              <a:t>must meet the requirements of ASTM D7467.</a:t>
            </a:r>
          </a:p>
          <a:p>
            <a:endParaRPr lang="en-GB" sz="1900" dirty="0">
              <a:solidFill>
                <a:schemeClr val="tx1"/>
              </a:solidFill>
              <a:latin typeface="Lucida Sans" pitchFamily="34" charset="0"/>
            </a:endParaRPr>
          </a:p>
          <a:p>
            <a:r>
              <a:rPr lang="en-GB" sz="1900" dirty="0" smtClean="0">
                <a:solidFill>
                  <a:schemeClr val="tx1"/>
                </a:solidFill>
                <a:latin typeface="Lucida Sans" pitchFamily="34" charset="0"/>
              </a:rPr>
              <a:t>Biodiesel </a:t>
            </a:r>
            <a:r>
              <a:rPr lang="en-GB" sz="1900" dirty="0">
                <a:solidFill>
                  <a:schemeClr val="tx1"/>
                </a:solidFill>
                <a:latin typeface="Lucida Sans" pitchFamily="34" charset="0"/>
              </a:rPr>
              <a:t>blends containing 5% or less biodiesel are required to meet the same fuel-quality specifications as conventional diesel fuel, according to ASTM D975</a:t>
            </a:r>
            <a:r>
              <a:rPr lang="en-GB" sz="1900" dirty="0" smtClean="0">
                <a:solidFill>
                  <a:schemeClr val="tx1"/>
                </a:solidFill>
                <a:latin typeface="Lucida Sans" pitchFamily="34" charset="0"/>
              </a:rPr>
              <a:t>.</a:t>
            </a:r>
            <a:endParaRPr lang="en-GB" sz="1900" dirty="0">
              <a:solidFill>
                <a:schemeClr val="tx1"/>
              </a:solidFill>
              <a:latin typeface="Lucida Sans" pitchFamily="34" charset="0"/>
            </a:endParaRPr>
          </a:p>
        </p:txBody>
      </p:sp>
      <p:sp>
        <p:nvSpPr>
          <p:cNvPr id="7" name="Rectangle 6"/>
          <p:cNvSpPr/>
          <p:nvPr/>
        </p:nvSpPr>
        <p:spPr>
          <a:xfrm>
            <a:off x="539552" y="4581128"/>
            <a:ext cx="8352928" cy="400110"/>
          </a:xfrm>
          <a:prstGeom prst="rect">
            <a:avLst/>
          </a:prstGeom>
          <a:ln w="31750">
            <a:solidFill>
              <a:schemeClr val="accent1"/>
            </a:solidFill>
          </a:ln>
        </p:spPr>
        <p:txBody>
          <a:bodyPr wrap="square">
            <a:spAutoFit/>
          </a:bodyPr>
          <a:lstStyle/>
          <a:p>
            <a:pPr algn="ctr"/>
            <a:r>
              <a:rPr lang="en-GB" sz="2000" dirty="0">
                <a:latin typeface="Lucida Sans" pitchFamily="34" charset="0"/>
              </a:rPr>
              <a:t>Requirements for Biodiesel (B100) Blend Stock ASTM D6751</a:t>
            </a:r>
          </a:p>
        </p:txBody>
      </p:sp>
    </p:spTree>
    <p:extLst>
      <p:ext uri="{BB962C8B-B14F-4D97-AF65-F5344CB8AC3E}">
        <p14:creationId xmlns:p14="http://schemas.microsoft.com/office/powerpoint/2010/main" val="30427258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513021652"/>
              </p:ext>
            </p:extLst>
          </p:nvPr>
        </p:nvGraphicFramePr>
        <p:xfrm>
          <a:off x="755576" y="836712"/>
          <a:ext cx="7704857" cy="4437492"/>
        </p:xfrm>
        <a:graphic>
          <a:graphicData uri="http://schemas.openxmlformats.org/drawingml/2006/table">
            <a:tbl>
              <a:tblPr firstRow="1" bandRow="1"/>
              <a:tblGrid>
                <a:gridCol w="5159709"/>
                <a:gridCol w="1321011"/>
                <a:gridCol w="1224137"/>
              </a:tblGrid>
              <a:tr h="720079">
                <a:tc>
                  <a:txBody>
                    <a:bodyPr/>
                    <a:lstStyle/>
                    <a:p>
                      <a:pPr algn="l" fontAlgn="b"/>
                      <a:r>
                        <a:rPr lang="en-GB" sz="3600" b="0" i="0" u="none" strike="noStrike" dirty="0">
                          <a:solidFill>
                            <a:srgbClr val="000000"/>
                          </a:solidFill>
                          <a:effectLst/>
                          <a:latin typeface="Lucida Sans" pitchFamily="34" charset="0"/>
                        </a:rPr>
                        <a:t>Characteristic</a:t>
                      </a:r>
                    </a:p>
                  </a:txBody>
                  <a:tcPr marL="9525" marR="9525" marT="9525" marB="0" anchor="b">
                    <a:lnL>
                      <a:noFill/>
                    </a:lnL>
                    <a:lnR>
                      <a:noFill/>
                    </a:lnR>
                    <a:lnT>
                      <a:noFill/>
                    </a:lnT>
                    <a:lnB>
                      <a:noFill/>
                    </a:lnB>
                    <a:solidFill>
                      <a:srgbClr val="76933C"/>
                    </a:solidFill>
                  </a:tcPr>
                </a:tc>
                <a:tc>
                  <a:txBody>
                    <a:bodyPr/>
                    <a:lstStyle/>
                    <a:p>
                      <a:pPr algn="ctr" fontAlgn="b"/>
                      <a:r>
                        <a:rPr lang="en-GB" sz="2000" b="1" i="0" u="none" strike="noStrike" dirty="0">
                          <a:solidFill>
                            <a:srgbClr val="000000"/>
                          </a:solidFill>
                          <a:effectLst/>
                          <a:latin typeface="Lucida Sans" pitchFamily="34" charset="0"/>
                        </a:rPr>
                        <a:t>Biodiesel</a:t>
                      </a:r>
                    </a:p>
                  </a:txBody>
                  <a:tcPr marL="9525" marR="9525" marT="9525" marB="0" anchor="b">
                    <a:lnL>
                      <a:noFill/>
                    </a:lnL>
                    <a:lnR>
                      <a:noFill/>
                    </a:lnR>
                    <a:lnT>
                      <a:noFill/>
                    </a:lnT>
                    <a:lnB>
                      <a:noFill/>
                    </a:lnB>
                    <a:solidFill>
                      <a:srgbClr val="76933C"/>
                    </a:solidFill>
                  </a:tcPr>
                </a:tc>
                <a:tc>
                  <a:txBody>
                    <a:bodyPr/>
                    <a:lstStyle/>
                    <a:p>
                      <a:pPr algn="ctr" fontAlgn="b"/>
                      <a:r>
                        <a:rPr lang="en-GB" sz="2000" b="0" i="0" u="none" strike="noStrike" dirty="0">
                          <a:solidFill>
                            <a:srgbClr val="000000"/>
                          </a:solidFill>
                          <a:effectLst/>
                          <a:latin typeface="Lucida Sans" pitchFamily="34" charset="0"/>
                        </a:rPr>
                        <a:t>Diesel</a:t>
                      </a:r>
                    </a:p>
                  </a:txBody>
                  <a:tcPr marL="9525" marR="9525" marT="9525" marB="0" anchor="b">
                    <a:lnL>
                      <a:noFill/>
                    </a:lnL>
                    <a:lnR>
                      <a:noFill/>
                    </a:lnR>
                    <a:lnT>
                      <a:noFill/>
                    </a:lnT>
                    <a:lnB>
                      <a:noFill/>
                    </a:lnB>
                    <a:solidFill>
                      <a:srgbClr val="76933C"/>
                    </a:solidFill>
                  </a:tcPr>
                </a:tc>
              </a:tr>
              <a:tr h="531059">
                <a:tc>
                  <a:txBody>
                    <a:bodyPr/>
                    <a:lstStyle/>
                    <a:p>
                      <a:pPr algn="l" fontAlgn="b"/>
                      <a:r>
                        <a:rPr lang="en-GB" sz="1600" b="1" i="0" u="none" strike="noStrike" dirty="0">
                          <a:solidFill>
                            <a:srgbClr val="006100"/>
                          </a:solidFill>
                          <a:effectLst/>
                          <a:latin typeface="Lucida Sans" pitchFamily="34" charset="0"/>
                        </a:rPr>
                        <a:t>HHV (MJ kg-1)</a:t>
                      </a:r>
                    </a:p>
                  </a:txBody>
                  <a:tcPr marL="9525" marR="9525" marT="9525" marB="0" anchor="b">
                    <a:lnL>
                      <a:noFill/>
                    </a:lnL>
                    <a:lnR>
                      <a:noFill/>
                    </a:lnR>
                    <a:lnT>
                      <a:noFill/>
                    </a:lnT>
                    <a:lnB>
                      <a:noFill/>
                    </a:lnB>
                    <a:solidFill>
                      <a:schemeClr val="accent3">
                        <a:lumMod val="60000"/>
                        <a:lumOff val="40000"/>
                      </a:schemeClr>
                    </a:solidFill>
                  </a:tcPr>
                </a:tc>
                <a:tc>
                  <a:txBody>
                    <a:bodyPr/>
                    <a:lstStyle/>
                    <a:p>
                      <a:pPr algn="r" fontAlgn="b"/>
                      <a:r>
                        <a:rPr lang="en-GB" sz="1600" b="1" i="0" u="none" strike="noStrike" dirty="0">
                          <a:solidFill>
                            <a:srgbClr val="006100"/>
                          </a:solidFill>
                          <a:effectLst/>
                          <a:latin typeface="Lucida Sans" pitchFamily="34" charset="0"/>
                        </a:rPr>
                        <a:t>41.04</a:t>
                      </a:r>
                    </a:p>
                  </a:txBody>
                  <a:tcPr marL="9525" marR="9525" marT="9525" marB="0" anchor="b">
                    <a:lnL>
                      <a:noFill/>
                    </a:lnL>
                    <a:lnR>
                      <a:noFill/>
                    </a:lnR>
                    <a:lnT>
                      <a:noFill/>
                    </a:lnT>
                    <a:lnB>
                      <a:noFill/>
                    </a:lnB>
                    <a:solidFill>
                      <a:schemeClr val="accent3">
                        <a:lumMod val="60000"/>
                        <a:lumOff val="40000"/>
                      </a:schemeClr>
                    </a:solidFill>
                  </a:tcPr>
                </a:tc>
                <a:tc>
                  <a:txBody>
                    <a:bodyPr/>
                    <a:lstStyle/>
                    <a:p>
                      <a:pPr algn="r" fontAlgn="b"/>
                      <a:r>
                        <a:rPr lang="en-GB" sz="1600" b="1" i="0" u="none" strike="noStrike" dirty="0">
                          <a:solidFill>
                            <a:srgbClr val="006100"/>
                          </a:solidFill>
                          <a:effectLst/>
                          <a:latin typeface="Lucida Sans" pitchFamily="34" charset="0"/>
                        </a:rPr>
                        <a:t>45.55</a:t>
                      </a:r>
                    </a:p>
                  </a:txBody>
                  <a:tcPr marL="9525" marR="9525" marT="9525" marB="0" anchor="b">
                    <a:lnL>
                      <a:noFill/>
                    </a:lnL>
                    <a:lnR>
                      <a:noFill/>
                    </a:lnR>
                    <a:lnT>
                      <a:noFill/>
                    </a:lnT>
                    <a:lnB>
                      <a:noFill/>
                    </a:lnB>
                    <a:solidFill>
                      <a:schemeClr val="accent3">
                        <a:lumMod val="60000"/>
                        <a:lumOff val="40000"/>
                      </a:schemeClr>
                    </a:solidFill>
                  </a:tcPr>
                </a:tc>
              </a:tr>
              <a:tr h="531059">
                <a:tc>
                  <a:txBody>
                    <a:bodyPr/>
                    <a:lstStyle/>
                    <a:p>
                      <a:pPr algn="l" fontAlgn="b"/>
                      <a:r>
                        <a:rPr lang="en-GB" sz="1600" b="1" i="0" u="none" strike="noStrike" dirty="0">
                          <a:solidFill>
                            <a:srgbClr val="006100"/>
                          </a:solidFill>
                          <a:effectLst/>
                          <a:latin typeface="Lucida Sans" pitchFamily="34" charset="0"/>
                        </a:rPr>
                        <a:t>LHV (MJ kg-1)</a:t>
                      </a:r>
                    </a:p>
                  </a:txBody>
                  <a:tcPr marL="9525" marR="9525" marT="9525" marB="0" anchor="b">
                    <a:lnL>
                      <a:noFill/>
                    </a:lnL>
                    <a:lnR>
                      <a:noFill/>
                    </a:lnR>
                    <a:lnT>
                      <a:noFill/>
                    </a:lnT>
                    <a:lnB>
                      <a:noFill/>
                    </a:lnB>
                    <a:solidFill>
                      <a:schemeClr val="accent3">
                        <a:lumMod val="60000"/>
                        <a:lumOff val="40000"/>
                      </a:schemeClr>
                    </a:solidFill>
                  </a:tcPr>
                </a:tc>
                <a:tc>
                  <a:txBody>
                    <a:bodyPr/>
                    <a:lstStyle/>
                    <a:p>
                      <a:pPr algn="r" fontAlgn="b"/>
                      <a:r>
                        <a:rPr lang="en-GB" sz="1600" b="1" i="0" u="none" strike="noStrike" dirty="0">
                          <a:solidFill>
                            <a:srgbClr val="006100"/>
                          </a:solidFill>
                          <a:effectLst/>
                          <a:latin typeface="Lucida Sans" pitchFamily="34" charset="0"/>
                        </a:rPr>
                        <a:t>37.2</a:t>
                      </a:r>
                    </a:p>
                  </a:txBody>
                  <a:tcPr marL="9525" marR="9525" marT="9525" marB="0" anchor="b">
                    <a:lnL>
                      <a:noFill/>
                    </a:lnL>
                    <a:lnR>
                      <a:noFill/>
                    </a:lnR>
                    <a:lnT>
                      <a:noFill/>
                    </a:lnT>
                    <a:lnB>
                      <a:noFill/>
                    </a:lnB>
                    <a:solidFill>
                      <a:schemeClr val="accent3">
                        <a:lumMod val="60000"/>
                        <a:lumOff val="40000"/>
                      </a:schemeClr>
                    </a:solidFill>
                  </a:tcPr>
                </a:tc>
                <a:tc>
                  <a:txBody>
                    <a:bodyPr/>
                    <a:lstStyle/>
                    <a:p>
                      <a:pPr algn="r" fontAlgn="b"/>
                      <a:r>
                        <a:rPr lang="en-GB" sz="1600" b="1" i="0" u="none" strike="noStrike" dirty="0">
                          <a:solidFill>
                            <a:srgbClr val="006100"/>
                          </a:solidFill>
                          <a:effectLst/>
                          <a:latin typeface="Lucida Sans" pitchFamily="34" charset="0"/>
                        </a:rPr>
                        <a:t>41.04</a:t>
                      </a:r>
                    </a:p>
                  </a:txBody>
                  <a:tcPr marL="9525" marR="9525" marT="9525" marB="0" anchor="b">
                    <a:lnL>
                      <a:noFill/>
                    </a:lnL>
                    <a:lnR>
                      <a:noFill/>
                    </a:lnR>
                    <a:lnT>
                      <a:noFill/>
                    </a:lnT>
                    <a:lnB>
                      <a:noFill/>
                    </a:lnB>
                    <a:solidFill>
                      <a:schemeClr val="accent3">
                        <a:lumMod val="60000"/>
                        <a:lumOff val="40000"/>
                      </a:schemeClr>
                    </a:solidFill>
                  </a:tcPr>
                </a:tc>
              </a:tr>
              <a:tr h="531059">
                <a:tc>
                  <a:txBody>
                    <a:bodyPr/>
                    <a:lstStyle/>
                    <a:p>
                      <a:pPr algn="l" fontAlgn="b"/>
                      <a:r>
                        <a:rPr lang="en-GB" sz="1600" b="1" i="0" u="none" strike="noStrike" dirty="0">
                          <a:solidFill>
                            <a:srgbClr val="9C6500"/>
                          </a:solidFill>
                          <a:effectLst/>
                          <a:latin typeface="Lucida Sans" pitchFamily="34" charset="0"/>
                        </a:rPr>
                        <a:t>Boiling point (°C)</a:t>
                      </a:r>
                    </a:p>
                  </a:txBody>
                  <a:tcPr marL="9525" marR="9525" marT="9525" marB="0" anchor="b">
                    <a:lnL>
                      <a:noFill/>
                    </a:lnL>
                    <a:lnR>
                      <a:noFill/>
                    </a:lnR>
                    <a:lnT>
                      <a:noFill/>
                    </a:lnT>
                    <a:lnB>
                      <a:noFill/>
                    </a:lnB>
                    <a:solidFill>
                      <a:schemeClr val="accent6">
                        <a:lumMod val="60000"/>
                        <a:lumOff val="40000"/>
                      </a:schemeClr>
                    </a:solidFill>
                  </a:tcPr>
                </a:tc>
                <a:tc>
                  <a:txBody>
                    <a:bodyPr/>
                    <a:lstStyle/>
                    <a:p>
                      <a:pPr algn="r" fontAlgn="b"/>
                      <a:r>
                        <a:rPr lang="en-GB" sz="1600" b="1" i="0" u="none" strike="noStrike" dirty="0" smtClean="0">
                          <a:solidFill>
                            <a:srgbClr val="9C6500"/>
                          </a:solidFill>
                          <a:effectLst/>
                          <a:latin typeface="Lucida Sans" pitchFamily="34" charset="0"/>
                        </a:rPr>
                        <a:t>315-350</a:t>
                      </a:r>
                      <a:endParaRPr lang="en-GB" sz="1600" b="1" i="0" u="none" strike="noStrike" dirty="0">
                        <a:solidFill>
                          <a:srgbClr val="9C6500"/>
                        </a:solidFill>
                        <a:effectLst/>
                        <a:latin typeface="Lucida Sans" pitchFamily="34" charset="0"/>
                      </a:endParaRPr>
                    </a:p>
                  </a:txBody>
                  <a:tcPr marL="9525" marR="9525" marT="9525" marB="0" anchor="b">
                    <a:lnL>
                      <a:noFill/>
                    </a:lnL>
                    <a:lnR>
                      <a:noFill/>
                    </a:lnR>
                    <a:lnT>
                      <a:noFill/>
                    </a:lnT>
                    <a:lnB>
                      <a:noFill/>
                    </a:lnB>
                    <a:solidFill>
                      <a:schemeClr val="accent6">
                        <a:lumMod val="60000"/>
                        <a:lumOff val="40000"/>
                      </a:schemeClr>
                    </a:solidFill>
                  </a:tcPr>
                </a:tc>
                <a:tc>
                  <a:txBody>
                    <a:bodyPr/>
                    <a:lstStyle/>
                    <a:p>
                      <a:pPr algn="r" fontAlgn="b"/>
                      <a:r>
                        <a:rPr lang="en-GB" sz="1600" b="1" i="0" u="none" strike="noStrike" dirty="0">
                          <a:solidFill>
                            <a:srgbClr val="9C6500"/>
                          </a:solidFill>
                          <a:effectLst/>
                          <a:latin typeface="Lucida Sans" pitchFamily="34" charset="0"/>
                        </a:rPr>
                        <a:t>180-340</a:t>
                      </a:r>
                    </a:p>
                  </a:txBody>
                  <a:tcPr marL="9525" marR="9525" marT="9525" marB="0" anchor="b">
                    <a:lnL>
                      <a:noFill/>
                    </a:lnL>
                    <a:lnR>
                      <a:noFill/>
                    </a:lnR>
                    <a:lnT>
                      <a:noFill/>
                    </a:lnT>
                    <a:lnB>
                      <a:noFill/>
                    </a:lnB>
                    <a:solidFill>
                      <a:schemeClr val="accent6">
                        <a:lumMod val="60000"/>
                        <a:lumOff val="40000"/>
                      </a:schemeClr>
                    </a:solidFill>
                  </a:tcPr>
                </a:tc>
              </a:tr>
              <a:tr h="531059">
                <a:tc>
                  <a:txBody>
                    <a:bodyPr/>
                    <a:lstStyle/>
                    <a:p>
                      <a:pPr algn="l" fontAlgn="b"/>
                      <a:r>
                        <a:rPr lang="en-GB" sz="1600" b="1" i="0" u="none" strike="noStrike" dirty="0">
                          <a:solidFill>
                            <a:srgbClr val="9C6500"/>
                          </a:solidFill>
                          <a:effectLst/>
                          <a:latin typeface="Lucida Sans" pitchFamily="34" charset="0"/>
                        </a:rPr>
                        <a:t>Flash point (°C)</a:t>
                      </a:r>
                    </a:p>
                  </a:txBody>
                  <a:tcPr marL="9525" marR="9525" marT="9525" marB="0" anchor="b">
                    <a:lnL>
                      <a:noFill/>
                    </a:lnL>
                    <a:lnR>
                      <a:noFill/>
                    </a:lnR>
                    <a:lnT>
                      <a:noFill/>
                    </a:lnT>
                    <a:lnB>
                      <a:noFill/>
                    </a:lnB>
                    <a:solidFill>
                      <a:schemeClr val="accent6">
                        <a:lumMod val="60000"/>
                        <a:lumOff val="40000"/>
                      </a:schemeClr>
                    </a:solidFill>
                  </a:tcPr>
                </a:tc>
                <a:tc>
                  <a:txBody>
                    <a:bodyPr/>
                    <a:lstStyle/>
                    <a:p>
                      <a:pPr algn="r" fontAlgn="b"/>
                      <a:r>
                        <a:rPr lang="en-GB" sz="1600" b="1" i="0" u="none" strike="noStrike" dirty="0">
                          <a:solidFill>
                            <a:srgbClr val="9C6500"/>
                          </a:solidFill>
                          <a:effectLst/>
                          <a:latin typeface="Lucida Sans" pitchFamily="34" charset="0"/>
                        </a:rPr>
                        <a:t>100-170</a:t>
                      </a:r>
                    </a:p>
                  </a:txBody>
                  <a:tcPr marL="9525" marR="9525" marT="9525" marB="0" anchor="b">
                    <a:lnL>
                      <a:noFill/>
                    </a:lnL>
                    <a:lnR>
                      <a:noFill/>
                    </a:lnR>
                    <a:lnT>
                      <a:noFill/>
                    </a:lnT>
                    <a:lnB>
                      <a:noFill/>
                    </a:lnB>
                    <a:solidFill>
                      <a:schemeClr val="accent6">
                        <a:lumMod val="60000"/>
                        <a:lumOff val="40000"/>
                      </a:schemeClr>
                    </a:solidFill>
                  </a:tcPr>
                </a:tc>
                <a:tc>
                  <a:txBody>
                    <a:bodyPr/>
                    <a:lstStyle/>
                    <a:p>
                      <a:pPr algn="r" fontAlgn="b"/>
                      <a:r>
                        <a:rPr lang="en-GB" sz="1600" b="1" i="0" u="none" strike="noStrike" dirty="0">
                          <a:solidFill>
                            <a:srgbClr val="9C6500"/>
                          </a:solidFill>
                          <a:effectLst/>
                          <a:latin typeface="Lucida Sans" pitchFamily="34" charset="0"/>
                        </a:rPr>
                        <a:t>60-80</a:t>
                      </a:r>
                    </a:p>
                  </a:txBody>
                  <a:tcPr marL="9525" marR="9525" marT="9525" marB="0" anchor="b">
                    <a:lnL>
                      <a:noFill/>
                    </a:lnL>
                    <a:lnR>
                      <a:noFill/>
                    </a:lnR>
                    <a:lnT>
                      <a:noFill/>
                    </a:lnT>
                    <a:lnB>
                      <a:noFill/>
                    </a:lnB>
                    <a:solidFill>
                      <a:schemeClr val="accent6">
                        <a:lumMod val="60000"/>
                        <a:lumOff val="40000"/>
                      </a:schemeClr>
                    </a:solidFill>
                  </a:tcPr>
                </a:tc>
              </a:tr>
              <a:tr h="531059">
                <a:tc>
                  <a:txBody>
                    <a:bodyPr/>
                    <a:lstStyle/>
                    <a:p>
                      <a:pPr algn="l" fontAlgn="b"/>
                      <a:r>
                        <a:rPr lang="en-GB" sz="1600" b="1" i="0" u="none" strike="noStrike" dirty="0">
                          <a:solidFill>
                            <a:srgbClr val="006100"/>
                          </a:solidFill>
                          <a:effectLst/>
                          <a:latin typeface="Lucida Sans" pitchFamily="34" charset="0"/>
                        </a:rPr>
                        <a:t>Density (kg m-3)</a:t>
                      </a:r>
                    </a:p>
                  </a:txBody>
                  <a:tcPr marL="9525" marR="9525" marT="9525" marB="0" anchor="b">
                    <a:lnL>
                      <a:noFill/>
                    </a:lnL>
                    <a:lnR>
                      <a:noFill/>
                    </a:lnR>
                    <a:lnT>
                      <a:noFill/>
                    </a:lnT>
                    <a:lnB>
                      <a:noFill/>
                    </a:lnB>
                    <a:solidFill>
                      <a:schemeClr val="accent3">
                        <a:lumMod val="60000"/>
                        <a:lumOff val="40000"/>
                      </a:schemeClr>
                    </a:solidFill>
                  </a:tcPr>
                </a:tc>
                <a:tc>
                  <a:txBody>
                    <a:bodyPr/>
                    <a:lstStyle/>
                    <a:p>
                      <a:pPr algn="r" fontAlgn="b"/>
                      <a:r>
                        <a:rPr lang="en-GB" sz="1600" b="1" i="0" u="none" strike="noStrike" dirty="0">
                          <a:solidFill>
                            <a:srgbClr val="006100"/>
                          </a:solidFill>
                          <a:effectLst/>
                          <a:latin typeface="Lucida Sans" pitchFamily="34" charset="0"/>
                        </a:rPr>
                        <a:t>890</a:t>
                      </a:r>
                    </a:p>
                  </a:txBody>
                  <a:tcPr marL="9525" marR="9525" marT="9525" marB="0" anchor="b">
                    <a:lnL>
                      <a:noFill/>
                    </a:lnL>
                    <a:lnR>
                      <a:noFill/>
                    </a:lnR>
                    <a:lnT>
                      <a:noFill/>
                    </a:lnT>
                    <a:lnB>
                      <a:noFill/>
                    </a:lnB>
                    <a:solidFill>
                      <a:schemeClr val="accent3">
                        <a:lumMod val="60000"/>
                        <a:lumOff val="40000"/>
                      </a:schemeClr>
                    </a:solidFill>
                  </a:tcPr>
                </a:tc>
                <a:tc>
                  <a:txBody>
                    <a:bodyPr/>
                    <a:lstStyle/>
                    <a:p>
                      <a:pPr algn="r" fontAlgn="b"/>
                      <a:r>
                        <a:rPr lang="en-GB" sz="1600" b="1" i="0" u="none" strike="noStrike" dirty="0">
                          <a:solidFill>
                            <a:srgbClr val="006100"/>
                          </a:solidFill>
                          <a:effectLst/>
                          <a:latin typeface="Lucida Sans" pitchFamily="34" charset="0"/>
                        </a:rPr>
                        <a:t>835</a:t>
                      </a:r>
                    </a:p>
                  </a:txBody>
                  <a:tcPr marL="9525" marR="9525" marT="9525" marB="0" anchor="b">
                    <a:lnL>
                      <a:noFill/>
                    </a:lnL>
                    <a:lnR>
                      <a:noFill/>
                    </a:lnR>
                    <a:lnT>
                      <a:noFill/>
                    </a:lnT>
                    <a:lnB>
                      <a:noFill/>
                    </a:lnB>
                    <a:solidFill>
                      <a:schemeClr val="accent3">
                        <a:lumMod val="60000"/>
                        <a:lumOff val="40000"/>
                      </a:schemeClr>
                    </a:solidFill>
                  </a:tcPr>
                </a:tc>
              </a:tr>
              <a:tr h="531059">
                <a:tc>
                  <a:txBody>
                    <a:bodyPr/>
                    <a:lstStyle/>
                    <a:p>
                      <a:pPr algn="l" fontAlgn="b"/>
                      <a:r>
                        <a:rPr lang="en-GB" sz="1600" b="1" i="0" u="none" strike="noStrike" dirty="0">
                          <a:solidFill>
                            <a:srgbClr val="9C6500"/>
                          </a:solidFill>
                          <a:effectLst/>
                          <a:latin typeface="Lucida Sans" pitchFamily="34" charset="0"/>
                        </a:rPr>
                        <a:t>Cetane number</a:t>
                      </a:r>
                    </a:p>
                  </a:txBody>
                  <a:tcPr marL="9525" marR="9525" marT="9525" marB="0" anchor="b">
                    <a:lnL>
                      <a:noFill/>
                    </a:lnL>
                    <a:lnR>
                      <a:noFill/>
                    </a:lnR>
                    <a:lnT>
                      <a:noFill/>
                    </a:lnT>
                    <a:lnB>
                      <a:noFill/>
                    </a:lnB>
                    <a:solidFill>
                      <a:schemeClr val="accent6">
                        <a:lumMod val="60000"/>
                        <a:lumOff val="40000"/>
                      </a:schemeClr>
                    </a:solidFill>
                  </a:tcPr>
                </a:tc>
                <a:tc>
                  <a:txBody>
                    <a:bodyPr/>
                    <a:lstStyle/>
                    <a:p>
                      <a:pPr algn="r" fontAlgn="b"/>
                      <a:r>
                        <a:rPr lang="en-GB" sz="1600" b="1" i="0" u="none" strike="noStrike" dirty="0">
                          <a:solidFill>
                            <a:srgbClr val="9C6500"/>
                          </a:solidFill>
                          <a:effectLst/>
                          <a:latin typeface="Lucida Sans" pitchFamily="34" charset="0"/>
                        </a:rPr>
                        <a:t>51-65</a:t>
                      </a:r>
                    </a:p>
                  </a:txBody>
                  <a:tcPr marL="9525" marR="9525" marT="9525" marB="0" anchor="b">
                    <a:lnL>
                      <a:noFill/>
                    </a:lnL>
                    <a:lnR>
                      <a:noFill/>
                    </a:lnR>
                    <a:lnT>
                      <a:noFill/>
                    </a:lnT>
                    <a:lnB>
                      <a:noFill/>
                    </a:lnB>
                    <a:solidFill>
                      <a:schemeClr val="accent6">
                        <a:lumMod val="60000"/>
                        <a:lumOff val="40000"/>
                      </a:schemeClr>
                    </a:solidFill>
                  </a:tcPr>
                </a:tc>
                <a:tc>
                  <a:txBody>
                    <a:bodyPr/>
                    <a:lstStyle/>
                    <a:p>
                      <a:pPr algn="r" fontAlgn="b"/>
                      <a:r>
                        <a:rPr lang="en-GB" sz="1600" b="1" i="0" u="none" strike="noStrike" dirty="0">
                          <a:solidFill>
                            <a:srgbClr val="9C6500"/>
                          </a:solidFill>
                          <a:effectLst/>
                          <a:latin typeface="Lucida Sans" pitchFamily="34" charset="0"/>
                        </a:rPr>
                        <a:t>51-55</a:t>
                      </a:r>
                    </a:p>
                  </a:txBody>
                  <a:tcPr marL="9525" marR="9525" marT="9525" marB="0" anchor="b">
                    <a:lnL>
                      <a:noFill/>
                    </a:lnL>
                    <a:lnR>
                      <a:noFill/>
                    </a:lnR>
                    <a:lnT>
                      <a:noFill/>
                    </a:lnT>
                    <a:lnB>
                      <a:noFill/>
                    </a:lnB>
                    <a:solidFill>
                      <a:schemeClr val="accent6">
                        <a:lumMod val="60000"/>
                        <a:lumOff val="40000"/>
                      </a:schemeClr>
                    </a:solidFill>
                  </a:tcPr>
                </a:tc>
              </a:tr>
              <a:tr h="531059">
                <a:tc>
                  <a:txBody>
                    <a:bodyPr/>
                    <a:lstStyle/>
                    <a:p>
                      <a:pPr algn="l" fontAlgn="b"/>
                      <a:r>
                        <a:rPr lang="en-GB" sz="1600" b="1" i="0" u="none" strike="noStrike" dirty="0">
                          <a:solidFill>
                            <a:srgbClr val="9C6500"/>
                          </a:solidFill>
                          <a:effectLst/>
                          <a:latin typeface="Lucida Sans" pitchFamily="34" charset="0"/>
                        </a:rPr>
                        <a:t>Kinematic viscosity (40°C) (mm2s-1) Centi Stokes</a:t>
                      </a:r>
                    </a:p>
                  </a:txBody>
                  <a:tcPr marL="9525" marR="9525" marT="9525" marB="0" anchor="b">
                    <a:lnL>
                      <a:noFill/>
                    </a:lnL>
                    <a:lnR>
                      <a:noFill/>
                    </a:lnR>
                    <a:lnT>
                      <a:noFill/>
                    </a:lnT>
                    <a:lnB>
                      <a:noFill/>
                    </a:lnB>
                    <a:solidFill>
                      <a:schemeClr val="accent6">
                        <a:lumMod val="60000"/>
                        <a:lumOff val="40000"/>
                      </a:schemeClr>
                    </a:solidFill>
                  </a:tcPr>
                </a:tc>
                <a:tc>
                  <a:txBody>
                    <a:bodyPr/>
                    <a:lstStyle/>
                    <a:p>
                      <a:pPr algn="r" fontAlgn="b"/>
                      <a:r>
                        <a:rPr lang="en-GB" sz="1600" b="1" i="0" u="none" strike="noStrike" dirty="0">
                          <a:solidFill>
                            <a:srgbClr val="9C6500"/>
                          </a:solidFill>
                          <a:effectLst/>
                          <a:latin typeface="Lucida Sans" pitchFamily="34" charset="0"/>
                        </a:rPr>
                        <a:t>4.0-6.0</a:t>
                      </a:r>
                    </a:p>
                  </a:txBody>
                  <a:tcPr marL="9525" marR="9525" marT="9525" marB="0" anchor="b">
                    <a:lnL>
                      <a:noFill/>
                    </a:lnL>
                    <a:lnR>
                      <a:noFill/>
                    </a:lnR>
                    <a:lnT>
                      <a:noFill/>
                    </a:lnT>
                    <a:lnB>
                      <a:noFill/>
                    </a:lnB>
                    <a:solidFill>
                      <a:schemeClr val="accent6">
                        <a:lumMod val="60000"/>
                        <a:lumOff val="40000"/>
                      </a:schemeClr>
                    </a:solidFill>
                  </a:tcPr>
                </a:tc>
                <a:tc>
                  <a:txBody>
                    <a:bodyPr/>
                    <a:lstStyle/>
                    <a:p>
                      <a:pPr algn="r" fontAlgn="b"/>
                      <a:r>
                        <a:rPr lang="en-GB" sz="1600" b="1" i="0" u="none" strike="noStrike" dirty="0">
                          <a:solidFill>
                            <a:srgbClr val="9C6500"/>
                          </a:solidFill>
                          <a:effectLst/>
                          <a:latin typeface="Lucida Sans" pitchFamily="34" charset="0"/>
                        </a:rPr>
                        <a:t>1.3- 4.1</a:t>
                      </a:r>
                    </a:p>
                  </a:txBody>
                  <a:tcPr marL="9525" marR="9525" marT="9525" marB="0" anchor="b">
                    <a:lnL>
                      <a:noFill/>
                    </a:lnL>
                    <a:lnR>
                      <a:noFill/>
                    </a:lnR>
                    <a:lnT>
                      <a:noFill/>
                    </a:lnT>
                    <a:lnB>
                      <a:noFill/>
                    </a:lnB>
                    <a:solidFill>
                      <a:schemeClr val="accent6">
                        <a:lumMod val="60000"/>
                        <a:lumOff val="40000"/>
                      </a:schemeClr>
                    </a:solidFill>
                  </a:tcPr>
                </a:tc>
              </a:tr>
            </a:tbl>
          </a:graphicData>
        </a:graphic>
      </p:graphicFrame>
      <p:sp>
        <p:nvSpPr>
          <p:cNvPr id="3" name="TextBox 2"/>
          <p:cNvSpPr txBox="1"/>
          <p:nvPr/>
        </p:nvSpPr>
        <p:spPr>
          <a:xfrm>
            <a:off x="683568" y="260648"/>
            <a:ext cx="7704856" cy="461665"/>
          </a:xfrm>
          <a:prstGeom prst="rect">
            <a:avLst/>
          </a:prstGeom>
          <a:noFill/>
        </p:spPr>
        <p:txBody>
          <a:bodyPr wrap="square" rtlCol="0">
            <a:spAutoFit/>
          </a:bodyPr>
          <a:lstStyle/>
          <a:p>
            <a:pPr algn="ctr"/>
            <a:r>
              <a:rPr lang="en-GB" sz="2400" b="1" dirty="0" smtClean="0">
                <a:solidFill>
                  <a:schemeClr val="accent1"/>
                </a:solidFill>
                <a:latin typeface="Lucida Sans" pitchFamily="34" charset="0"/>
              </a:rPr>
              <a:t>Typical Characteristics of Biodiesel &amp; Diesel</a:t>
            </a:r>
            <a:endParaRPr lang="en-GB" sz="2400" b="1" dirty="0">
              <a:solidFill>
                <a:schemeClr val="accent1"/>
              </a:solidFill>
              <a:latin typeface="Lucida Sans" pitchFamily="34" charset="0"/>
            </a:endParaRPr>
          </a:p>
        </p:txBody>
      </p:sp>
      <p:sp>
        <p:nvSpPr>
          <p:cNvPr id="4" name="TextBox 3"/>
          <p:cNvSpPr txBox="1"/>
          <p:nvPr/>
        </p:nvSpPr>
        <p:spPr>
          <a:xfrm>
            <a:off x="683568" y="5570076"/>
            <a:ext cx="7704856" cy="261610"/>
          </a:xfrm>
          <a:prstGeom prst="rect">
            <a:avLst/>
          </a:prstGeom>
          <a:solidFill>
            <a:schemeClr val="accent6">
              <a:lumMod val="60000"/>
              <a:lumOff val="40000"/>
            </a:schemeClr>
          </a:solidFill>
        </p:spPr>
        <p:txBody>
          <a:bodyPr wrap="square" rtlCol="0">
            <a:spAutoFit/>
          </a:bodyPr>
          <a:lstStyle/>
          <a:p>
            <a:r>
              <a:rPr lang="en-GB" sz="1100" dirty="0" smtClean="0">
                <a:latin typeface="Lucida Sans" pitchFamily="34" charset="0"/>
              </a:rPr>
              <a:t>NREL (2009) http</a:t>
            </a:r>
            <a:r>
              <a:rPr lang="en-GB" sz="1100" dirty="0">
                <a:latin typeface="Lucida Sans" pitchFamily="34" charset="0"/>
              </a:rPr>
              <a:t>://www.nrel.gov/vehiclesandfuels/pdfs/43672.pdf</a:t>
            </a:r>
          </a:p>
        </p:txBody>
      </p:sp>
      <p:sp>
        <p:nvSpPr>
          <p:cNvPr id="5" name="TextBox 4"/>
          <p:cNvSpPr txBox="1"/>
          <p:nvPr/>
        </p:nvSpPr>
        <p:spPr>
          <a:xfrm>
            <a:off x="683568" y="6087009"/>
            <a:ext cx="7704000" cy="430887"/>
          </a:xfrm>
          <a:prstGeom prst="rect">
            <a:avLst/>
          </a:prstGeom>
          <a:solidFill>
            <a:schemeClr val="accent3">
              <a:lumMod val="60000"/>
              <a:lumOff val="40000"/>
            </a:schemeClr>
          </a:solidFill>
        </p:spPr>
        <p:txBody>
          <a:bodyPr wrap="square" rtlCol="0">
            <a:spAutoFit/>
          </a:bodyPr>
          <a:lstStyle/>
          <a:p>
            <a:r>
              <a:rPr lang="en-GB" sz="1100" dirty="0" smtClean="0">
                <a:latin typeface="Lucida Sans" pitchFamily="34" charset="0"/>
              </a:rPr>
              <a:t>DEFRA (2010) http</a:t>
            </a:r>
            <a:r>
              <a:rPr lang="en-GB" sz="1100" dirty="0">
                <a:latin typeface="Lucida Sans" pitchFamily="34" charset="0"/>
              </a:rPr>
              <a:t>://archive.defra.gov.uk/environment/business/reporting/pdf/101006-guidelines-ghg-conversion-factors.pdf</a:t>
            </a:r>
          </a:p>
        </p:txBody>
      </p:sp>
    </p:spTree>
    <p:extLst>
      <p:ext uri="{BB962C8B-B14F-4D97-AF65-F5344CB8AC3E}">
        <p14:creationId xmlns:p14="http://schemas.microsoft.com/office/powerpoint/2010/main" val="18459664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143000"/>
            <a:ext cx="6096000" cy="4572000"/>
          </a:xfrm>
          <a:prstGeom prst="rect">
            <a:avLst/>
          </a:prstGeom>
        </p:spPr>
      </p:pic>
      <p:sp>
        <p:nvSpPr>
          <p:cNvPr id="3" name="Rectangle 2"/>
          <p:cNvSpPr/>
          <p:nvPr/>
        </p:nvSpPr>
        <p:spPr>
          <a:xfrm>
            <a:off x="1691680" y="6015771"/>
            <a:ext cx="5594801" cy="276999"/>
          </a:xfrm>
          <a:prstGeom prst="rect">
            <a:avLst/>
          </a:prstGeom>
        </p:spPr>
        <p:txBody>
          <a:bodyPr wrap="none">
            <a:spAutoFit/>
          </a:bodyPr>
          <a:lstStyle/>
          <a:p>
            <a:pPr algn="ctr"/>
            <a:r>
              <a:rPr lang="en-GB" sz="1200" dirty="0">
                <a:latin typeface="Lucida Sans" pitchFamily="34" charset="0"/>
              </a:rPr>
              <a:t>Brevard </a:t>
            </a:r>
            <a:r>
              <a:rPr lang="en-GB" sz="1200" dirty="0" smtClean="0">
                <a:latin typeface="Lucida Sans" pitchFamily="34" charset="0"/>
              </a:rPr>
              <a:t>Biodiesel (2012) http</a:t>
            </a:r>
            <a:r>
              <a:rPr lang="en-GB" sz="1200" dirty="0">
                <a:latin typeface="Lucida Sans" pitchFamily="34" charset="0"/>
              </a:rPr>
              <a:t>://www.brevardbiodiesel.org/viscosity.html</a:t>
            </a:r>
          </a:p>
        </p:txBody>
      </p:sp>
      <p:sp>
        <p:nvSpPr>
          <p:cNvPr id="5" name="TextBox 4"/>
          <p:cNvSpPr txBox="1"/>
          <p:nvPr/>
        </p:nvSpPr>
        <p:spPr>
          <a:xfrm>
            <a:off x="899592" y="404664"/>
            <a:ext cx="7632848" cy="646331"/>
          </a:xfrm>
          <a:prstGeom prst="rect">
            <a:avLst/>
          </a:prstGeom>
          <a:noFill/>
        </p:spPr>
        <p:txBody>
          <a:bodyPr wrap="square" rtlCol="0">
            <a:spAutoFit/>
          </a:bodyPr>
          <a:lstStyle/>
          <a:p>
            <a:pPr algn="ctr"/>
            <a:r>
              <a:rPr lang="en-GB" sz="3600" b="1" dirty="0" smtClean="0">
                <a:solidFill>
                  <a:schemeClr val="accent1"/>
                </a:solidFill>
                <a:latin typeface="Lucida Sans" pitchFamily="34" charset="0"/>
              </a:rPr>
              <a:t>Biodiesel Kinematic Viscosity</a:t>
            </a:r>
            <a:endParaRPr lang="en-GB" sz="3600" b="1" dirty="0">
              <a:solidFill>
                <a:schemeClr val="accent1"/>
              </a:solidFill>
              <a:latin typeface="Lucida Sans" pitchFamily="34" charset="0"/>
            </a:endParaRPr>
          </a:p>
        </p:txBody>
      </p:sp>
      <p:sp>
        <p:nvSpPr>
          <p:cNvPr id="4" name="TextBox 3"/>
          <p:cNvSpPr txBox="1"/>
          <p:nvPr/>
        </p:nvSpPr>
        <p:spPr>
          <a:xfrm>
            <a:off x="5724128" y="4941168"/>
            <a:ext cx="2952328" cy="261610"/>
          </a:xfrm>
          <a:prstGeom prst="rect">
            <a:avLst/>
          </a:prstGeom>
          <a:noFill/>
        </p:spPr>
        <p:txBody>
          <a:bodyPr wrap="square" rtlCol="0">
            <a:spAutoFit/>
          </a:bodyPr>
          <a:lstStyle/>
          <a:p>
            <a:r>
              <a:rPr lang="en-GB" sz="1100" dirty="0" smtClean="0">
                <a:latin typeface="Lucida Sans" pitchFamily="34" charset="0"/>
              </a:rPr>
              <a:t>Courtesy Brevard </a:t>
            </a:r>
            <a:r>
              <a:rPr lang="en-GB" sz="1100" dirty="0">
                <a:latin typeface="Lucida Sans" pitchFamily="34" charset="0"/>
              </a:rPr>
              <a:t>Biodiesel </a:t>
            </a:r>
          </a:p>
        </p:txBody>
      </p:sp>
    </p:spTree>
    <p:extLst>
      <p:ext uri="{BB962C8B-B14F-4D97-AF65-F5344CB8AC3E}">
        <p14:creationId xmlns:p14="http://schemas.microsoft.com/office/powerpoint/2010/main" val="27151938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907087" y="266700"/>
            <a:ext cx="3008313" cy="1002060"/>
          </a:xfrm>
        </p:spPr>
        <p:txBody>
          <a:bodyPr anchor="t" anchorCtr="0">
            <a:normAutofit/>
          </a:bodyPr>
          <a:lstStyle/>
          <a:p>
            <a:r>
              <a:rPr lang="en-GB" sz="4400" b="1" dirty="0" smtClean="0">
                <a:solidFill>
                  <a:schemeClr val="accent1"/>
                </a:solidFill>
                <a:effectLst/>
                <a:latin typeface="Lucida Sans" pitchFamily="34" charset="0"/>
              </a:rPr>
              <a:t>Viscosity</a:t>
            </a:r>
            <a:endParaRPr lang="en-GB" sz="4400" b="1" dirty="0">
              <a:solidFill>
                <a:schemeClr val="accent1"/>
              </a:solidFill>
              <a:effectLst/>
              <a:latin typeface="Lucida Sans" pitchFamily="34" charset="0"/>
            </a:endParaRPr>
          </a:p>
        </p:txBody>
      </p:sp>
      <p:pic>
        <p:nvPicPr>
          <p:cNvPr id="7172" name="Picture 4"/>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031184" y="273050"/>
            <a:ext cx="4371769" cy="5853113"/>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half" idx="2"/>
          </p:nvPr>
        </p:nvSpPr>
        <p:spPr>
          <a:xfrm>
            <a:off x="5868144" y="1628800"/>
            <a:ext cx="3008313" cy="3687763"/>
          </a:xfrm>
        </p:spPr>
        <p:txBody>
          <a:bodyPr>
            <a:normAutofit fontScale="77500" lnSpcReduction="20000"/>
          </a:bodyPr>
          <a:lstStyle/>
          <a:p>
            <a:r>
              <a:rPr lang="en-GB" sz="4000" dirty="0" smtClean="0">
                <a:solidFill>
                  <a:schemeClr val="tx1"/>
                </a:solidFill>
                <a:latin typeface="Lucida Sans" pitchFamily="34" charset="0"/>
              </a:rPr>
              <a:t>Biodiesel is more viscous than diesel, but less viscous than straight vegetable oil</a:t>
            </a:r>
            <a:endParaRPr lang="en-GB" sz="4000" dirty="0">
              <a:solidFill>
                <a:schemeClr val="tx1"/>
              </a:solidFill>
              <a:latin typeface="Lucida Sans" pitchFamily="34" charset="0"/>
            </a:endParaRPr>
          </a:p>
        </p:txBody>
      </p:sp>
    </p:spTree>
    <p:extLst>
      <p:ext uri="{BB962C8B-B14F-4D97-AF65-F5344CB8AC3E}">
        <p14:creationId xmlns:p14="http://schemas.microsoft.com/office/powerpoint/2010/main" val="41252321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327497710"/>
              </p:ext>
            </p:extLst>
          </p:nvPr>
        </p:nvGraphicFramePr>
        <p:xfrm>
          <a:off x="395536" y="1124744"/>
          <a:ext cx="8424936" cy="3960543"/>
        </p:xfrm>
        <a:graphic>
          <a:graphicData uri="http://schemas.openxmlformats.org/drawingml/2006/table">
            <a:tbl>
              <a:tblPr/>
              <a:tblGrid>
                <a:gridCol w="1422392"/>
                <a:gridCol w="875318"/>
                <a:gridCol w="875318"/>
                <a:gridCol w="875318"/>
                <a:gridCol w="875318"/>
                <a:gridCol w="875318"/>
                <a:gridCol w="875318"/>
                <a:gridCol w="875318"/>
                <a:gridCol w="875318"/>
              </a:tblGrid>
              <a:tr h="486054">
                <a:tc>
                  <a:txBody>
                    <a:bodyPr/>
                    <a:lstStyle/>
                    <a:p>
                      <a:pPr algn="l" fontAlgn="b"/>
                      <a:r>
                        <a:rPr lang="en-GB" sz="18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92CDDC"/>
                    </a:solidFill>
                  </a:tcPr>
                </a:tc>
                <a:tc gridSpan="3">
                  <a:txBody>
                    <a:bodyPr/>
                    <a:lstStyle/>
                    <a:p>
                      <a:pPr algn="l" fontAlgn="b"/>
                      <a:r>
                        <a:rPr lang="en-GB" sz="1800" b="1" i="0" u="none" strike="noStrike" dirty="0">
                          <a:solidFill>
                            <a:srgbClr val="000000"/>
                          </a:solidFill>
                          <a:effectLst/>
                          <a:latin typeface="Lucida Sans" pitchFamily="34" charset="0"/>
                        </a:rPr>
                        <a:t>Fatty Acid  Structure</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92CDDC"/>
                    </a:solidFill>
                  </a:tcPr>
                </a:tc>
                <a:tc hMerge="1">
                  <a:txBody>
                    <a:bodyPr/>
                    <a:lstStyle/>
                    <a:p>
                      <a:endParaRPr lang="en-GB"/>
                    </a:p>
                  </a:txBody>
                  <a:tcPr/>
                </a:tc>
                <a:tc hMerge="1">
                  <a:txBody>
                    <a:bodyPr/>
                    <a:lstStyle/>
                    <a:p>
                      <a:endParaRPr lang="en-GB"/>
                    </a:p>
                  </a:txBody>
                  <a:tcPr/>
                </a:tc>
                <a:tc>
                  <a:txBody>
                    <a:bodyPr/>
                    <a:lstStyle/>
                    <a:p>
                      <a:pPr algn="l" fontAlgn="b"/>
                      <a:r>
                        <a:rPr lang="en-GB" sz="1800" b="1" i="0" u="none" strike="noStrike" dirty="0">
                          <a:solidFill>
                            <a:srgbClr val="000000"/>
                          </a:solidFill>
                          <a:effectLst/>
                          <a:latin typeface="Lucida Sans"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92CDDC"/>
                    </a:solidFill>
                  </a:tcPr>
                </a:tc>
                <a:tc>
                  <a:txBody>
                    <a:bodyPr/>
                    <a:lstStyle/>
                    <a:p>
                      <a:pPr algn="l" fontAlgn="b"/>
                      <a:r>
                        <a:rPr lang="en-GB" sz="1800" b="1" i="0" u="none" strike="noStrike" dirty="0">
                          <a:solidFill>
                            <a:srgbClr val="000000"/>
                          </a:solidFill>
                          <a:effectLst/>
                          <a:latin typeface="Lucida Sans"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92CDDC"/>
                    </a:solidFill>
                  </a:tcPr>
                </a:tc>
                <a:tc>
                  <a:txBody>
                    <a:bodyPr/>
                    <a:lstStyle/>
                    <a:p>
                      <a:pPr algn="l" fontAlgn="b"/>
                      <a:r>
                        <a:rPr lang="en-GB" sz="1800" b="1" i="0" u="none" strike="noStrike" dirty="0">
                          <a:solidFill>
                            <a:srgbClr val="000000"/>
                          </a:solidFill>
                          <a:effectLst/>
                          <a:latin typeface="Lucida Sans"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92CDDC"/>
                    </a:solidFill>
                  </a:tcPr>
                </a:tc>
                <a:tc>
                  <a:txBody>
                    <a:bodyPr/>
                    <a:lstStyle/>
                    <a:p>
                      <a:pPr algn="l" fontAlgn="b"/>
                      <a:r>
                        <a:rPr lang="en-GB" sz="1800" b="1" i="0" u="none" strike="noStrike" dirty="0">
                          <a:solidFill>
                            <a:srgbClr val="000000"/>
                          </a:solidFill>
                          <a:effectLst/>
                          <a:latin typeface="Lucida Sans"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92CDDC"/>
                    </a:solidFill>
                  </a:tcPr>
                </a:tc>
                <a:tc>
                  <a:txBody>
                    <a:bodyPr/>
                    <a:lstStyle/>
                    <a:p>
                      <a:pPr algn="l" fontAlgn="b"/>
                      <a:r>
                        <a:rPr lang="en-GB" sz="1800" b="1" i="0" u="none" strike="noStrike" dirty="0">
                          <a:solidFill>
                            <a:srgbClr val="000000"/>
                          </a:solidFill>
                          <a:effectLst/>
                          <a:latin typeface="Lucida Sans"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92CDDC"/>
                    </a:solidFill>
                  </a:tcPr>
                </a:tc>
              </a:tr>
              <a:tr h="486054">
                <a:tc>
                  <a:txBody>
                    <a:bodyPr/>
                    <a:lstStyle/>
                    <a:p>
                      <a:pPr algn="l" fontAlgn="b"/>
                      <a:r>
                        <a:rPr lang="en-GB" sz="18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b"/>
                      <a:r>
                        <a:rPr lang="en-GB" sz="1800" b="1" i="0" u="none" strike="noStrike" dirty="0">
                          <a:solidFill>
                            <a:srgbClr val="000000"/>
                          </a:solidFill>
                          <a:effectLst/>
                          <a:latin typeface="Lucida Sans" pitchFamily="34" charset="0"/>
                        </a:rPr>
                        <a:t>Saturated Fats</a:t>
                      </a:r>
                    </a:p>
                  </a:txBody>
                  <a:tcPr marL="9525" marR="9525" marT="9525" marB="0" anchor="b">
                    <a:lnL>
                      <a:noFill/>
                    </a:lnL>
                    <a:lnR>
                      <a:noFill/>
                    </a:lnR>
                    <a:lnT>
                      <a:noFill/>
                    </a:lnT>
                    <a:lnB>
                      <a:noFill/>
                    </a:lnB>
                    <a:solidFill>
                      <a:srgbClr val="31869B"/>
                    </a:solidFill>
                  </a:tcPr>
                </a:tc>
                <a:tc hMerge="1">
                  <a:txBody>
                    <a:bodyPr/>
                    <a:lstStyle/>
                    <a:p>
                      <a:endParaRPr lang="en-GB"/>
                    </a:p>
                  </a:txBody>
                  <a:tcPr/>
                </a:tc>
                <a:tc>
                  <a:txBody>
                    <a:bodyPr/>
                    <a:lstStyle/>
                    <a:p>
                      <a:pPr algn="l" fontAlgn="b"/>
                      <a:r>
                        <a:rPr lang="en-GB" sz="1800" b="1" i="0" u="none" strike="noStrike" dirty="0">
                          <a:solidFill>
                            <a:srgbClr val="000000"/>
                          </a:solidFill>
                          <a:effectLst/>
                          <a:latin typeface="Lucida Sans" pitchFamily="34" charset="0"/>
                        </a:rPr>
                        <a:t> </a:t>
                      </a:r>
                    </a:p>
                  </a:txBody>
                  <a:tcPr marL="9525" marR="9525" marT="9525" marB="0" anchor="b">
                    <a:lnL>
                      <a:noFill/>
                    </a:lnL>
                    <a:lnR>
                      <a:noFill/>
                    </a:lnR>
                    <a:lnT>
                      <a:noFill/>
                    </a:lnT>
                    <a:lnB>
                      <a:noFill/>
                    </a:lnB>
                    <a:solidFill>
                      <a:srgbClr val="31869B"/>
                    </a:solidFill>
                  </a:tcPr>
                </a:tc>
                <a:tc>
                  <a:txBody>
                    <a:bodyPr/>
                    <a:lstStyle/>
                    <a:p>
                      <a:pPr algn="l" fontAlgn="b"/>
                      <a:r>
                        <a:rPr lang="en-GB" sz="1800" b="1" i="0" u="none" strike="noStrike" dirty="0">
                          <a:solidFill>
                            <a:srgbClr val="000000"/>
                          </a:solidFill>
                          <a:effectLst/>
                          <a:latin typeface="Lucida Sans" pitchFamily="34" charset="0"/>
                        </a:rPr>
                        <a:t> </a:t>
                      </a:r>
                    </a:p>
                  </a:txBody>
                  <a:tcPr marL="9525" marR="9525" marT="9525" marB="0" anchor="b">
                    <a:lnL>
                      <a:noFill/>
                    </a:lnL>
                    <a:lnR>
                      <a:noFill/>
                    </a:lnR>
                    <a:lnT>
                      <a:noFill/>
                    </a:lnT>
                    <a:lnB>
                      <a:noFill/>
                    </a:lnB>
                    <a:solidFill>
                      <a:srgbClr val="31869B"/>
                    </a:solidFill>
                  </a:tcPr>
                </a:tc>
                <a:tc>
                  <a:txBody>
                    <a:bodyPr/>
                    <a:lstStyle/>
                    <a:p>
                      <a:pPr algn="l" fontAlgn="b"/>
                      <a:r>
                        <a:rPr lang="en-GB" sz="1800" b="1" i="0" u="none" strike="noStrike" dirty="0">
                          <a:solidFill>
                            <a:srgbClr val="000000"/>
                          </a:solidFill>
                          <a:effectLst/>
                          <a:latin typeface="Lucida Sans" pitchFamily="34" charset="0"/>
                        </a:rPr>
                        <a:t> </a:t>
                      </a:r>
                    </a:p>
                  </a:txBody>
                  <a:tcPr marL="9525" marR="9525" marT="9525" marB="0" anchor="b">
                    <a:lnL>
                      <a:noFill/>
                    </a:lnL>
                    <a:lnR>
                      <a:noFill/>
                    </a:lnR>
                    <a:lnT>
                      <a:noFill/>
                    </a:lnT>
                    <a:lnB>
                      <a:noFill/>
                    </a:lnB>
                    <a:solidFill>
                      <a:srgbClr val="31869B"/>
                    </a:solidFill>
                  </a:tcPr>
                </a:tc>
                <a:tc gridSpan="2">
                  <a:txBody>
                    <a:bodyPr/>
                    <a:lstStyle/>
                    <a:p>
                      <a:pPr algn="l" fontAlgn="b"/>
                      <a:r>
                        <a:rPr lang="en-GB" sz="1800" b="1" i="0" u="none" strike="noStrike" dirty="0">
                          <a:solidFill>
                            <a:srgbClr val="000000"/>
                          </a:solidFill>
                          <a:effectLst/>
                          <a:latin typeface="Lucida Sans" pitchFamily="34" charset="0"/>
                        </a:rPr>
                        <a:t>Unsaturated Fats</a:t>
                      </a:r>
                    </a:p>
                  </a:txBody>
                  <a:tcPr marL="9525" marR="9525" marT="9525" marB="0" anchor="b">
                    <a:lnL>
                      <a:noFill/>
                    </a:lnL>
                    <a:lnR>
                      <a:noFill/>
                    </a:lnR>
                    <a:lnT>
                      <a:noFill/>
                    </a:lnT>
                    <a:lnB>
                      <a:noFill/>
                    </a:lnB>
                    <a:solidFill>
                      <a:srgbClr val="92CDDC"/>
                    </a:solidFill>
                  </a:tcPr>
                </a:tc>
                <a:tc hMerge="1">
                  <a:txBody>
                    <a:bodyPr/>
                    <a:lstStyle/>
                    <a:p>
                      <a:endParaRPr lang="en-GB"/>
                    </a:p>
                  </a:txBody>
                  <a:tcPr/>
                </a:tc>
                <a:tc>
                  <a:txBody>
                    <a:bodyPr/>
                    <a:lstStyle/>
                    <a:p>
                      <a:pPr algn="l" fontAlgn="b"/>
                      <a:r>
                        <a:rPr lang="en-GB" sz="1800" b="1" i="0" u="none" strike="noStrike" dirty="0">
                          <a:solidFill>
                            <a:srgbClr val="000000"/>
                          </a:solidFill>
                          <a:effectLst/>
                          <a:latin typeface="Lucida Sans"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92CDDC"/>
                    </a:solidFill>
                  </a:tcPr>
                </a:tc>
              </a:tr>
              <a:tr h="486054">
                <a:tc>
                  <a:txBody>
                    <a:bodyPr/>
                    <a:lstStyle/>
                    <a:p>
                      <a:pPr algn="l" fontAlgn="b"/>
                      <a:r>
                        <a:rPr lang="en-GB" sz="18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GB" sz="1800" b="0" i="0" u="none" strike="noStrike" dirty="0">
                          <a:solidFill>
                            <a:srgbClr val="000000"/>
                          </a:solidFill>
                          <a:effectLst/>
                          <a:latin typeface="Lucida Sans" pitchFamily="34" charset="0"/>
                        </a:rPr>
                        <a:t>C10:0</a:t>
                      </a:r>
                    </a:p>
                  </a:txBody>
                  <a:tcPr marL="9525" marR="9525" marT="9525" marB="0" anchor="b">
                    <a:lnL>
                      <a:noFill/>
                    </a:lnL>
                    <a:lnR>
                      <a:noFill/>
                    </a:lnR>
                    <a:lnT>
                      <a:noFill/>
                    </a:lnT>
                    <a:lnB>
                      <a:noFill/>
                    </a:lnB>
                  </a:tcPr>
                </a:tc>
                <a:tc>
                  <a:txBody>
                    <a:bodyPr/>
                    <a:lstStyle/>
                    <a:p>
                      <a:pPr algn="l" fontAlgn="b"/>
                      <a:r>
                        <a:rPr lang="en-GB" sz="1800" b="0" i="0" u="none" strike="noStrike" dirty="0">
                          <a:solidFill>
                            <a:srgbClr val="000000"/>
                          </a:solidFill>
                          <a:effectLst/>
                          <a:latin typeface="Lucida Sans" pitchFamily="34" charset="0"/>
                        </a:rPr>
                        <a:t>C12:0</a:t>
                      </a:r>
                    </a:p>
                  </a:txBody>
                  <a:tcPr marL="9525" marR="9525" marT="9525" marB="0" anchor="b">
                    <a:lnL>
                      <a:noFill/>
                    </a:lnL>
                    <a:lnR>
                      <a:noFill/>
                    </a:lnR>
                    <a:lnT>
                      <a:noFill/>
                    </a:lnT>
                    <a:lnB>
                      <a:noFill/>
                    </a:lnB>
                  </a:tcPr>
                </a:tc>
                <a:tc>
                  <a:txBody>
                    <a:bodyPr/>
                    <a:lstStyle/>
                    <a:p>
                      <a:pPr algn="l" fontAlgn="b"/>
                      <a:r>
                        <a:rPr lang="en-GB" sz="1800" b="0" i="0" u="none" strike="noStrike" dirty="0">
                          <a:solidFill>
                            <a:srgbClr val="000000"/>
                          </a:solidFill>
                          <a:effectLst/>
                          <a:latin typeface="Lucida Sans" pitchFamily="34" charset="0"/>
                        </a:rPr>
                        <a:t>C14:0</a:t>
                      </a:r>
                    </a:p>
                  </a:txBody>
                  <a:tcPr marL="9525" marR="9525" marT="9525" marB="0" anchor="b">
                    <a:lnL>
                      <a:noFill/>
                    </a:lnL>
                    <a:lnR>
                      <a:noFill/>
                    </a:lnR>
                    <a:lnT>
                      <a:noFill/>
                    </a:lnT>
                    <a:lnB>
                      <a:noFill/>
                    </a:lnB>
                  </a:tcPr>
                </a:tc>
                <a:tc>
                  <a:txBody>
                    <a:bodyPr/>
                    <a:lstStyle/>
                    <a:p>
                      <a:pPr algn="l" fontAlgn="b"/>
                      <a:r>
                        <a:rPr lang="en-GB" sz="1800" b="0" i="0" u="none" strike="noStrike" dirty="0">
                          <a:solidFill>
                            <a:srgbClr val="000000"/>
                          </a:solidFill>
                          <a:effectLst/>
                          <a:latin typeface="Lucida Sans" pitchFamily="34" charset="0"/>
                        </a:rPr>
                        <a:t>C16:0</a:t>
                      </a:r>
                    </a:p>
                  </a:txBody>
                  <a:tcPr marL="9525" marR="9525" marT="9525" marB="0" anchor="b">
                    <a:lnL>
                      <a:noFill/>
                    </a:lnL>
                    <a:lnR>
                      <a:noFill/>
                    </a:lnR>
                    <a:lnT>
                      <a:noFill/>
                    </a:lnT>
                    <a:lnB>
                      <a:noFill/>
                    </a:lnB>
                  </a:tcPr>
                </a:tc>
                <a:tc>
                  <a:txBody>
                    <a:bodyPr/>
                    <a:lstStyle/>
                    <a:p>
                      <a:pPr algn="l" fontAlgn="b"/>
                      <a:r>
                        <a:rPr lang="en-GB" sz="1800" b="0" i="0" u="none" strike="noStrike" dirty="0">
                          <a:solidFill>
                            <a:srgbClr val="000000"/>
                          </a:solidFill>
                          <a:effectLst/>
                          <a:latin typeface="Lucida Sans" pitchFamily="34" charset="0"/>
                        </a:rPr>
                        <a:t>C18:0</a:t>
                      </a:r>
                    </a:p>
                  </a:txBody>
                  <a:tcPr marL="9525" marR="9525" marT="9525" marB="0" anchor="b">
                    <a:lnL>
                      <a:noFill/>
                    </a:lnL>
                    <a:lnR>
                      <a:noFill/>
                    </a:lnR>
                    <a:lnT>
                      <a:noFill/>
                    </a:lnT>
                    <a:lnB>
                      <a:noFill/>
                    </a:lnB>
                  </a:tcPr>
                </a:tc>
                <a:tc>
                  <a:txBody>
                    <a:bodyPr/>
                    <a:lstStyle/>
                    <a:p>
                      <a:pPr algn="l" fontAlgn="b"/>
                      <a:r>
                        <a:rPr lang="en-GB" sz="1800" b="0" i="0" u="none" strike="noStrike" dirty="0">
                          <a:solidFill>
                            <a:srgbClr val="000000"/>
                          </a:solidFill>
                          <a:effectLst/>
                          <a:latin typeface="Lucida Sans" pitchFamily="34" charset="0"/>
                        </a:rPr>
                        <a:t>C18:1</a:t>
                      </a:r>
                    </a:p>
                  </a:txBody>
                  <a:tcPr marL="9525" marR="9525" marT="9525" marB="0" anchor="b">
                    <a:lnL>
                      <a:noFill/>
                    </a:lnL>
                    <a:lnR>
                      <a:noFill/>
                    </a:lnR>
                    <a:lnT>
                      <a:noFill/>
                    </a:lnT>
                    <a:lnB>
                      <a:noFill/>
                    </a:lnB>
                  </a:tcPr>
                </a:tc>
                <a:tc>
                  <a:txBody>
                    <a:bodyPr/>
                    <a:lstStyle/>
                    <a:p>
                      <a:pPr algn="l" fontAlgn="b"/>
                      <a:r>
                        <a:rPr lang="en-GB" sz="1800" b="0" i="0" u="none" strike="noStrike" dirty="0">
                          <a:solidFill>
                            <a:srgbClr val="000000"/>
                          </a:solidFill>
                          <a:effectLst/>
                          <a:latin typeface="Lucida Sans" pitchFamily="34" charset="0"/>
                        </a:rPr>
                        <a:t>C18:2</a:t>
                      </a:r>
                    </a:p>
                  </a:txBody>
                  <a:tcPr marL="9525" marR="9525" marT="9525" marB="0" anchor="b">
                    <a:lnL>
                      <a:noFill/>
                    </a:lnL>
                    <a:lnR>
                      <a:noFill/>
                    </a:lnR>
                    <a:lnT>
                      <a:noFill/>
                    </a:lnT>
                    <a:lnB>
                      <a:noFill/>
                    </a:lnB>
                  </a:tcPr>
                </a:tc>
                <a:tc>
                  <a:txBody>
                    <a:bodyPr/>
                    <a:lstStyle/>
                    <a:p>
                      <a:pPr algn="l" fontAlgn="b"/>
                      <a:r>
                        <a:rPr lang="en-GB" sz="1800" b="0" i="0" u="none" strike="noStrike" dirty="0">
                          <a:solidFill>
                            <a:srgbClr val="000000"/>
                          </a:solidFill>
                          <a:effectLst/>
                          <a:latin typeface="Lucida Sans" pitchFamily="34" charset="0"/>
                        </a:rPr>
                        <a:t>C18:3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r>
              <a:tr h="486054">
                <a:tc>
                  <a:txBody>
                    <a:bodyPr/>
                    <a:lstStyle/>
                    <a:p>
                      <a:pPr algn="l" fontAlgn="b"/>
                      <a:r>
                        <a:rPr lang="en-GB" sz="18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B7DEE8"/>
                    </a:solidFill>
                  </a:tcPr>
                </a:tc>
                <a:tc>
                  <a:txBody>
                    <a:bodyPr/>
                    <a:lstStyle/>
                    <a:p>
                      <a:pPr algn="l" fontAlgn="b"/>
                      <a:r>
                        <a:rPr lang="en-GB" sz="1400" b="0" i="0" u="none" strike="noStrike" dirty="0">
                          <a:solidFill>
                            <a:srgbClr val="000000"/>
                          </a:solidFill>
                          <a:effectLst/>
                          <a:latin typeface="Lucida Sans" pitchFamily="34" charset="0"/>
                        </a:rPr>
                        <a:t>Caprylic</a:t>
                      </a:r>
                    </a:p>
                  </a:txBody>
                  <a:tcPr marL="9525" marR="9525" marT="9525" marB="0" anchor="b">
                    <a:lnL>
                      <a:noFill/>
                    </a:lnL>
                    <a:lnR>
                      <a:noFill/>
                    </a:lnR>
                    <a:lnT>
                      <a:noFill/>
                    </a:lnT>
                    <a:lnB>
                      <a:noFill/>
                    </a:lnB>
                    <a:solidFill>
                      <a:srgbClr val="B7DEE8"/>
                    </a:solidFill>
                  </a:tcPr>
                </a:tc>
                <a:tc>
                  <a:txBody>
                    <a:bodyPr/>
                    <a:lstStyle/>
                    <a:p>
                      <a:pPr algn="l" fontAlgn="b"/>
                      <a:r>
                        <a:rPr lang="en-GB" sz="1400" b="0" i="0" u="none" strike="noStrike" dirty="0">
                          <a:solidFill>
                            <a:srgbClr val="000000"/>
                          </a:solidFill>
                          <a:effectLst/>
                          <a:latin typeface="Lucida Sans" pitchFamily="34" charset="0"/>
                        </a:rPr>
                        <a:t>Lauric</a:t>
                      </a:r>
                    </a:p>
                  </a:txBody>
                  <a:tcPr marL="9525" marR="9525" marT="9525" marB="0" anchor="b">
                    <a:lnL>
                      <a:noFill/>
                    </a:lnL>
                    <a:lnR>
                      <a:noFill/>
                    </a:lnR>
                    <a:lnT>
                      <a:noFill/>
                    </a:lnT>
                    <a:lnB>
                      <a:noFill/>
                    </a:lnB>
                    <a:solidFill>
                      <a:srgbClr val="B7DEE8"/>
                    </a:solidFill>
                  </a:tcPr>
                </a:tc>
                <a:tc>
                  <a:txBody>
                    <a:bodyPr/>
                    <a:lstStyle/>
                    <a:p>
                      <a:pPr algn="l" fontAlgn="b"/>
                      <a:r>
                        <a:rPr lang="en-GB" sz="1400" b="0" i="0" u="none" strike="noStrike" dirty="0">
                          <a:solidFill>
                            <a:srgbClr val="000000"/>
                          </a:solidFill>
                          <a:effectLst/>
                          <a:latin typeface="Lucida Sans" pitchFamily="34" charset="0"/>
                        </a:rPr>
                        <a:t>Mysristic</a:t>
                      </a:r>
                    </a:p>
                  </a:txBody>
                  <a:tcPr marL="9525" marR="9525" marT="9525" marB="0" anchor="b">
                    <a:lnL>
                      <a:noFill/>
                    </a:lnL>
                    <a:lnR>
                      <a:noFill/>
                    </a:lnR>
                    <a:lnT>
                      <a:noFill/>
                    </a:lnT>
                    <a:lnB>
                      <a:noFill/>
                    </a:lnB>
                    <a:solidFill>
                      <a:srgbClr val="B7DEE8"/>
                    </a:solidFill>
                  </a:tcPr>
                </a:tc>
                <a:tc>
                  <a:txBody>
                    <a:bodyPr/>
                    <a:lstStyle/>
                    <a:p>
                      <a:pPr algn="l" fontAlgn="b"/>
                      <a:r>
                        <a:rPr lang="en-GB" sz="1400" b="0" i="0" u="none" strike="noStrike" dirty="0">
                          <a:solidFill>
                            <a:srgbClr val="000000"/>
                          </a:solidFill>
                          <a:effectLst/>
                          <a:latin typeface="Lucida Sans" pitchFamily="34" charset="0"/>
                        </a:rPr>
                        <a:t>Palmitic</a:t>
                      </a:r>
                    </a:p>
                  </a:txBody>
                  <a:tcPr marL="9525" marR="9525" marT="9525" marB="0" anchor="b">
                    <a:lnL>
                      <a:noFill/>
                    </a:lnL>
                    <a:lnR>
                      <a:noFill/>
                    </a:lnR>
                    <a:lnT>
                      <a:noFill/>
                    </a:lnT>
                    <a:lnB>
                      <a:noFill/>
                    </a:lnB>
                    <a:solidFill>
                      <a:srgbClr val="B7DEE8"/>
                    </a:solidFill>
                  </a:tcPr>
                </a:tc>
                <a:tc>
                  <a:txBody>
                    <a:bodyPr/>
                    <a:lstStyle/>
                    <a:p>
                      <a:pPr algn="l" fontAlgn="b"/>
                      <a:r>
                        <a:rPr lang="en-GB" sz="1400" b="0" i="0" u="none" strike="noStrike" dirty="0">
                          <a:solidFill>
                            <a:srgbClr val="000000"/>
                          </a:solidFill>
                          <a:effectLst/>
                          <a:latin typeface="Lucida Sans" pitchFamily="34" charset="0"/>
                        </a:rPr>
                        <a:t>Stearic</a:t>
                      </a:r>
                    </a:p>
                  </a:txBody>
                  <a:tcPr marL="9525" marR="9525" marT="9525" marB="0" anchor="b">
                    <a:lnL>
                      <a:noFill/>
                    </a:lnL>
                    <a:lnR>
                      <a:noFill/>
                    </a:lnR>
                    <a:lnT>
                      <a:noFill/>
                    </a:lnT>
                    <a:lnB>
                      <a:noFill/>
                    </a:lnB>
                    <a:solidFill>
                      <a:srgbClr val="B7DEE8"/>
                    </a:solidFill>
                  </a:tcPr>
                </a:tc>
                <a:tc>
                  <a:txBody>
                    <a:bodyPr/>
                    <a:lstStyle/>
                    <a:p>
                      <a:pPr algn="l" fontAlgn="b"/>
                      <a:r>
                        <a:rPr lang="en-GB" sz="1400" b="0" i="0" u="none" strike="noStrike" dirty="0">
                          <a:solidFill>
                            <a:srgbClr val="000000"/>
                          </a:solidFill>
                          <a:effectLst/>
                          <a:latin typeface="Lucida Sans" pitchFamily="34" charset="0"/>
                        </a:rPr>
                        <a:t>Oleic</a:t>
                      </a:r>
                    </a:p>
                  </a:txBody>
                  <a:tcPr marL="9525" marR="9525" marT="9525" marB="0" anchor="b">
                    <a:lnL>
                      <a:noFill/>
                    </a:lnL>
                    <a:lnR>
                      <a:noFill/>
                    </a:lnR>
                    <a:lnT>
                      <a:noFill/>
                    </a:lnT>
                    <a:lnB>
                      <a:noFill/>
                    </a:lnB>
                    <a:solidFill>
                      <a:srgbClr val="B7DEE8"/>
                    </a:solidFill>
                  </a:tcPr>
                </a:tc>
                <a:tc>
                  <a:txBody>
                    <a:bodyPr/>
                    <a:lstStyle/>
                    <a:p>
                      <a:pPr algn="l" fontAlgn="b"/>
                      <a:r>
                        <a:rPr lang="en-GB" sz="1400" b="0" i="0" u="none" strike="noStrike" dirty="0">
                          <a:solidFill>
                            <a:srgbClr val="000000"/>
                          </a:solidFill>
                          <a:effectLst/>
                          <a:latin typeface="Lucida Sans" pitchFamily="34" charset="0"/>
                        </a:rPr>
                        <a:t>Linoleic</a:t>
                      </a:r>
                    </a:p>
                  </a:txBody>
                  <a:tcPr marL="9525" marR="9525" marT="9525" marB="0" anchor="b">
                    <a:lnL>
                      <a:noFill/>
                    </a:lnL>
                    <a:lnR>
                      <a:noFill/>
                    </a:lnR>
                    <a:lnT>
                      <a:noFill/>
                    </a:lnT>
                    <a:lnB>
                      <a:noFill/>
                    </a:lnB>
                    <a:solidFill>
                      <a:srgbClr val="B7DEE8"/>
                    </a:solidFill>
                  </a:tcPr>
                </a:tc>
                <a:tc>
                  <a:txBody>
                    <a:bodyPr/>
                    <a:lstStyle/>
                    <a:p>
                      <a:pPr algn="l" fontAlgn="b"/>
                      <a:r>
                        <a:rPr lang="en-GB" sz="1400" b="0" i="0" u="none" strike="noStrike" dirty="0">
                          <a:solidFill>
                            <a:srgbClr val="000000"/>
                          </a:solidFill>
                          <a:effectLst/>
                          <a:latin typeface="Lucida Sans" pitchFamily="34" charset="0"/>
                        </a:rPr>
                        <a:t>Linolenic</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B7DEE8"/>
                    </a:solidFill>
                  </a:tcPr>
                </a:tc>
              </a:tr>
              <a:tr h="486054">
                <a:tc>
                  <a:txBody>
                    <a:bodyPr/>
                    <a:lstStyle/>
                    <a:p>
                      <a:pPr algn="l" fontAlgn="b"/>
                      <a:r>
                        <a:rPr lang="en-GB" sz="1800" b="0" i="0" u="none" strike="noStrike" dirty="0">
                          <a:solidFill>
                            <a:srgbClr val="000000"/>
                          </a:solidFill>
                          <a:effectLst/>
                          <a:latin typeface="Lucida Sans" pitchFamily="34" charset="0"/>
                        </a:rPr>
                        <a:t>TAG</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1800" b="0" i="0" u="none" strike="noStrike" dirty="0">
                          <a:solidFill>
                            <a:srgbClr val="000000"/>
                          </a:solidFill>
                          <a:effectLst/>
                          <a:latin typeface="Lucida Sans" pitchFamily="34" charset="0"/>
                        </a:rPr>
                        <a:t>nd</a:t>
                      </a:r>
                    </a:p>
                  </a:txBody>
                  <a:tcPr marL="9525" marR="9525" marT="9525" marB="0" anchor="b">
                    <a:lnL>
                      <a:noFill/>
                    </a:lnL>
                    <a:lnR>
                      <a:noFill/>
                    </a:lnR>
                    <a:lnT>
                      <a:noFill/>
                    </a:lnT>
                    <a:lnB>
                      <a:noFill/>
                    </a:lnB>
                  </a:tcPr>
                </a:tc>
                <a:tc>
                  <a:txBody>
                    <a:bodyPr/>
                    <a:lstStyle/>
                    <a:p>
                      <a:pPr algn="r" fontAlgn="b"/>
                      <a:r>
                        <a:rPr lang="en-GB" sz="1800" b="0" i="0" u="none" strike="noStrike" dirty="0">
                          <a:solidFill>
                            <a:srgbClr val="000000"/>
                          </a:solidFill>
                          <a:effectLst/>
                          <a:latin typeface="Lucida Sans" pitchFamily="34" charset="0"/>
                        </a:rPr>
                        <a:t>nd</a:t>
                      </a:r>
                    </a:p>
                  </a:txBody>
                  <a:tcPr marL="9525" marR="9525" marT="9525" marB="0" anchor="b">
                    <a:lnL>
                      <a:noFill/>
                    </a:lnL>
                    <a:lnR>
                      <a:noFill/>
                    </a:lnR>
                    <a:lnT>
                      <a:noFill/>
                    </a:lnT>
                    <a:lnB>
                      <a:noFill/>
                    </a:lnB>
                  </a:tcPr>
                </a:tc>
                <a:tc>
                  <a:txBody>
                    <a:bodyPr/>
                    <a:lstStyle/>
                    <a:p>
                      <a:pPr algn="r" fontAlgn="b"/>
                      <a:r>
                        <a:rPr lang="en-GB" sz="1800" b="0" i="0" u="none" strike="noStrike" dirty="0">
                          <a:solidFill>
                            <a:srgbClr val="000000"/>
                          </a:solidFill>
                          <a:effectLst/>
                          <a:latin typeface="Lucida Sans" pitchFamily="34" charset="0"/>
                        </a:rPr>
                        <a:t>nd</a:t>
                      </a:r>
                    </a:p>
                  </a:txBody>
                  <a:tcPr marL="9525" marR="9525" marT="9525" marB="0" anchor="b">
                    <a:lnL>
                      <a:noFill/>
                    </a:lnL>
                    <a:lnR>
                      <a:noFill/>
                    </a:lnR>
                    <a:lnT>
                      <a:noFill/>
                    </a:lnT>
                    <a:lnB>
                      <a:noFill/>
                    </a:lnB>
                  </a:tcPr>
                </a:tc>
                <a:tc>
                  <a:txBody>
                    <a:bodyPr/>
                    <a:lstStyle/>
                    <a:p>
                      <a:pPr algn="r" fontAlgn="b"/>
                      <a:r>
                        <a:rPr lang="en-GB" sz="1800" b="0" i="0" u="none" strike="noStrike" dirty="0">
                          <a:solidFill>
                            <a:srgbClr val="000000"/>
                          </a:solidFill>
                          <a:effectLst/>
                          <a:latin typeface="Lucida Sans" pitchFamily="34" charset="0"/>
                        </a:rPr>
                        <a:t>nd</a:t>
                      </a:r>
                    </a:p>
                  </a:txBody>
                  <a:tcPr marL="9525" marR="9525" marT="9525" marB="0" anchor="b">
                    <a:lnL>
                      <a:noFill/>
                    </a:lnL>
                    <a:lnR>
                      <a:noFill/>
                    </a:lnR>
                    <a:lnT>
                      <a:noFill/>
                    </a:lnT>
                    <a:lnB>
                      <a:noFill/>
                    </a:lnB>
                  </a:tcPr>
                </a:tc>
                <a:tc>
                  <a:txBody>
                    <a:bodyPr/>
                    <a:lstStyle/>
                    <a:p>
                      <a:pPr algn="r" fontAlgn="b"/>
                      <a:r>
                        <a:rPr lang="en-GB" sz="1800" b="0" i="0" u="none" strike="noStrike" dirty="0">
                          <a:solidFill>
                            <a:srgbClr val="000000"/>
                          </a:solidFill>
                          <a:effectLst/>
                          <a:latin typeface="Lucida Sans" pitchFamily="34" charset="0"/>
                        </a:rPr>
                        <a:t>nd</a:t>
                      </a:r>
                    </a:p>
                  </a:txBody>
                  <a:tcPr marL="9525" marR="9525" marT="9525" marB="0" anchor="b">
                    <a:lnL>
                      <a:noFill/>
                    </a:lnL>
                    <a:lnR>
                      <a:noFill/>
                    </a:lnR>
                    <a:lnT>
                      <a:noFill/>
                    </a:lnT>
                    <a:lnB>
                      <a:noFill/>
                    </a:lnB>
                  </a:tcPr>
                </a:tc>
                <a:tc>
                  <a:txBody>
                    <a:bodyPr/>
                    <a:lstStyle/>
                    <a:p>
                      <a:pPr algn="r" fontAlgn="b"/>
                      <a:r>
                        <a:rPr lang="en-GB" sz="1800" b="0" i="0" u="none" strike="noStrike" dirty="0">
                          <a:solidFill>
                            <a:srgbClr val="000000"/>
                          </a:solidFill>
                          <a:effectLst/>
                          <a:latin typeface="Lucida Sans" pitchFamily="34" charset="0"/>
                        </a:rPr>
                        <a:t>32.94</a:t>
                      </a:r>
                    </a:p>
                  </a:txBody>
                  <a:tcPr marL="9525" marR="9525" marT="9525" marB="0" anchor="b">
                    <a:lnL>
                      <a:noFill/>
                    </a:lnL>
                    <a:lnR>
                      <a:noFill/>
                    </a:lnR>
                    <a:lnT>
                      <a:noFill/>
                    </a:lnT>
                    <a:lnB>
                      <a:noFill/>
                    </a:lnB>
                  </a:tcPr>
                </a:tc>
                <a:tc>
                  <a:txBody>
                    <a:bodyPr/>
                    <a:lstStyle/>
                    <a:p>
                      <a:pPr algn="r" fontAlgn="b"/>
                      <a:r>
                        <a:rPr lang="en-GB" sz="1800" b="0" i="0" u="none" strike="noStrike" dirty="0">
                          <a:solidFill>
                            <a:srgbClr val="000000"/>
                          </a:solidFill>
                          <a:effectLst/>
                          <a:latin typeface="Lucida Sans" pitchFamily="34" charset="0"/>
                        </a:rPr>
                        <a:t>24.91</a:t>
                      </a:r>
                    </a:p>
                  </a:txBody>
                  <a:tcPr marL="9525" marR="9525" marT="9525" marB="0" anchor="b">
                    <a:lnL>
                      <a:noFill/>
                    </a:lnL>
                    <a:lnR>
                      <a:noFill/>
                    </a:lnR>
                    <a:lnT>
                      <a:noFill/>
                    </a:lnT>
                    <a:lnB>
                      <a:noFill/>
                    </a:lnB>
                  </a:tcPr>
                </a:tc>
                <a:tc>
                  <a:txBody>
                    <a:bodyPr/>
                    <a:lstStyle/>
                    <a:p>
                      <a:pPr algn="r" fontAlgn="b"/>
                      <a:r>
                        <a:rPr lang="en-GB" sz="1800" b="0" i="0" u="none" strike="noStrike" dirty="0">
                          <a:solidFill>
                            <a:srgbClr val="000000"/>
                          </a:solidFill>
                          <a:effectLst/>
                          <a:latin typeface="Lucida Sans" pitchFamily="34" charset="0"/>
                        </a:rPr>
                        <a:t>17.29</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r>
              <a:tr h="486054">
                <a:tc>
                  <a:txBody>
                    <a:bodyPr/>
                    <a:lstStyle/>
                    <a:p>
                      <a:pPr algn="l" fontAlgn="b"/>
                      <a:r>
                        <a:rPr lang="en-GB" sz="1800" b="0" i="0" u="none" strike="noStrike" dirty="0">
                          <a:solidFill>
                            <a:srgbClr val="000000"/>
                          </a:solidFill>
                          <a:effectLst/>
                          <a:latin typeface="Lucida Sans" pitchFamily="34" charset="0"/>
                        </a:rPr>
                        <a:t>Fatty Acid</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B7DEE8"/>
                    </a:solidFill>
                  </a:tcPr>
                </a:tc>
                <a:tc>
                  <a:txBody>
                    <a:bodyPr/>
                    <a:lstStyle/>
                    <a:p>
                      <a:pPr algn="r" fontAlgn="b"/>
                      <a:r>
                        <a:rPr lang="en-GB" sz="1800" b="0" i="0" u="none" strike="noStrike" dirty="0">
                          <a:solidFill>
                            <a:srgbClr val="000000"/>
                          </a:solidFill>
                          <a:effectLst/>
                          <a:latin typeface="Lucida Sans" pitchFamily="34" charset="0"/>
                        </a:rPr>
                        <a:t>5.63</a:t>
                      </a:r>
                    </a:p>
                  </a:txBody>
                  <a:tcPr marL="9525" marR="9525" marT="9525" marB="0" anchor="b">
                    <a:lnL>
                      <a:noFill/>
                    </a:lnL>
                    <a:lnR>
                      <a:noFill/>
                    </a:lnR>
                    <a:lnT>
                      <a:noFill/>
                    </a:lnT>
                    <a:lnB>
                      <a:noFill/>
                    </a:lnB>
                    <a:solidFill>
                      <a:srgbClr val="B7DEE8"/>
                    </a:solidFill>
                  </a:tcPr>
                </a:tc>
                <a:tc>
                  <a:txBody>
                    <a:bodyPr/>
                    <a:lstStyle/>
                    <a:p>
                      <a:pPr algn="r" fontAlgn="b"/>
                      <a:r>
                        <a:rPr lang="en-GB" sz="1800" b="0" i="0" u="none" strike="noStrike" dirty="0">
                          <a:solidFill>
                            <a:srgbClr val="000000"/>
                          </a:solidFill>
                          <a:effectLst/>
                          <a:latin typeface="Lucida Sans" pitchFamily="34" charset="0"/>
                        </a:rPr>
                        <a:t>nd</a:t>
                      </a:r>
                    </a:p>
                  </a:txBody>
                  <a:tcPr marL="9525" marR="9525" marT="9525" marB="0" anchor="b">
                    <a:lnL>
                      <a:noFill/>
                    </a:lnL>
                    <a:lnR>
                      <a:noFill/>
                    </a:lnR>
                    <a:lnT>
                      <a:noFill/>
                    </a:lnT>
                    <a:lnB>
                      <a:noFill/>
                    </a:lnB>
                    <a:solidFill>
                      <a:srgbClr val="B7DEE8"/>
                    </a:solidFill>
                  </a:tcPr>
                </a:tc>
                <a:tc>
                  <a:txBody>
                    <a:bodyPr/>
                    <a:lstStyle/>
                    <a:p>
                      <a:pPr algn="r" fontAlgn="b"/>
                      <a:r>
                        <a:rPr lang="en-GB" sz="1800" b="0" i="0" u="none" strike="noStrike" dirty="0">
                          <a:solidFill>
                            <a:srgbClr val="000000"/>
                          </a:solidFill>
                          <a:effectLst/>
                          <a:latin typeface="Lucida Sans" pitchFamily="34" charset="0"/>
                        </a:rPr>
                        <a:t>nd</a:t>
                      </a:r>
                    </a:p>
                  </a:txBody>
                  <a:tcPr marL="9525" marR="9525" marT="9525" marB="0" anchor="b">
                    <a:lnL>
                      <a:noFill/>
                    </a:lnL>
                    <a:lnR>
                      <a:noFill/>
                    </a:lnR>
                    <a:lnT>
                      <a:noFill/>
                    </a:lnT>
                    <a:lnB>
                      <a:noFill/>
                    </a:lnB>
                    <a:solidFill>
                      <a:srgbClr val="B7DEE8"/>
                    </a:solidFill>
                  </a:tcPr>
                </a:tc>
                <a:tc>
                  <a:txBody>
                    <a:bodyPr/>
                    <a:lstStyle/>
                    <a:p>
                      <a:pPr algn="r" fontAlgn="b"/>
                      <a:r>
                        <a:rPr lang="en-GB" sz="1800" b="0" i="0" u="none" strike="noStrike" dirty="0">
                          <a:solidFill>
                            <a:srgbClr val="000000"/>
                          </a:solidFill>
                          <a:effectLst/>
                          <a:latin typeface="Lucida Sans" pitchFamily="34" charset="0"/>
                        </a:rPr>
                        <a:t>nd</a:t>
                      </a:r>
                    </a:p>
                  </a:txBody>
                  <a:tcPr marL="9525" marR="9525" marT="9525" marB="0" anchor="b">
                    <a:lnL>
                      <a:noFill/>
                    </a:lnL>
                    <a:lnR>
                      <a:noFill/>
                    </a:lnR>
                    <a:lnT>
                      <a:noFill/>
                    </a:lnT>
                    <a:lnB>
                      <a:noFill/>
                    </a:lnB>
                    <a:solidFill>
                      <a:srgbClr val="B7DEE8"/>
                    </a:solidFill>
                  </a:tcPr>
                </a:tc>
                <a:tc>
                  <a:txBody>
                    <a:bodyPr/>
                    <a:lstStyle/>
                    <a:p>
                      <a:pPr algn="r" fontAlgn="b"/>
                      <a:r>
                        <a:rPr lang="en-GB" sz="1800" b="0" i="0" u="none" strike="noStrike" dirty="0">
                          <a:solidFill>
                            <a:srgbClr val="000000"/>
                          </a:solidFill>
                          <a:effectLst/>
                          <a:latin typeface="Lucida Sans" pitchFamily="34" charset="0"/>
                        </a:rPr>
                        <a:t>nd</a:t>
                      </a:r>
                    </a:p>
                  </a:txBody>
                  <a:tcPr marL="9525" marR="9525" marT="9525" marB="0" anchor="b">
                    <a:lnL>
                      <a:noFill/>
                    </a:lnL>
                    <a:lnR>
                      <a:noFill/>
                    </a:lnR>
                    <a:lnT>
                      <a:noFill/>
                    </a:lnT>
                    <a:lnB>
                      <a:noFill/>
                    </a:lnB>
                    <a:solidFill>
                      <a:srgbClr val="B7DEE8"/>
                    </a:solidFill>
                  </a:tcPr>
                </a:tc>
                <a:tc>
                  <a:txBody>
                    <a:bodyPr/>
                    <a:lstStyle/>
                    <a:p>
                      <a:pPr algn="r" fontAlgn="b"/>
                      <a:r>
                        <a:rPr lang="en-GB" sz="1800" b="0" i="0" u="none" strike="noStrike" dirty="0">
                          <a:solidFill>
                            <a:srgbClr val="000000"/>
                          </a:solidFill>
                          <a:effectLst/>
                          <a:latin typeface="Lucida Sans" pitchFamily="34" charset="0"/>
                        </a:rPr>
                        <a:t>19.91</a:t>
                      </a:r>
                    </a:p>
                  </a:txBody>
                  <a:tcPr marL="9525" marR="9525" marT="9525" marB="0" anchor="b">
                    <a:lnL>
                      <a:noFill/>
                    </a:lnL>
                    <a:lnR>
                      <a:noFill/>
                    </a:lnR>
                    <a:lnT>
                      <a:noFill/>
                    </a:lnT>
                    <a:lnB>
                      <a:noFill/>
                    </a:lnB>
                    <a:solidFill>
                      <a:srgbClr val="B7DEE8"/>
                    </a:solidFill>
                  </a:tcPr>
                </a:tc>
                <a:tc>
                  <a:txBody>
                    <a:bodyPr/>
                    <a:lstStyle/>
                    <a:p>
                      <a:pPr algn="r" fontAlgn="b"/>
                      <a:r>
                        <a:rPr lang="en-GB" sz="1800" b="0" i="0" u="none" strike="noStrike" dirty="0">
                          <a:solidFill>
                            <a:srgbClr val="000000"/>
                          </a:solidFill>
                          <a:effectLst/>
                          <a:latin typeface="Lucida Sans" pitchFamily="34" charset="0"/>
                        </a:rPr>
                        <a:t>13.46</a:t>
                      </a:r>
                    </a:p>
                  </a:txBody>
                  <a:tcPr marL="9525" marR="9525" marT="9525" marB="0" anchor="b">
                    <a:lnL>
                      <a:noFill/>
                    </a:lnL>
                    <a:lnR>
                      <a:noFill/>
                    </a:lnR>
                    <a:lnT>
                      <a:noFill/>
                    </a:lnT>
                    <a:lnB>
                      <a:noFill/>
                    </a:lnB>
                    <a:solidFill>
                      <a:srgbClr val="B7DEE8"/>
                    </a:solidFill>
                  </a:tcPr>
                </a:tc>
                <a:tc>
                  <a:txBody>
                    <a:bodyPr/>
                    <a:lstStyle/>
                    <a:p>
                      <a:pPr algn="r" fontAlgn="b"/>
                      <a:r>
                        <a:rPr lang="en-GB" sz="1800" b="0" i="0" u="none" strike="noStrike" dirty="0">
                          <a:solidFill>
                            <a:srgbClr val="000000"/>
                          </a:solidFill>
                          <a:effectLst/>
                          <a:latin typeface="Lucida Sans" pitchFamily="34" charset="0"/>
                        </a:rPr>
                        <a:t>nd</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B7DEE8"/>
                    </a:solidFill>
                  </a:tcPr>
                </a:tc>
              </a:tr>
              <a:tr h="486054">
                <a:tc>
                  <a:txBody>
                    <a:bodyPr/>
                    <a:lstStyle/>
                    <a:p>
                      <a:pPr algn="l" fontAlgn="b"/>
                      <a:r>
                        <a:rPr lang="en-GB" sz="1800" b="0" i="0" u="none" strike="noStrike" dirty="0">
                          <a:solidFill>
                            <a:srgbClr val="000000"/>
                          </a:solidFill>
                          <a:effectLst/>
                          <a:latin typeface="Lucida Sans" pitchFamily="34" charset="0"/>
                        </a:rPr>
                        <a:t>Methyl Ester</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GB" sz="1800" b="0" i="0" u="none" strike="noStrike" dirty="0">
                          <a:solidFill>
                            <a:srgbClr val="000000"/>
                          </a:solidFill>
                          <a:effectLst/>
                          <a:latin typeface="Lucida Sans" pitchFamily="34" charset="0"/>
                        </a:rPr>
                        <a:t>1.72</a:t>
                      </a:r>
                    </a:p>
                  </a:txBody>
                  <a:tcPr marL="9525" marR="9525" marT="9525" marB="0" anchor="b">
                    <a:lnL>
                      <a:noFill/>
                    </a:lnL>
                    <a:lnR>
                      <a:noFill/>
                    </a:lnR>
                    <a:lnT>
                      <a:noFill/>
                    </a:lnT>
                    <a:lnB>
                      <a:noFill/>
                    </a:lnB>
                  </a:tcPr>
                </a:tc>
                <a:tc>
                  <a:txBody>
                    <a:bodyPr/>
                    <a:lstStyle/>
                    <a:p>
                      <a:pPr algn="r" fontAlgn="b"/>
                      <a:r>
                        <a:rPr lang="en-GB" sz="1800" b="0" i="0" u="none" strike="noStrike" dirty="0">
                          <a:solidFill>
                            <a:srgbClr val="000000"/>
                          </a:solidFill>
                          <a:effectLst/>
                          <a:latin typeface="Lucida Sans" pitchFamily="34" charset="0"/>
                        </a:rPr>
                        <a:t>2.43</a:t>
                      </a:r>
                    </a:p>
                  </a:txBody>
                  <a:tcPr marL="9525" marR="9525" marT="9525" marB="0" anchor="b">
                    <a:lnL>
                      <a:noFill/>
                    </a:lnL>
                    <a:lnR>
                      <a:noFill/>
                    </a:lnR>
                    <a:lnT>
                      <a:noFill/>
                    </a:lnT>
                    <a:lnB>
                      <a:noFill/>
                    </a:lnB>
                  </a:tcPr>
                </a:tc>
                <a:tc>
                  <a:txBody>
                    <a:bodyPr/>
                    <a:lstStyle/>
                    <a:p>
                      <a:pPr algn="r" fontAlgn="b"/>
                      <a:r>
                        <a:rPr lang="en-GB" sz="1800" b="0" i="0" u="none" strike="noStrike" dirty="0">
                          <a:solidFill>
                            <a:srgbClr val="000000"/>
                          </a:solidFill>
                          <a:effectLst/>
                          <a:latin typeface="Lucida Sans" pitchFamily="34" charset="0"/>
                        </a:rPr>
                        <a:t>3.3</a:t>
                      </a:r>
                    </a:p>
                  </a:txBody>
                  <a:tcPr marL="9525" marR="9525" marT="9525" marB="0" anchor="b">
                    <a:lnL>
                      <a:noFill/>
                    </a:lnL>
                    <a:lnR>
                      <a:noFill/>
                    </a:lnR>
                    <a:lnT>
                      <a:noFill/>
                    </a:lnT>
                    <a:lnB>
                      <a:noFill/>
                    </a:lnB>
                  </a:tcPr>
                </a:tc>
                <a:tc>
                  <a:txBody>
                    <a:bodyPr/>
                    <a:lstStyle/>
                    <a:p>
                      <a:pPr algn="r" fontAlgn="b"/>
                      <a:r>
                        <a:rPr lang="en-GB" sz="1800" b="0" i="0" u="none" strike="noStrike" dirty="0">
                          <a:solidFill>
                            <a:srgbClr val="000000"/>
                          </a:solidFill>
                          <a:effectLst/>
                          <a:latin typeface="Lucida Sans" pitchFamily="34" charset="0"/>
                        </a:rPr>
                        <a:t>4.38</a:t>
                      </a:r>
                    </a:p>
                  </a:txBody>
                  <a:tcPr marL="9525" marR="9525" marT="9525" marB="0" anchor="b">
                    <a:lnL>
                      <a:noFill/>
                    </a:lnL>
                    <a:lnR>
                      <a:noFill/>
                    </a:lnR>
                    <a:lnT>
                      <a:noFill/>
                    </a:lnT>
                    <a:lnB>
                      <a:noFill/>
                    </a:lnB>
                  </a:tcPr>
                </a:tc>
                <a:tc>
                  <a:txBody>
                    <a:bodyPr/>
                    <a:lstStyle/>
                    <a:p>
                      <a:pPr algn="r" fontAlgn="b"/>
                      <a:r>
                        <a:rPr lang="en-GB" sz="1800" b="0" i="0" u="none" strike="noStrike" dirty="0">
                          <a:solidFill>
                            <a:srgbClr val="000000"/>
                          </a:solidFill>
                          <a:effectLst/>
                          <a:latin typeface="Lucida Sans" pitchFamily="34" charset="0"/>
                        </a:rPr>
                        <a:t>5.85</a:t>
                      </a:r>
                    </a:p>
                  </a:txBody>
                  <a:tcPr marL="9525" marR="9525" marT="9525" marB="0" anchor="b">
                    <a:lnL>
                      <a:noFill/>
                    </a:lnL>
                    <a:lnR>
                      <a:noFill/>
                    </a:lnR>
                    <a:lnT>
                      <a:noFill/>
                    </a:lnT>
                    <a:lnB>
                      <a:noFill/>
                    </a:lnB>
                  </a:tcPr>
                </a:tc>
                <a:tc>
                  <a:txBody>
                    <a:bodyPr/>
                    <a:lstStyle/>
                    <a:p>
                      <a:pPr algn="r" fontAlgn="b"/>
                      <a:r>
                        <a:rPr lang="en-GB" sz="1800" b="0" i="0" u="none" strike="noStrike" dirty="0">
                          <a:solidFill>
                            <a:srgbClr val="000000"/>
                          </a:solidFill>
                          <a:effectLst/>
                          <a:latin typeface="Lucida Sans" pitchFamily="34" charset="0"/>
                        </a:rPr>
                        <a:t>4.51</a:t>
                      </a:r>
                    </a:p>
                  </a:txBody>
                  <a:tcPr marL="9525" marR="9525" marT="9525" marB="0" anchor="b">
                    <a:lnL>
                      <a:noFill/>
                    </a:lnL>
                    <a:lnR>
                      <a:noFill/>
                    </a:lnR>
                    <a:lnT>
                      <a:noFill/>
                    </a:lnT>
                    <a:lnB>
                      <a:noFill/>
                    </a:lnB>
                  </a:tcPr>
                </a:tc>
                <a:tc>
                  <a:txBody>
                    <a:bodyPr/>
                    <a:lstStyle/>
                    <a:p>
                      <a:pPr algn="r" fontAlgn="b"/>
                      <a:r>
                        <a:rPr lang="en-GB" sz="1800" b="0" i="0" u="none" strike="noStrike" dirty="0">
                          <a:solidFill>
                            <a:srgbClr val="000000"/>
                          </a:solidFill>
                          <a:effectLst/>
                          <a:latin typeface="Lucida Sans" pitchFamily="34" charset="0"/>
                        </a:rPr>
                        <a:t>3.65</a:t>
                      </a:r>
                    </a:p>
                  </a:txBody>
                  <a:tcPr marL="9525" marR="9525" marT="9525" marB="0" anchor="b">
                    <a:lnL>
                      <a:noFill/>
                    </a:lnL>
                    <a:lnR>
                      <a:noFill/>
                    </a:lnR>
                    <a:lnT>
                      <a:noFill/>
                    </a:lnT>
                    <a:lnB>
                      <a:noFill/>
                    </a:lnB>
                  </a:tcPr>
                </a:tc>
                <a:tc>
                  <a:txBody>
                    <a:bodyPr/>
                    <a:lstStyle/>
                    <a:p>
                      <a:pPr algn="r" fontAlgn="b"/>
                      <a:r>
                        <a:rPr lang="en-GB" sz="1800" b="0" i="0" u="none" strike="noStrike" dirty="0">
                          <a:solidFill>
                            <a:srgbClr val="000000"/>
                          </a:solidFill>
                          <a:effectLst/>
                          <a:latin typeface="Lucida Sans" pitchFamily="34" charset="0"/>
                        </a:rPr>
                        <a:t>3.14</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r>
              <a:tr h="486054">
                <a:tc>
                  <a:txBody>
                    <a:bodyPr/>
                    <a:lstStyle/>
                    <a:p>
                      <a:pPr algn="l" fontAlgn="b"/>
                      <a:r>
                        <a:rPr lang="en-GB" sz="1800" b="0" i="0" u="none" strike="noStrike" dirty="0">
                          <a:solidFill>
                            <a:srgbClr val="000000"/>
                          </a:solidFill>
                          <a:effectLst/>
                          <a:latin typeface="Lucida Sans" pitchFamily="34" charset="0"/>
                        </a:rPr>
                        <a:t>Ethyl Ester</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B7DEE8"/>
                    </a:solidFill>
                  </a:tcPr>
                </a:tc>
                <a:tc>
                  <a:txBody>
                    <a:bodyPr/>
                    <a:lstStyle/>
                    <a:p>
                      <a:pPr algn="r" fontAlgn="b"/>
                      <a:r>
                        <a:rPr lang="en-GB" sz="1800" b="0" i="0" u="none" strike="noStrike" dirty="0">
                          <a:solidFill>
                            <a:srgbClr val="000000"/>
                          </a:solidFill>
                          <a:effectLst/>
                          <a:latin typeface="Lucida Sans" pitchFamily="34" charset="0"/>
                        </a:rPr>
                        <a:t>1.87</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B7DEE8"/>
                    </a:solidFill>
                  </a:tcPr>
                </a:tc>
                <a:tc>
                  <a:txBody>
                    <a:bodyPr/>
                    <a:lstStyle/>
                    <a:p>
                      <a:pPr algn="r" fontAlgn="b"/>
                      <a:r>
                        <a:rPr lang="en-GB" sz="1800" b="0" i="0" u="none" strike="noStrike" dirty="0">
                          <a:solidFill>
                            <a:srgbClr val="000000"/>
                          </a:solidFill>
                          <a:effectLst/>
                          <a:latin typeface="Lucida Sans" pitchFamily="34" charset="0"/>
                        </a:rPr>
                        <a:t>2.63</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B7DEE8"/>
                    </a:solidFill>
                  </a:tcPr>
                </a:tc>
                <a:tc>
                  <a:txBody>
                    <a:bodyPr/>
                    <a:lstStyle/>
                    <a:p>
                      <a:pPr algn="r" fontAlgn="b"/>
                      <a:r>
                        <a:rPr lang="en-GB" sz="1800" b="0" i="0" u="none" strike="noStrike" dirty="0">
                          <a:solidFill>
                            <a:srgbClr val="000000"/>
                          </a:solidFill>
                          <a:effectLst/>
                          <a:latin typeface="Lucida Sans" pitchFamily="34" charset="0"/>
                        </a:rPr>
                        <a:t>3.52</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B7DEE8"/>
                    </a:solidFill>
                  </a:tcPr>
                </a:tc>
                <a:tc>
                  <a:txBody>
                    <a:bodyPr/>
                    <a:lstStyle/>
                    <a:p>
                      <a:pPr algn="r" fontAlgn="b"/>
                      <a:r>
                        <a:rPr lang="en-GB" sz="1800" b="0" i="0" u="none" strike="noStrike" dirty="0">
                          <a:solidFill>
                            <a:srgbClr val="000000"/>
                          </a:solidFill>
                          <a:effectLst/>
                          <a:latin typeface="Lucida Sans" pitchFamily="34" charset="0"/>
                        </a:rPr>
                        <a:t>4.57</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B7DEE8"/>
                    </a:solidFill>
                  </a:tcPr>
                </a:tc>
                <a:tc>
                  <a:txBody>
                    <a:bodyPr/>
                    <a:lstStyle/>
                    <a:p>
                      <a:pPr algn="r" fontAlgn="b"/>
                      <a:r>
                        <a:rPr lang="en-GB" sz="1800" b="0" i="0" u="none" strike="noStrike" dirty="0">
                          <a:solidFill>
                            <a:srgbClr val="000000"/>
                          </a:solidFill>
                          <a:effectLst/>
                          <a:latin typeface="Lucida Sans" pitchFamily="34" charset="0"/>
                        </a:rPr>
                        <a:t>5.92</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B7DEE8"/>
                    </a:solidFill>
                  </a:tcPr>
                </a:tc>
                <a:tc>
                  <a:txBody>
                    <a:bodyPr/>
                    <a:lstStyle/>
                    <a:p>
                      <a:pPr algn="r" fontAlgn="b"/>
                      <a:r>
                        <a:rPr lang="en-GB" sz="1800" b="0" i="0" u="none" strike="noStrike" dirty="0">
                          <a:solidFill>
                            <a:srgbClr val="000000"/>
                          </a:solidFill>
                          <a:effectLst/>
                          <a:latin typeface="Lucida Sans" pitchFamily="34" charset="0"/>
                        </a:rPr>
                        <a:t>4.78</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B7DEE8"/>
                    </a:solidFill>
                  </a:tcPr>
                </a:tc>
                <a:tc>
                  <a:txBody>
                    <a:bodyPr/>
                    <a:lstStyle/>
                    <a:p>
                      <a:pPr algn="r" fontAlgn="b"/>
                      <a:r>
                        <a:rPr lang="en-GB" sz="1800" b="0" i="0" u="none" strike="noStrike" dirty="0">
                          <a:solidFill>
                            <a:srgbClr val="000000"/>
                          </a:solidFill>
                          <a:effectLst/>
                          <a:latin typeface="Lucida Sans" pitchFamily="34" charset="0"/>
                        </a:rPr>
                        <a:t>4.25</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B7DEE8"/>
                    </a:solidFill>
                  </a:tcPr>
                </a:tc>
                <a:tc>
                  <a:txBody>
                    <a:bodyPr/>
                    <a:lstStyle/>
                    <a:p>
                      <a:pPr algn="r" fontAlgn="b"/>
                      <a:r>
                        <a:rPr lang="en-GB" sz="1800" b="0" i="0" u="none" strike="noStrike" dirty="0">
                          <a:solidFill>
                            <a:srgbClr val="000000"/>
                          </a:solidFill>
                          <a:effectLst/>
                          <a:latin typeface="Lucida Sans" pitchFamily="34" charset="0"/>
                        </a:rPr>
                        <a:t>3.42</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B7DEE8"/>
                    </a:solidFill>
                  </a:tcPr>
                </a:tc>
              </a:tr>
            </a:tbl>
          </a:graphicData>
        </a:graphic>
      </p:graphicFrame>
      <p:sp>
        <p:nvSpPr>
          <p:cNvPr id="7" name="Rectangle 6"/>
          <p:cNvSpPr/>
          <p:nvPr/>
        </p:nvSpPr>
        <p:spPr>
          <a:xfrm>
            <a:off x="219742" y="225514"/>
            <a:ext cx="8712968" cy="830997"/>
          </a:xfrm>
          <a:prstGeom prst="rect">
            <a:avLst/>
          </a:prstGeom>
        </p:spPr>
        <p:txBody>
          <a:bodyPr wrap="square">
            <a:spAutoFit/>
          </a:bodyPr>
          <a:lstStyle/>
          <a:p>
            <a:pPr algn="ctr"/>
            <a:r>
              <a:rPr lang="en-GB" sz="2400" b="1" dirty="0">
                <a:solidFill>
                  <a:schemeClr val="accent1"/>
                </a:solidFill>
                <a:latin typeface="Lucida Sans" pitchFamily="34" charset="0"/>
              </a:rPr>
              <a:t>Kinematic </a:t>
            </a:r>
            <a:r>
              <a:rPr lang="en-GB" sz="2400" b="1" dirty="0" smtClean="0">
                <a:solidFill>
                  <a:schemeClr val="accent1"/>
                </a:solidFill>
                <a:latin typeface="Lucida Sans" pitchFamily="34" charset="0"/>
              </a:rPr>
              <a:t>Viscosity </a:t>
            </a:r>
            <a:r>
              <a:rPr lang="en-GB" sz="2400" b="1" dirty="0">
                <a:solidFill>
                  <a:schemeClr val="accent1"/>
                </a:solidFill>
                <a:latin typeface="Lucida Sans" pitchFamily="34" charset="0"/>
              </a:rPr>
              <a:t>(</a:t>
            </a:r>
            <a:r>
              <a:rPr lang="en-GB" sz="2400" b="1" dirty="0" smtClean="0">
                <a:solidFill>
                  <a:schemeClr val="accent1"/>
                </a:solidFill>
                <a:latin typeface="Lucida Sans" pitchFamily="34" charset="0"/>
              </a:rPr>
              <a:t>40</a:t>
            </a:r>
            <a:r>
              <a:rPr lang="en-GB" sz="2400" b="1" dirty="0" smtClean="0">
                <a:solidFill>
                  <a:schemeClr val="accent1"/>
                </a:solidFill>
                <a:latin typeface="Lucida Sans" pitchFamily="34" charset="0"/>
                <a:cs typeface="Calibri"/>
              </a:rPr>
              <a:t>°</a:t>
            </a:r>
            <a:r>
              <a:rPr lang="en-GB" sz="2400" b="1" dirty="0" smtClean="0">
                <a:solidFill>
                  <a:schemeClr val="accent1"/>
                </a:solidFill>
                <a:latin typeface="Lucida Sans" pitchFamily="34" charset="0"/>
              </a:rPr>
              <a:t>C</a:t>
            </a:r>
            <a:r>
              <a:rPr lang="en-GB" sz="2400" b="1" dirty="0">
                <a:solidFill>
                  <a:schemeClr val="accent1"/>
                </a:solidFill>
                <a:latin typeface="Lucida Sans" pitchFamily="34" charset="0"/>
              </a:rPr>
              <a:t>; mm2/s) of saturated and unsaturated fatty compounds</a:t>
            </a:r>
          </a:p>
        </p:txBody>
      </p:sp>
      <p:sp>
        <p:nvSpPr>
          <p:cNvPr id="8" name="Rectangle 7"/>
          <p:cNvSpPr/>
          <p:nvPr/>
        </p:nvSpPr>
        <p:spPr>
          <a:xfrm>
            <a:off x="395536" y="5157192"/>
            <a:ext cx="8424936" cy="646331"/>
          </a:xfrm>
          <a:prstGeom prst="rect">
            <a:avLst/>
          </a:prstGeom>
        </p:spPr>
        <p:txBody>
          <a:bodyPr wrap="square">
            <a:spAutoFit/>
          </a:bodyPr>
          <a:lstStyle/>
          <a:p>
            <a:r>
              <a:rPr lang="en-GB" sz="1200" dirty="0">
                <a:latin typeface="Lucida Sans" pitchFamily="34" charset="0"/>
              </a:rPr>
              <a:t>KNOTHE, G. &amp; STEIDLEY, K. R. 2005. Kinematic Viscosity of Biodiesel Fuel Components and Related Compounds. Influence of Compound Structure and Comparison to Petrodiesel Fuel Components. </a:t>
            </a:r>
            <a:r>
              <a:rPr lang="en-GB" sz="1200" i="1" dirty="0">
                <a:latin typeface="Lucida Sans" pitchFamily="34" charset="0"/>
              </a:rPr>
              <a:t>Fuel,</a:t>
            </a:r>
            <a:r>
              <a:rPr lang="en-GB" sz="1200" dirty="0">
                <a:latin typeface="Lucida Sans" pitchFamily="34" charset="0"/>
              </a:rPr>
              <a:t> 84</a:t>
            </a:r>
            <a:r>
              <a:rPr lang="en-GB" sz="1200" b="1" dirty="0">
                <a:latin typeface="Lucida Sans" pitchFamily="34" charset="0"/>
              </a:rPr>
              <a:t>,</a:t>
            </a:r>
            <a:r>
              <a:rPr lang="en-GB" sz="1200" dirty="0">
                <a:latin typeface="Lucida Sans" pitchFamily="34" charset="0"/>
              </a:rPr>
              <a:t>(9), 1059-1065.</a:t>
            </a:r>
          </a:p>
        </p:txBody>
      </p:sp>
    </p:spTree>
    <p:extLst>
      <p:ext uri="{BB962C8B-B14F-4D97-AF65-F5344CB8AC3E}">
        <p14:creationId xmlns:p14="http://schemas.microsoft.com/office/powerpoint/2010/main" val="18597188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6239" y="332656"/>
            <a:ext cx="8136904" cy="1077218"/>
          </a:xfrm>
          <a:prstGeom prst="rect">
            <a:avLst/>
          </a:prstGeom>
        </p:spPr>
        <p:txBody>
          <a:bodyPr wrap="square">
            <a:spAutoFit/>
          </a:bodyPr>
          <a:lstStyle/>
          <a:p>
            <a:pPr algn="ctr"/>
            <a:r>
              <a:rPr lang="en-GB" sz="3200" b="1" dirty="0">
                <a:solidFill>
                  <a:schemeClr val="accent1"/>
                </a:solidFill>
                <a:latin typeface="Lucida Sans" pitchFamily="34" charset="0"/>
              </a:rPr>
              <a:t>Unlike </a:t>
            </a:r>
            <a:r>
              <a:rPr lang="en-GB" sz="3200" b="1" dirty="0" smtClean="0">
                <a:solidFill>
                  <a:schemeClr val="accent1"/>
                </a:solidFill>
                <a:latin typeface="Lucida Sans" pitchFamily="34" charset="0"/>
              </a:rPr>
              <a:t>Bioethanol , Biodiesel </a:t>
            </a:r>
            <a:r>
              <a:rPr lang="en-GB" sz="3200" b="1" dirty="0">
                <a:solidFill>
                  <a:schemeClr val="accent1"/>
                </a:solidFill>
                <a:latin typeface="Lucida Sans" pitchFamily="34" charset="0"/>
              </a:rPr>
              <a:t>does not have a consistent chemistry</a:t>
            </a:r>
          </a:p>
        </p:txBody>
      </p:sp>
      <p:sp>
        <p:nvSpPr>
          <p:cNvPr id="3" name="TextBox 2"/>
          <p:cNvSpPr txBox="1"/>
          <p:nvPr/>
        </p:nvSpPr>
        <p:spPr>
          <a:xfrm>
            <a:off x="539552" y="1556792"/>
            <a:ext cx="7992888" cy="830997"/>
          </a:xfrm>
          <a:prstGeom prst="rect">
            <a:avLst/>
          </a:prstGeom>
          <a:noFill/>
        </p:spPr>
        <p:txBody>
          <a:bodyPr wrap="square" rtlCol="0">
            <a:spAutoFit/>
          </a:bodyPr>
          <a:lstStyle/>
          <a:p>
            <a:r>
              <a:rPr lang="en-GB" sz="2400" dirty="0" smtClean="0">
                <a:latin typeface="Lucida Sans" pitchFamily="34" charset="0"/>
              </a:rPr>
              <a:t>The properties of Biodiesel are influenced by materials that it is made from:-  oils and alcohols </a:t>
            </a:r>
            <a:endParaRPr lang="en-GB" sz="2400" dirty="0">
              <a:latin typeface="Lucida Sans" pitchFamily="34" charset="0"/>
            </a:endParaRPr>
          </a:p>
        </p:txBody>
      </p:sp>
      <p:sp>
        <p:nvSpPr>
          <p:cNvPr id="4" name="TextBox 3"/>
          <p:cNvSpPr txBox="1"/>
          <p:nvPr/>
        </p:nvSpPr>
        <p:spPr>
          <a:xfrm>
            <a:off x="539552" y="2612219"/>
            <a:ext cx="7992888" cy="4062651"/>
          </a:xfrm>
          <a:prstGeom prst="rect">
            <a:avLst/>
          </a:prstGeom>
          <a:noFill/>
        </p:spPr>
        <p:txBody>
          <a:bodyPr wrap="square" rtlCol="0">
            <a:spAutoFit/>
          </a:bodyPr>
          <a:lstStyle/>
          <a:p>
            <a:pPr marL="285750" indent="-285750">
              <a:buFont typeface="Arial" pitchFamily="34" charset="0"/>
              <a:buChar char="•"/>
            </a:pPr>
            <a:r>
              <a:rPr lang="en-GB" sz="2400" dirty="0" smtClean="0">
                <a:latin typeface="Lucida Sans" pitchFamily="34" charset="0"/>
              </a:rPr>
              <a:t>Viscosity increases with Fatty Acid Chain length</a:t>
            </a:r>
          </a:p>
          <a:p>
            <a:pPr marL="285750" indent="-285750">
              <a:buFont typeface="Arial" pitchFamily="34" charset="0"/>
              <a:buChar char="•"/>
            </a:pPr>
            <a:endParaRPr lang="en-GB" sz="2400" dirty="0">
              <a:latin typeface="Lucida Sans" pitchFamily="34" charset="0"/>
            </a:endParaRPr>
          </a:p>
          <a:p>
            <a:pPr marL="285750" indent="-285750">
              <a:buFont typeface="Arial" pitchFamily="34" charset="0"/>
              <a:buChar char="•"/>
            </a:pPr>
            <a:r>
              <a:rPr lang="en-GB" sz="2400" dirty="0" smtClean="0">
                <a:latin typeface="Lucida Sans" pitchFamily="34" charset="0"/>
              </a:rPr>
              <a:t>Viscosity decreases with increasing degree of  unsaturation</a:t>
            </a:r>
          </a:p>
          <a:p>
            <a:pPr marL="285750" indent="-285750">
              <a:buFont typeface="Arial" pitchFamily="34" charset="0"/>
              <a:buChar char="•"/>
            </a:pPr>
            <a:endParaRPr lang="en-GB" sz="2400" dirty="0">
              <a:latin typeface="Lucida Sans" pitchFamily="34" charset="0"/>
            </a:endParaRPr>
          </a:p>
          <a:p>
            <a:pPr marL="285750" indent="-285750">
              <a:buFont typeface="Arial" pitchFamily="34" charset="0"/>
              <a:buChar char="•"/>
            </a:pPr>
            <a:r>
              <a:rPr lang="en-GB" sz="2400" dirty="0" smtClean="0">
                <a:latin typeface="Lucida Sans" pitchFamily="34" charset="0"/>
              </a:rPr>
              <a:t>Viscosity greater for trans isomers than cis isomers (common natural form)</a:t>
            </a:r>
          </a:p>
          <a:p>
            <a:pPr marL="285750" indent="-285750">
              <a:buFont typeface="Arial" pitchFamily="34" charset="0"/>
              <a:buChar char="•"/>
            </a:pPr>
            <a:endParaRPr lang="en-GB" sz="2400" dirty="0">
              <a:latin typeface="Lucida Sans" pitchFamily="34" charset="0"/>
            </a:endParaRPr>
          </a:p>
          <a:p>
            <a:pPr marL="285750" indent="-285750">
              <a:buFont typeface="Arial" pitchFamily="34" charset="0"/>
              <a:buChar char="•"/>
            </a:pPr>
            <a:r>
              <a:rPr lang="en-GB" sz="2400" dirty="0" smtClean="0">
                <a:latin typeface="Lucida Sans" pitchFamily="34" charset="0"/>
              </a:rPr>
              <a:t>Viscosity is greater for ethyl ester (ethanol rather than methanol)</a:t>
            </a:r>
          </a:p>
          <a:p>
            <a:pPr marL="285750" indent="-285750">
              <a:buFont typeface="Arial" pitchFamily="34" charset="0"/>
              <a:buChar char="•"/>
            </a:pPr>
            <a:endParaRPr lang="en-GB" dirty="0"/>
          </a:p>
        </p:txBody>
      </p:sp>
    </p:spTree>
    <p:extLst>
      <p:ext uri="{BB962C8B-B14F-4D97-AF65-F5344CB8AC3E}">
        <p14:creationId xmlns:p14="http://schemas.microsoft.com/office/powerpoint/2010/main" val="31716182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840307786"/>
              </p:ext>
            </p:extLst>
          </p:nvPr>
        </p:nvGraphicFramePr>
        <p:xfrm>
          <a:off x="215517" y="2046332"/>
          <a:ext cx="8640958" cy="3643473"/>
        </p:xfrm>
        <a:graphic>
          <a:graphicData uri="http://schemas.openxmlformats.org/drawingml/2006/table">
            <a:tbl>
              <a:tblPr/>
              <a:tblGrid>
                <a:gridCol w="1420959"/>
                <a:gridCol w="1328510"/>
                <a:gridCol w="849191"/>
                <a:gridCol w="1102059"/>
                <a:gridCol w="1147350"/>
                <a:gridCol w="1237929"/>
                <a:gridCol w="1554960"/>
              </a:tblGrid>
              <a:tr h="1177247">
                <a:tc>
                  <a:txBody>
                    <a:bodyPr/>
                    <a:lstStyle/>
                    <a:p>
                      <a:pPr algn="ctr" fontAlgn="ctr"/>
                      <a:r>
                        <a:rPr lang="en-GB" sz="1800" b="1" i="0" u="none" strike="noStrike" dirty="0" smtClean="0">
                          <a:solidFill>
                            <a:srgbClr val="FFFFFF"/>
                          </a:solidFill>
                          <a:effectLst/>
                          <a:latin typeface="Lucida Sans" pitchFamily="34" charset="0"/>
                        </a:rPr>
                        <a:t>Methyl</a:t>
                      </a:r>
                      <a:r>
                        <a:rPr lang="en-GB" sz="1800" b="1" i="0" u="none" strike="noStrike" baseline="0" dirty="0" smtClean="0">
                          <a:solidFill>
                            <a:srgbClr val="FFFFFF"/>
                          </a:solidFill>
                          <a:effectLst/>
                          <a:latin typeface="Lucida Sans" pitchFamily="34" charset="0"/>
                        </a:rPr>
                        <a:t> Esters of </a:t>
                      </a:r>
                      <a:endParaRPr lang="en-GB" sz="1800" b="1" i="0" u="none" strike="noStrike" dirty="0" smtClean="0">
                        <a:solidFill>
                          <a:srgbClr val="FFFFFF"/>
                        </a:solidFill>
                        <a:effectLst/>
                        <a:latin typeface="Lucida Sans" pitchFamily="34" charset="0"/>
                      </a:endParaRPr>
                    </a:p>
                    <a:p>
                      <a:pPr algn="ctr" fontAlgn="ctr"/>
                      <a:r>
                        <a:rPr lang="en-GB" sz="1800" b="1" i="0" u="none" strike="noStrike" dirty="0" smtClean="0">
                          <a:solidFill>
                            <a:srgbClr val="FFFFFF"/>
                          </a:solidFill>
                          <a:effectLst/>
                          <a:latin typeface="Lucida Sans" pitchFamily="34" charset="0"/>
                        </a:rPr>
                        <a:t>Vegetable </a:t>
                      </a:r>
                      <a:r>
                        <a:rPr lang="en-GB" sz="1800" b="1" i="0" u="none" strike="noStrike" dirty="0">
                          <a:solidFill>
                            <a:srgbClr val="FFFFFF"/>
                          </a:solidFill>
                          <a:effectLst/>
                          <a:latin typeface="Lucida Sans" pitchFamily="34" charset="0"/>
                        </a:rPr>
                        <a:t>oil</a:t>
                      </a:r>
                    </a:p>
                  </a:txBody>
                  <a:tcPr marL="9525" marR="9525" marT="9525" marB="0" anchor="ctr">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4F81BD"/>
                    </a:solidFill>
                  </a:tcPr>
                </a:tc>
                <a:tc>
                  <a:txBody>
                    <a:bodyPr/>
                    <a:lstStyle/>
                    <a:p>
                      <a:pPr algn="ctr" fontAlgn="ctr"/>
                      <a:r>
                        <a:rPr lang="en-GB" sz="1800" b="1" i="0" u="none" strike="noStrike" dirty="0">
                          <a:solidFill>
                            <a:srgbClr val="FFFFFF"/>
                          </a:solidFill>
                          <a:effectLst/>
                          <a:latin typeface="Lucida Sans" pitchFamily="34" charset="0"/>
                        </a:rPr>
                        <a:t>Kinematics viscosity (mm</a:t>
                      </a:r>
                      <a:r>
                        <a:rPr lang="en-GB" sz="1100" b="0" i="0" u="none" strike="noStrike" baseline="30000" dirty="0">
                          <a:solidFill>
                            <a:srgbClr val="FFFFFF"/>
                          </a:solidFill>
                          <a:effectLst/>
                          <a:latin typeface="Lucida Sans" pitchFamily="34" charset="0"/>
                        </a:rPr>
                        <a:t>2</a:t>
                      </a:r>
                      <a:r>
                        <a:rPr lang="en-GB" sz="1800" b="0" i="0" u="none" strike="noStrike" dirty="0">
                          <a:solidFill>
                            <a:srgbClr val="FFFFFF"/>
                          </a:solidFill>
                          <a:effectLst/>
                          <a:latin typeface="Lucida Sans" pitchFamily="34" charset="0"/>
                        </a:rPr>
                        <a:t>/s</a:t>
                      </a:r>
                      <a:r>
                        <a:rPr lang="en-GB" sz="1800" b="0" i="0" u="none" strike="noStrike" dirty="0" smtClean="0">
                          <a:solidFill>
                            <a:srgbClr val="FFFFFF"/>
                          </a:solidFill>
                          <a:effectLst/>
                          <a:latin typeface="Lucida Sans" pitchFamily="34" charset="0"/>
                        </a:rPr>
                        <a:t>) 40</a:t>
                      </a:r>
                      <a:r>
                        <a:rPr lang="en-GB" sz="1800" b="0" i="0" u="none" strike="noStrike" dirty="0" smtClean="0">
                          <a:solidFill>
                            <a:srgbClr val="FFFFFF"/>
                          </a:solidFill>
                          <a:effectLst/>
                          <a:latin typeface="Lucida Sans" pitchFamily="34" charset="0"/>
                          <a:cs typeface="Calibri"/>
                        </a:rPr>
                        <a:t>°C</a:t>
                      </a:r>
                      <a:endParaRPr lang="en-GB" sz="1800" b="1" i="0" u="none" strike="noStrike" dirty="0">
                        <a:solidFill>
                          <a:srgbClr val="FFFFFF"/>
                        </a:solidFill>
                        <a:effectLst/>
                        <a:latin typeface="Lucida Sans" pitchFamily="34" charset="0"/>
                      </a:endParaRP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4F81BD"/>
                    </a:solidFill>
                  </a:tcPr>
                </a:tc>
                <a:tc>
                  <a:txBody>
                    <a:bodyPr/>
                    <a:lstStyle/>
                    <a:p>
                      <a:pPr algn="ctr" fontAlgn="ctr"/>
                      <a:r>
                        <a:rPr lang="en-GB" sz="1800" b="1" i="0" u="none" strike="noStrike" dirty="0">
                          <a:solidFill>
                            <a:srgbClr val="FFFFFF"/>
                          </a:solidFill>
                          <a:effectLst/>
                          <a:latin typeface="Lucida Sans" pitchFamily="34" charset="0"/>
                        </a:rPr>
                        <a:t>Cetane </a:t>
                      </a:r>
                      <a:r>
                        <a:rPr lang="en-GB" sz="1800" b="1" i="0" u="none" strike="noStrike" dirty="0" smtClean="0">
                          <a:solidFill>
                            <a:srgbClr val="FFFFFF"/>
                          </a:solidFill>
                          <a:effectLst/>
                          <a:latin typeface="Lucida Sans" pitchFamily="34" charset="0"/>
                        </a:rPr>
                        <a:t>Num’</a:t>
                      </a:r>
                      <a:endParaRPr lang="en-GB" sz="1800" b="1" i="0" u="none" strike="noStrike" dirty="0">
                        <a:solidFill>
                          <a:srgbClr val="FFFFFF"/>
                        </a:solidFill>
                        <a:effectLst/>
                        <a:latin typeface="Lucida Sans" pitchFamily="34" charset="0"/>
                      </a:endParaRP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4F81BD"/>
                    </a:solidFill>
                  </a:tcPr>
                </a:tc>
                <a:tc>
                  <a:txBody>
                    <a:bodyPr/>
                    <a:lstStyle/>
                    <a:p>
                      <a:pPr algn="ctr" fontAlgn="ctr"/>
                      <a:r>
                        <a:rPr lang="en-GB" sz="1800" b="1" i="0" u="none" strike="noStrike" dirty="0">
                          <a:solidFill>
                            <a:srgbClr val="FFFFFF"/>
                          </a:solidFill>
                          <a:effectLst/>
                          <a:latin typeface="Lucida Sans" pitchFamily="34" charset="0"/>
                        </a:rPr>
                        <a:t>Cloud point (°C)</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4F81BD"/>
                    </a:solidFill>
                  </a:tcPr>
                </a:tc>
                <a:tc>
                  <a:txBody>
                    <a:bodyPr/>
                    <a:lstStyle/>
                    <a:p>
                      <a:pPr algn="ctr" fontAlgn="ctr"/>
                      <a:r>
                        <a:rPr lang="en-GB" sz="1800" b="1" i="0" u="none" strike="noStrike" dirty="0">
                          <a:solidFill>
                            <a:srgbClr val="FFFFFF"/>
                          </a:solidFill>
                          <a:effectLst/>
                          <a:latin typeface="Lucida Sans" pitchFamily="34" charset="0"/>
                        </a:rPr>
                        <a:t>Flash point (°C)</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4F81BD"/>
                    </a:solidFill>
                  </a:tcPr>
                </a:tc>
                <a:tc>
                  <a:txBody>
                    <a:bodyPr/>
                    <a:lstStyle/>
                    <a:p>
                      <a:pPr algn="ctr" fontAlgn="ctr"/>
                      <a:r>
                        <a:rPr lang="en-GB" sz="1800" b="1" i="0" u="none" strike="noStrike" dirty="0">
                          <a:solidFill>
                            <a:srgbClr val="FFFFFF"/>
                          </a:solidFill>
                          <a:effectLst/>
                          <a:latin typeface="Lucida Sans" pitchFamily="34" charset="0"/>
                        </a:rPr>
                        <a:t>Density (kg/l)</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4F81BD"/>
                    </a:solidFill>
                  </a:tcPr>
                </a:tc>
                <a:tc>
                  <a:txBody>
                    <a:bodyPr/>
                    <a:lstStyle/>
                    <a:p>
                      <a:pPr algn="ctr" fontAlgn="ctr"/>
                      <a:r>
                        <a:rPr lang="en-GB" sz="1800" b="1" i="0" u="none" strike="noStrike" dirty="0">
                          <a:solidFill>
                            <a:srgbClr val="FFFFFF"/>
                          </a:solidFill>
                          <a:effectLst/>
                          <a:latin typeface="Lucida Sans" pitchFamily="34" charset="0"/>
                        </a:rPr>
                        <a:t>Lower heating value (MJ/kg)</a:t>
                      </a:r>
                    </a:p>
                  </a:txBody>
                  <a:tcPr marL="9525" marR="9525" marT="9525" marB="0" anchor="ctr">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4F81BD"/>
                    </a:solidFill>
                  </a:tcPr>
                </a:tc>
              </a:tr>
              <a:tr h="352318">
                <a:tc>
                  <a:txBody>
                    <a:bodyPr/>
                    <a:lstStyle/>
                    <a:p>
                      <a:pPr algn="l" fontAlgn="ctr"/>
                      <a:r>
                        <a:rPr lang="en-GB" sz="1800" b="0" i="0" u="none" strike="noStrike" dirty="0">
                          <a:solidFill>
                            <a:srgbClr val="2E2E2E"/>
                          </a:solidFill>
                          <a:effectLst/>
                          <a:latin typeface="Lucida Sans" pitchFamily="34" charset="0"/>
                        </a:rPr>
                        <a:t>Peanut</a:t>
                      </a:r>
                    </a:p>
                  </a:txBody>
                  <a:tcPr marL="9525" marR="9525" marT="9525" marB="0" anchor="ctr">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800" b="0" i="0" u="none" strike="noStrike" dirty="0">
                          <a:solidFill>
                            <a:srgbClr val="2E2E2E"/>
                          </a:solidFill>
                          <a:effectLst/>
                          <a:latin typeface="Lucida Sans" pitchFamily="34" charset="0"/>
                        </a:rPr>
                        <a:t>4.9</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800" b="0" i="0" u="none" strike="noStrike" dirty="0">
                          <a:solidFill>
                            <a:srgbClr val="2E2E2E"/>
                          </a:solidFill>
                          <a:effectLst/>
                          <a:latin typeface="Lucida Sans" pitchFamily="34" charset="0"/>
                        </a:rPr>
                        <a:t>54</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800" b="0" i="0" u="none" strike="noStrike" dirty="0">
                          <a:solidFill>
                            <a:srgbClr val="2E2E2E"/>
                          </a:solidFill>
                          <a:effectLst/>
                          <a:latin typeface="Lucida Sans" pitchFamily="34" charset="0"/>
                        </a:rPr>
                        <a:t>5</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800" b="0" i="0" u="none" strike="noStrike" dirty="0">
                          <a:solidFill>
                            <a:srgbClr val="2E2E2E"/>
                          </a:solidFill>
                          <a:effectLst/>
                          <a:latin typeface="Lucida Sans" pitchFamily="34" charset="0"/>
                        </a:rPr>
                        <a:t>176</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800" b="0" i="0" u="none" strike="noStrike" dirty="0">
                          <a:solidFill>
                            <a:srgbClr val="2E2E2E"/>
                          </a:solidFill>
                          <a:effectLst/>
                          <a:latin typeface="Lucida Sans" pitchFamily="34" charset="0"/>
                        </a:rPr>
                        <a:t>0.883</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800" b="0" i="0" u="none" strike="noStrike" dirty="0">
                          <a:solidFill>
                            <a:srgbClr val="2E2E2E"/>
                          </a:solidFill>
                          <a:effectLst/>
                          <a:latin typeface="Lucida Sans" pitchFamily="34" charset="0"/>
                        </a:rPr>
                        <a:t>33.6</a:t>
                      </a:r>
                    </a:p>
                  </a:txBody>
                  <a:tcPr marL="9525" marR="9525" marT="9525" marB="0" anchor="ctr">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r>
              <a:tr h="704636">
                <a:tc>
                  <a:txBody>
                    <a:bodyPr/>
                    <a:lstStyle/>
                    <a:p>
                      <a:pPr algn="l" fontAlgn="ctr"/>
                      <a:r>
                        <a:rPr lang="en-GB" sz="1800" b="0" i="0" u="none" strike="noStrike" dirty="0">
                          <a:solidFill>
                            <a:srgbClr val="2E2E2E"/>
                          </a:solidFill>
                          <a:effectLst/>
                          <a:latin typeface="Lucida Sans" pitchFamily="34" charset="0"/>
                        </a:rPr>
                        <a:t>Soya bean</a:t>
                      </a:r>
                    </a:p>
                  </a:txBody>
                  <a:tcPr marL="9525" marR="9525" marT="9525" marB="0" anchor="ctr">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ctr"/>
                      <a:r>
                        <a:rPr lang="en-GB" sz="1800" b="0" i="0" u="none" strike="noStrike" dirty="0">
                          <a:solidFill>
                            <a:srgbClr val="2E2E2E"/>
                          </a:solidFill>
                          <a:effectLst/>
                          <a:latin typeface="Lucida Sans" pitchFamily="34" charset="0"/>
                        </a:rPr>
                        <a:t>4.5</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ctr"/>
                      <a:r>
                        <a:rPr lang="en-GB" sz="1800" b="0" i="0" u="none" strike="noStrike" dirty="0">
                          <a:solidFill>
                            <a:srgbClr val="2E2E2E"/>
                          </a:solidFill>
                          <a:effectLst/>
                          <a:latin typeface="Lucida Sans" pitchFamily="34" charset="0"/>
                        </a:rPr>
                        <a:t>45</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ctr"/>
                      <a:r>
                        <a:rPr lang="en-GB" sz="1800" b="0" i="0" u="none" strike="noStrike" dirty="0">
                          <a:solidFill>
                            <a:srgbClr val="2E2E2E"/>
                          </a:solidFill>
                          <a:effectLst/>
                          <a:latin typeface="Lucida Sans" pitchFamily="34" charset="0"/>
                        </a:rPr>
                        <a:t>1</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ctr"/>
                      <a:r>
                        <a:rPr lang="en-GB" sz="1800" b="0" i="0" u="none" strike="noStrike" dirty="0">
                          <a:solidFill>
                            <a:srgbClr val="2E2E2E"/>
                          </a:solidFill>
                          <a:effectLst/>
                          <a:latin typeface="Lucida Sans" pitchFamily="34" charset="0"/>
                        </a:rPr>
                        <a:t>178</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ctr"/>
                      <a:r>
                        <a:rPr lang="en-GB" sz="1800" b="0" i="0" u="none" strike="noStrike" dirty="0">
                          <a:solidFill>
                            <a:srgbClr val="2E2E2E"/>
                          </a:solidFill>
                          <a:effectLst/>
                          <a:latin typeface="Lucida Sans" pitchFamily="34" charset="0"/>
                        </a:rPr>
                        <a:t>0.885</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ctr"/>
                      <a:r>
                        <a:rPr lang="en-GB" sz="1800" b="0" i="0" u="none" strike="noStrike" dirty="0">
                          <a:solidFill>
                            <a:srgbClr val="2E2E2E"/>
                          </a:solidFill>
                          <a:effectLst/>
                          <a:latin typeface="Lucida Sans" pitchFamily="34" charset="0"/>
                        </a:rPr>
                        <a:t>33.5</a:t>
                      </a:r>
                    </a:p>
                  </a:txBody>
                  <a:tcPr marL="9525" marR="9525" marT="9525" marB="0" anchor="ctr">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r>
              <a:tr h="352318">
                <a:tc>
                  <a:txBody>
                    <a:bodyPr/>
                    <a:lstStyle/>
                    <a:p>
                      <a:pPr algn="l" fontAlgn="ctr"/>
                      <a:r>
                        <a:rPr lang="en-GB" sz="1800" b="0" i="0" u="none" strike="noStrike" dirty="0">
                          <a:solidFill>
                            <a:srgbClr val="2E2E2E"/>
                          </a:solidFill>
                          <a:effectLst/>
                          <a:latin typeface="Lucida Sans" pitchFamily="34" charset="0"/>
                        </a:rPr>
                        <a:t>Palm</a:t>
                      </a:r>
                    </a:p>
                  </a:txBody>
                  <a:tcPr marL="9525" marR="9525" marT="9525" marB="0" anchor="ctr">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800" b="0" i="0" u="none" strike="noStrike" dirty="0">
                          <a:solidFill>
                            <a:srgbClr val="2E2E2E"/>
                          </a:solidFill>
                          <a:effectLst/>
                          <a:latin typeface="Lucida Sans" pitchFamily="34" charset="0"/>
                        </a:rPr>
                        <a:t>5.7</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800" b="0" i="0" u="none" strike="noStrike" dirty="0">
                          <a:solidFill>
                            <a:srgbClr val="2E2E2E"/>
                          </a:solidFill>
                          <a:effectLst/>
                          <a:latin typeface="Lucida Sans" pitchFamily="34" charset="0"/>
                        </a:rPr>
                        <a:t>62</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800" b="0" i="0" u="none" strike="noStrike" dirty="0">
                          <a:solidFill>
                            <a:srgbClr val="2E2E2E"/>
                          </a:solidFill>
                          <a:effectLst/>
                          <a:latin typeface="Lucida Sans" pitchFamily="34" charset="0"/>
                        </a:rPr>
                        <a:t>13</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800" b="0" i="0" u="none" strike="noStrike" dirty="0">
                          <a:solidFill>
                            <a:srgbClr val="2E2E2E"/>
                          </a:solidFill>
                          <a:effectLst/>
                          <a:latin typeface="Lucida Sans" pitchFamily="34" charset="0"/>
                        </a:rPr>
                        <a:t>164</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800" b="0" i="0" u="none" strike="noStrike" dirty="0">
                          <a:solidFill>
                            <a:srgbClr val="2E2E2E"/>
                          </a:solidFill>
                          <a:effectLst/>
                          <a:latin typeface="Lucida Sans" pitchFamily="34" charset="0"/>
                        </a:rPr>
                        <a:t>0.88</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800" b="0" i="0" u="none" strike="noStrike" dirty="0">
                          <a:solidFill>
                            <a:srgbClr val="2E2E2E"/>
                          </a:solidFill>
                          <a:effectLst/>
                          <a:latin typeface="Lucida Sans" pitchFamily="34" charset="0"/>
                        </a:rPr>
                        <a:t>33.5</a:t>
                      </a:r>
                    </a:p>
                  </a:txBody>
                  <a:tcPr marL="9525" marR="9525" marT="9525" marB="0" anchor="ctr">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r>
              <a:tr h="704636">
                <a:tc>
                  <a:txBody>
                    <a:bodyPr/>
                    <a:lstStyle/>
                    <a:p>
                      <a:pPr algn="l" fontAlgn="ctr"/>
                      <a:r>
                        <a:rPr lang="en-GB" sz="1800" b="0" i="0" u="none" strike="noStrike" dirty="0">
                          <a:solidFill>
                            <a:srgbClr val="2E2E2E"/>
                          </a:solidFill>
                          <a:effectLst/>
                          <a:latin typeface="Lucida Sans" pitchFamily="34" charset="0"/>
                        </a:rPr>
                        <a:t>Sunflower</a:t>
                      </a:r>
                    </a:p>
                  </a:txBody>
                  <a:tcPr marL="9525" marR="9525" marT="9525" marB="0" anchor="ctr">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ctr"/>
                      <a:r>
                        <a:rPr lang="en-GB" sz="1800" b="0" i="0" u="none" strike="noStrike" dirty="0">
                          <a:solidFill>
                            <a:srgbClr val="2E2E2E"/>
                          </a:solidFill>
                          <a:effectLst/>
                          <a:latin typeface="Lucida Sans" pitchFamily="34" charset="0"/>
                        </a:rPr>
                        <a:t>4.6</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ctr"/>
                      <a:r>
                        <a:rPr lang="en-GB" sz="1800" b="0" i="0" u="none" strike="noStrike" dirty="0">
                          <a:solidFill>
                            <a:srgbClr val="2E2E2E"/>
                          </a:solidFill>
                          <a:effectLst/>
                          <a:latin typeface="Lucida Sans" pitchFamily="34" charset="0"/>
                        </a:rPr>
                        <a:t>49</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ctr"/>
                      <a:r>
                        <a:rPr lang="en-GB" sz="1800" b="0" i="0" u="none" strike="noStrike" dirty="0">
                          <a:solidFill>
                            <a:srgbClr val="2E2E2E"/>
                          </a:solidFill>
                          <a:effectLst/>
                          <a:latin typeface="Lucida Sans" pitchFamily="34" charset="0"/>
                        </a:rPr>
                        <a:t>1</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ctr"/>
                      <a:r>
                        <a:rPr lang="en-GB" sz="1800" b="0" i="0" u="none" strike="noStrike" dirty="0">
                          <a:solidFill>
                            <a:srgbClr val="2E2E2E"/>
                          </a:solidFill>
                          <a:effectLst/>
                          <a:latin typeface="Lucida Sans" pitchFamily="34" charset="0"/>
                        </a:rPr>
                        <a:t>183</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ctr"/>
                      <a:r>
                        <a:rPr lang="en-GB" sz="1800" b="0" i="0" u="none" strike="noStrike" dirty="0">
                          <a:solidFill>
                            <a:srgbClr val="2E2E2E"/>
                          </a:solidFill>
                          <a:effectLst/>
                          <a:latin typeface="Lucida Sans" pitchFamily="34" charset="0"/>
                        </a:rPr>
                        <a:t>0.86</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ctr"/>
                      <a:r>
                        <a:rPr lang="en-GB" sz="1800" b="0" i="0" u="none" strike="noStrike" dirty="0">
                          <a:solidFill>
                            <a:srgbClr val="2E2E2E"/>
                          </a:solidFill>
                          <a:effectLst/>
                          <a:latin typeface="Lucida Sans" pitchFamily="34" charset="0"/>
                        </a:rPr>
                        <a:t>33.5</a:t>
                      </a:r>
                    </a:p>
                  </a:txBody>
                  <a:tcPr marL="9525" marR="9525" marT="9525" marB="0" anchor="ctr">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r>
              <a:tr h="352318">
                <a:tc>
                  <a:txBody>
                    <a:bodyPr/>
                    <a:lstStyle/>
                    <a:p>
                      <a:pPr algn="l" fontAlgn="ctr"/>
                      <a:r>
                        <a:rPr lang="en-GB" sz="1800" b="0" i="0" u="none" strike="noStrike" dirty="0">
                          <a:solidFill>
                            <a:srgbClr val="2E2E2E"/>
                          </a:solidFill>
                          <a:effectLst/>
                          <a:latin typeface="Lucida Sans" pitchFamily="34" charset="0"/>
                        </a:rPr>
                        <a:t>Diesel</a:t>
                      </a:r>
                    </a:p>
                  </a:txBody>
                  <a:tcPr marL="9525" marR="9525" marT="9525" marB="0" anchor="ctr">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800" b="0" i="0" u="none" strike="noStrike" dirty="0">
                          <a:solidFill>
                            <a:srgbClr val="2E2E2E"/>
                          </a:solidFill>
                          <a:effectLst/>
                          <a:latin typeface="Lucida Sans" pitchFamily="34" charset="0"/>
                        </a:rPr>
                        <a:t>3.06</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800" b="0" i="0" u="none" strike="noStrike" dirty="0">
                          <a:solidFill>
                            <a:srgbClr val="2E2E2E"/>
                          </a:solidFill>
                          <a:effectLst/>
                          <a:latin typeface="Lucida Sans" pitchFamily="34" charset="0"/>
                        </a:rPr>
                        <a:t>50</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800" b="0" i="0" u="none" strike="noStrike" dirty="0">
                          <a:solidFill>
                            <a:srgbClr val="2E2E2E"/>
                          </a:solidFill>
                          <a:effectLst/>
                          <a:latin typeface="Lucida Sans" pitchFamily="34" charset="0"/>
                        </a:rPr>
                        <a:t>—</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800" b="0" i="0" u="none" strike="noStrike" dirty="0">
                          <a:solidFill>
                            <a:srgbClr val="2E2E2E"/>
                          </a:solidFill>
                          <a:effectLst/>
                          <a:latin typeface="Lucida Sans" pitchFamily="34" charset="0"/>
                        </a:rPr>
                        <a:t>76</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800" b="0" i="0" u="none" strike="noStrike" dirty="0">
                          <a:solidFill>
                            <a:srgbClr val="2E2E2E"/>
                          </a:solidFill>
                          <a:effectLst/>
                          <a:latin typeface="Lucida Sans" pitchFamily="34" charset="0"/>
                        </a:rPr>
                        <a:t>0.855</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800" b="0" i="0" u="none" strike="noStrike" dirty="0">
                          <a:solidFill>
                            <a:srgbClr val="2E2E2E"/>
                          </a:solidFill>
                          <a:effectLst/>
                          <a:latin typeface="Lucida Sans" pitchFamily="34" charset="0"/>
                        </a:rPr>
                        <a:t>43.8 </a:t>
                      </a:r>
                    </a:p>
                  </a:txBody>
                  <a:tcPr marL="9525" marR="9525" marT="9525" marB="0" anchor="ctr">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r>
            </a:tbl>
          </a:graphicData>
        </a:graphic>
      </p:graphicFrame>
      <p:sp>
        <p:nvSpPr>
          <p:cNvPr id="4" name="Rectangle 3"/>
          <p:cNvSpPr/>
          <p:nvPr/>
        </p:nvSpPr>
        <p:spPr>
          <a:xfrm>
            <a:off x="353683" y="41243"/>
            <a:ext cx="8424936" cy="1569660"/>
          </a:xfrm>
          <a:prstGeom prst="rect">
            <a:avLst/>
          </a:prstGeom>
        </p:spPr>
        <p:txBody>
          <a:bodyPr wrap="square">
            <a:spAutoFit/>
          </a:bodyPr>
          <a:lstStyle/>
          <a:p>
            <a:pPr algn="ctr"/>
            <a:r>
              <a:rPr lang="en-GB" sz="4800" b="1" dirty="0">
                <a:solidFill>
                  <a:schemeClr val="accent1"/>
                </a:solidFill>
                <a:latin typeface="Lucida Sans" pitchFamily="34" charset="0"/>
              </a:rPr>
              <a:t>Properties </a:t>
            </a:r>
            <a:r>
              <a:rPr lang="en-GB" sz="4800" b="1" dirty="0" smtClean="0">
                <a:solidFill>
                  <a:schemeClr val="accent1"/>
                </a:solidFill>
                <a:latin typeface="Lucida Sans" pitchFamily="34" charset="0"/>
              </a:rPr>
              <a:t>Biodiesel from Various Vegetable Oils</a:t>
            </a:r>
            <a:endParaRPr lang="en-GB" dirty="0">
              <a:solidFill>
                <a:schemeClr val="accent1"/>
              </a:solidFill>
              <a:latin typeface="Lucida Sans" pitchFamily="34" charset="0"/>
            </a:endParaRPr>
          </a:p>
        </p:txBody>
      </p:sp>
      <p:sp>
        <p:nvSpPr>
          <p:cNvPr id="2" name="Rectangle 1"/>
          <p:cNvSpPr/>
          <p:nvPr/>
        </p:nvSpPr>
        <p:spPr>
          <a:xfrm>
            <a:off x="344488" y="5917213"/>
            <a:ext cx="8424936" cy="461665"/>
          </a:xfrm>
          <a:prstGeom prst="rect">
            <a:avLst/>
          </a:prstGeom>
        </p:spPr>
        <p:txBody>
          <a:bodyPr wrap="square">
            <a:spAutoFit/>
          </a:bodyPr>
          <a:lstStyle/>
          <a:p>
            <a:r>
              <a:rPr lang="en-GB" sz="1200" dirty="0">
                <a:latin typeface="Lucida Sans" pitchFamily="34" charset="0"/>
              </a:rPr>
              <a:t>FUKUDA, H., KONDO, A. &amp; NODA, H. 2001. Biodiesel Fuel Production by </a:t>
            </a:r>
            <a:r>
              <a:rPr lang="en-GB" sz="1200" dirty="0" smtClean="0">
                <a:latin typeface="Lucida Sans" pitchFamily="34" charset="0"/>
              </a:rPr>
              <a:t>Trans-esterification </a:t>
            </a:r>
            <a:r>
              <a:rPr lang="en-GB" sz="1200" dirty="0">
                <a:latin typeface="Lucida Sans" pitchFamily="34" charset="0"/>
              </a:rPr>
              <a:t>of Oils. Journal of Bioscience and Bioengineering, 92,(5), 405-416.</a:t>
            </a:r>
          </a:p>
        </p:txBody>
      </p:sp>
    </p:spTree>
    <p:extLst>
      <p:ext uri="{BB962C8B-B14F-4D97-AF65-F5344CB8AC3E}">
        <p14:creationId xmlns:p14="http://schemas.microsoft.com/office/powerpoint/2010/main" val="11014796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jjm1g10\AppData\Local\Microsoft\Windows\Temporary Internet Files\Content.IE5\6VR932B0\MC900434816[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2335" y="332656"/>
            <a:ext cx="1828572" cy="182857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79647" y="331786"/>
            <a:ext cx="6192688" cy="1754326"/>
          </a:xfrm>
          <a:prstGeom prst="rect">
            <a:avLst/>
          </a:prstGeom>
          <a:noFill/>
        </p:spPr>
        <p:txBody>
          <a:bodyPr wrap="square" rtlCol="0">
            <a:spAutoFit/>
          </a:bodyPr>
          <a:lstStyle/>
          <a:p>
            <a:r>
              <a:rPr lang="en-GB" sz="3600" b="1" dirty="0" smtClean="0">
                <a:solidFill>
                  <a:schemeClr val="accent1"/>
                </a:solidFill>
                <a:latin typeface="Lucida Sans" pitchFamily="34" charset="0"/>
              </a:rPr>
              <a:t>Biodiesel has a lower Calorific Value than diesel</a:t>
            </a:r>
            <a:endParaRPr lang="en-GB" sz="3600" b="1" dirty="0">
              <a:solidFill>
                <a:schemeClr val="accent1"/>
              </a:solidFill>
              <a:latin typeface="Lucida Sans" pitchFamily="34" charset="0"/>
            </a:endParaRPr>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2161228"/>
            <a:ext cx="4000500" cy="400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899592" y="6255892"/>
            <a:ext cx="4000500" cy="261610"/>
          </a:xfrm>
          <a:prstGeom prst="rect">
            <a:avLst/>
          </a:prstGeom>
          <a:noFill/>
        </p:spPr>
        <p:txBody>
          <a:bodyPr wrap="square" rtlCol="0">
            <a:spAutoFit/>
          </a:bodyPr>
          <a:lstStyle/>
          <a:p>
            <a:pPr algn="ctr"/>
            <a:r>
              <a:rPr lang="en-GB" sz="1100" dirty="0" smtClean="0">
                <a:latin typeface="Lucida Sans" pitchFamily="34" charset="0"/>
              </a:rPr>
              <a:t>Picture courtesy Phase Technology</a:t>
            </a:r>
            <a:endParaRPr lang="en-GB" sz="1100" dirty="0">
              <a:latin typeface="Lucida Sans" pitchFamily="34" charset="0"/>
            </a:endParaRPr>
          </a:p>
        </p:txBody>
      </p:sp>
      <p:sp>
        <p:nvSpPr>
          <p:cNvPr id="6" name="TextBox 5"/>
          <p:cNvSpPr txBox="1"/>
          <p:nvPr/>
        </p:nvSpPr>
        <p:spPr>
          <a:xfrm>
            <a:off x="5496171" y="2996952"/>
            <a:ext cx="2952328" cy="2062103"/>
          </a:xfrm>
          <a:prstGeom prst="rect">
            <a:avLst/>
          </a:prstGeom>
          <a:noFill/>
        </p:spPr>
        <p:txBody>
          <a:bodyPr wrap="square" rtlCol="0">
            <a:spAutoFit/>
          </a:bodyPr>
          <a:lstStyle/>
          <a:p>
            <a:r>
              <a:rPr lang="en-GB" sz="3200" b="1" dirty="0" smtClean="0">
                <a:latin typeface="Lucida Sans" pitchFamily="34" charset="0"/>
              </a:rPr>
              <a:t>Biodiesel has a higher Cloud Point Temperature</a:t>
            </a:r>
            <a:r>
              <a:rPr lang="en-GB" dirty="0" smtClean="0"/>
              <a:t>.</a:t>
            </a:r>
            <a:endParaRPr lang="en-GB" dirty="0"/>
          </a:p>
        </p:txBody>
      </p:sp>
    </p:spTree>
    <p:extLst>
      <p:ext uri="{BB962C8B-B14F-4D97-AF65-F5344CB8AC3E}">
        <p14:creationId xmlns:p14="http://schemas.microsoft.com/office/powerpoint/2010/main" val="4973274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1829407"/>
            <a:ext cx="6594443" cy="3039753"/>
          </a:xfrm>
        </p:spPr>
        <p:txBody>
          <a:bodyPr>
            <a:noAutofit/>
          </a:bodyPr>
          <a:lstStyle/>
          <a:p>
            <a:r>
              <a:rPr lang="en-GB" b="1" dirty="0" smtClean="0">
                <a:solidFill>
                  <a:schemeClr val="accent1"/>
                </a:solidFill>
                <a:effectLst/>
                <a:latin typeface="Lucida Sans" pitchFamily="34" charset="0"/>
              </a:rPr>
              <a:t>Not All Vehicle Manufactures Approve B100 Biodiesel Use</a:t>
            </a:r>
            <a:endParaRPr lang="en-GB" b="1" dirty="0">
              <a:solidFill>
                <a:schemeClr val="accent1"/>
              </a:solidFill>
              <a:effectLst/>
              <a:latin typeface="Lucida Sans" pitchFamily="34" charset="0"/>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3734" y="647800"/>
            <a:ext cx="1163960" cy="1163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4984795"/>
            <a:ext cx="1224136" cy="1029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9463" y="5157192"/>
            <a:ext cx="2171700"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7151" y="814886"/>
            <a:ext cx="1368152" cy="1016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56147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412776"/>
            <a:ext cx="8136904" cy="4524315"/>
          </a:xfrm>
          <a:prstGeom prst="rect">
            <a:avLst/>
          </a:prstGeom>
        </p:spPr>
        <p:txBody>
          <a:bodyPr wrap="square">
            <a:spAutoFit/>
          </a:bodyPr>
          <a:lstStyle/>
          <a:p>
            <a:r>
              <a:rPr lang="en-GB" sz="1600" dirty="0">
                <a:latin typeface="Lucida Sans" pitchFamily="34" charset="0"/>
              </a:rPr>
              <a:t>For Passenger Cars</a:t>
            </a:r>
          </a:p>
          <a:p>
            <a:endParaRPr lang="en-GB" sz="1600" dirty="0">
              <a:latin typeface="Lucida Sans" pitchFamily="34" charset="0"/>
            </a:endParaRPr>
          </a:p>
          <a:p>
            <a:r>
              <a:rPr lang="en-GB" sz="1600" dirty="0">
                <a:latin typeface="Lucida Sans" pitchFamily="34" charset="0"/>
              </a:rPr>
              <a:t>Mercedes-Benz cannot give general approval for the unrestricted use of biodiesel in passenger car diesel engines because various components in the engines and fuel systems are incompatible with the fuel, and could suffer serious damage if pure biodiesel is used. Blends of up to 7% biodiesel with 93% mineral oil diesel may be treated as "normal" diesel fuel for use in all our current engine range provided that the mineral diesel meets EN590 standard, and the biodiesel part of the mixture meets EN 14214.</a:t>
            </a:r>
          </a:p>
          <a:p>
            <a:endParaRPr lang="en-GB" sz="1600" dirty="0">
              <a:latin typeface="Lucida Sans" pitchFamily="34" charset="0"/>
            </a:endParaRPr>
          </a:p>
          <a:p>
            <a:r>
              <a:rPr lang="en-GB" sz="1600" dirty="0">
                <a:latin typeface="Lucida Sans" pitchFamily="34" charset="0"/>
              </a:rPr>
              <a:t>Vito &amp; Sprinter statement:</a:t>
            </a:r>
          </a:p>
          <a:p>
            <a:endParaRPr lang="en-GB" sz="1600" dirty="0">
              <a:latin typeface="Lucida Sans" pitchFamily="34" charset="0"/>
            </a:endParaRPr>
          </a:p>
          <a:p>
            <a:r>
              <a:rPr lang="en-GB" sz="1600" dirty="0">
                <a:latin typeface="Lucida Sans" pitchFamily="34" charset="0"/>
              </a:rPr>
              <a:t>Higher concentrations of biodiesel may NOT be used on this series of engines. </a:t>
            </a:r>
          </a:p>
          <a:p>
            <a:r>
              <a:rPr lang="en-GB" sz="1600" dirty="0">
                <a:latin typeface="Lucida Sans" pitchFamily="34" charset="0"/>
              </a:rPr>
              <a:t>Concentrations of biodiesel greater than 7% may well cause the following effects in the CDI fuel system:</a:t>
            </a:r>
          </a:p>
          <a:p>
            <a:r>
              <a:rPr lang="en-GB" sz="1600" dirty="0">
                <a:latin typeface="Lucida Sans" pitchFamily="34" charset="0"/>
              </a:rPr>
              <a:t>1. Swelling / deterioration of rubber seals and hoses.</a:t>
            </a:r>
          </a:p>
          <a:p>
            <a:r>
              <a:rPr lang="en-GB" sz="1600" dirty="0">
                <a:latin typeface="Lucida Sans" pitchFamily="34" charset="0"/>
              </a:rPr>
              <a:t>2. Damage to high-precision metal components such as the high pressure fuel pump</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126983"/>
            <a:ext cx="1944664" cy="1356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827584" y="620688"/>
            <a:ext cx="5616624" cy="400110"/>
          </a:xfrm>
          <a:prstGeom prst="rect">
            <a:avLst/>
          </a:prstGeom>
        </p:spPr>
        <p:txBody>
          <a:bodyPr wrap="square">
            <a:spAutoFit/>
          </a:bodyPr>
          <a:lstStyle/>
          <a:p>
            <a:r>
              <a:rPr lang="en-GB" sz="2000" dirty="0" smtClean="0">
                <a:solidFill>
                  <a:schemeClr val="accent1"/>
                </a:solidFill>
                <a:latin typeface="Lucida Sans" pitchFamily="34" charset="0"/>
              </a:rPr>
              <a:t>Bio Fuels use </a:t>
            </a:r>
            <a:r>
              <a:rPr lang="en-GB" sz="2000" dirty="0">
                <a:solidFill>
                  <a:schemeClr val="accent1"/>
                </a:solidFill>
                <a:latin typeface="Lucida Sans" pitchFamily="34" charset="0"/>
              </a:rPr>
              <a:t>with Mercedes-Benz Vehicles.</a:t>
            </a:r>
          </a:p>
        </p:txBody>
      </p:sp>
      <p:sp>
        <p:nvSpPr>
          <p:cNvPr id="3" name="TextBox 2"/>
          <p:cNvSpPr txBox="1"/>
          <p:nvPr/>
        </p:nvSpPr>
        <p:spPr>
          <a:xfrm>
            <a:off x="2303748" y="6381328"/>
            <a:ext cx="4608512" cy="369332"/>
          </a:xfrm>
          <a:prstGeom prst="rect">
            <a:avLst/>
          </a:prstGeom>
          <a:noFill/>
        </p:spPr>
        <p:txBody>
          <a:bodyPr wrap="square" rtlCol="0">
            <a:spAutoFit/>
          </a:bodyPr>
          <a:lstStyle/>
          <a:p>
            <a:pPr algn="ctr"/>
            <a:r>
              <a:rPr lang="en-GB" dirty="0" smtClean="0"/>
              <a:t>Emailed Statement February 2012</a:t>
            </a:r>
            <a:endParaRPr lang="en-GB" dirty="0"/>
          </a:p>
        </p:txBody>
      </p:sp>
    </p:spTree>
    <p:extLst>
      <p:ext uri="{BB962C8B-B14F-4D97-AF65-F5344CB8AC3E}">
        <p14:creationId xmlns:p14="http://schemas.microsoft.com/office/powerpoint/2010/main" val="22821991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3568" y="476672"/>
            <a:ext cx="7920880" cy="5509200"/>
          </a:xfrm>
          <a:prstGeom prst="rect">
            <a:avLst/>
          </a:prstGeom>
        </p:spPr>
        <p:txBody>
          <a:bodyPr wrap="square">
            <a:spAutoFit/>
          </a:bodyPr>
          <a:lstStyle/>
          <a:p>
            <a:r>
              <a:rPr lang="en-GB" sz="4000" b="1" dirty="0" smtClean="0">
                <a:solidFill>
                  <a:schemeClr val="accent1"/>
                </a:solidFill>
                <a:latin typeface="Lucida Sans" pitchFamily="34" charset="0"/>
              </a:rPr>
              <a:t>VW Biodiesel </a:t>
            </a:r>
            <a:r>
              <a:rPr lang="en-GB" sz="4000" b="1" dirty="0">
                <a:solidFill>
                  <a:schemeClr val="accent1"/>
                </a:solidFill>
                <a:latin typeface="Lucida Sans" pitchFamily="34" charset="0"/>
              </a:rPr>
              <a:t>statement</a:t>
            </a:r>
          </a:p>
          <a:p>
            <a:r>
              <a:rPr lang="en-GB" sz="1200" dirty="0" smtClean="0">
                <a:latin typeface="Lucida Sans" pitchFamily="34" charset="0"/>
              </a:rPr>
              <a:t>3rd </a:t>
            </a:r>
            <a:r>
              <a:rPr lang="en-GB" sz="1200" dirty="0">
                <a:latin typeface="Lucida Sans" pitchFamily="34" charset="0"/>
              </a:rPr>
              <a:t>March </a:t>
            </a:r>
            <a:r>
              <a:rPr lang="en-GB" sz="1200" dirty="0" smtClean="0">
                <a:latin typeface="Lucida Sans" pitchFamily="34" charset="0"/>
              </a:rPr>
              <a:t>2010</a:t>
            </a:r>
          </a:p>
          <a:p>
            <a:endParaRPr lang="en-GB" sz="1200" dirty="0">
              <a:latin typeface="Lucida Sans" pitchFamily="34" charset="0"/>
            </a:endParaRPr>
          </a:p>
          <a:p>
            <a:r>
              <a:rPr lang="en-GB" sz="1200" dirty="0" smtClean="0">
                <a:latin typeface="Lucida Sans" pitchFamily="34" charset="0"/>
              </a:rPr>
              <a:t>Volkswagen </a:t>
            </a:r>
            <a:r>
              <a:rPr lang="en-GB" sz="1200" dirty="0">
                <a:latin typeface="Lucida Sans" pitchFamily="34" charset="0"/>
              </a:rPr>
              <a:t>Group does approve the use of diesel fuel containing up to 7% Biodiesel in all of their diesel vehicles. Important: BS EN 590 is approved for vehicles fitted with a Diesel Particulate Filter (DPF).</a:t>
            </a:r>
          </a:p>
          <a:p>
            <a:r>
              <a:rPr lang="en-GB" sz="1200" dirty="0">
                <a:latin typeface="Lucida Sans" pitchFamily="34" charset="0"/>
              </a:rPr>
              <a:t>B30 </a:t>
            </a:r>
            <a:r>
              <a:rPr lang="en-GB" sz="1200" dirty="0" smtClean="0">
                <a:latin typeface="Lucida Sans" pitchFamily="34" charset="0"/>
              </a:rPr>
              <a:t>Biodiesel</a:t>
            </a:r>
          </a:p>
          <a:p>
            <a:endParaRPr lang="en-GB" sz="1200" dirty="0">
              <a:latin typeface="Lucida Sans" pitchFamily="34" charset="0"/>
            </a:endParaRPr>
          </a:p>
          <a:p>
            <a:r>
              <a:rPr lang="en-GB" sz="1200" dirty="0">
                <a:latin typeface="Lucida Sans" pitchFamily="34" charset="0"/>
              </a:rPr>
              <a:t>Volkswagen Group does not approve the use of B30 Biodiesel in any of its vehicles.. The use of this fuel in Volkswagen Group vehicles may invalidate the engine and exhaust system warranty</a:t>
            </a:r>
            <a:r>
              <a:rPr lang="en-GB" sz="1200" dirty="0" smtClean="0">
                <a:latin typeface="Lucida Sans" pitchFamily="34" charset="0"/>
              </a:rPr>
              <a:t>.</a:t>
            </a:r>
          </a:p>
          <a:p>
            <a:endParaRPr lang="en-GB" sz="1200" dirty="0">
              <a:latin typeface="Lucida Sans" pitchFamily="34" charset="0"/>
            </a:endParaRPr>
          </a:p>
          <a:p>
            <a:r>
              <a:rPr lang="en-GB" sz="1200" b="1" dirty="0">
                <a:latin typeface="Lucida Sans" pitchFamily="34" charset="0"/>
              </a:rPr>
              <a:t>100% </a:t>
            </a:r>
            <a:r>
              <a:rPr lang="en-GB" sz="1200" b="1" dirty="0" smtClean="0">
                <a:latin typeface="Lucida Sans" pitchFamily="34" charset="0"/>
              </a:rPr>
              <a:t>Biodiesel</a:t>
            </a:r>
          </a:p>
          <a:p>
            <a:endParaRPr lang="en-GB" sz="1200" dirty="0">
              <a:latin typeface="Lucida Sans" pitchFamily="34" charset="0"/>
            </a:endParaRPr>
          </a:p>
          <a:p>
            <a:r>
              <a:rPr lang="en-GB" sz="1200" dirty="0">
                <a:latin typeface="Lucida Sans" pitchFamily="34" charset="0"/>
              </a:rPr>
              <a:t>Certain Volkswagen Group vehicle models are approved to run on 100% Rapeseed Methyl Ester (RME) Biodiesel. 100% RME Biodiesel compatible parts fitted during manufacture of the </a:t>
            </a:r>
            <a:r>
              <a:rPr lang="en-GB" sz="1200" dirty="0" smtClean="0">
                <a:latin typeface="Lucida Sans" pitchFamily="34" charset="0"/>
              </a:rPr>
              <a:t>vehicle</a:t>
            </a:r>
          </a:p>
          <a:p>
            <a:endParaRPr lang="en-GB" sz="1200" dirty="0">
              <a:latin typeface="Lucida Sans" pitchFamily="34" charset="0"/>
            </a:endParaRPr>
          </a:p>
          <a:p>
            <a:r>
              <a:rPr lang="en-GB" sz="1200" dirty="0">
                <a:latin typeface="Lucida Sans" pitchFamily="34" charset="0"/>
              </a:rPr>
              <a:t>Volkswagen Group has only approved the use of Rapeseed Methyl Ester (RME) to standard DIN EN 14214. No other Biodiesel can be used</a:t>
            </a:r>
            <a:r>
              <a:rPr lang="en-GB" sz="1200" dirty="0" smtClean="0">
                <a:latin typeface="Lucida Sans" pitchFamily="34" charset="0"/>
              </a:rPr>
              <a:t>.</a:t>
            </a:r>
          </a:p>
          <a:p>
            <a:endParaRPr lang="en-GB" sz="1200" dirty="0" smtClean="0">
              <a:latin typeface="Lucida Sans" pitchFamily="34" charset="0"/>
            </a:endParaRPr>
          </a:p>
          <a:p>
            <a:r>
              <a:rPr lang="en-GB" sz="1200" dirty="0" smtClean="0">
                <a:latin typeface="Lucida Sans" pitchFamily="34" charset="0"/>
              </a:rPr>
              <a:t>• </a:t>
            </a:r>
            <a:r>
              <a:rPr lang="en-GB" sz="1200" dirty="0">
                <a:latin typeface="Lucida Sans" pitchFamily="34" charset="0"/>
              </a:rPr>
              <a:t>Vehicles that do not have the factory preparation for Biodiesel cannot use 100% Biodiesel.</a:t>
            </a:r>
          </a:p>
          <a:p>
            <a:r>
              <a:rPr lang="en-GB" sz="1200" dirty="0">
                <a:latin typeface="Lucida Sans" pitchFamily="34" charset="0"/>
              </a:rPr>
              <a:t>• Vehicles fitted with a Common Rail fuel injection system cannot use 100% Biodiesel.</a:t>
            </a:r>
          </a:p>
          <a:p>
            <a:r>
              <a:rPr lang="en-GB" sz="1200" dirty="0">
                <a:latin typeface="Lucida Sans" pitchFamily="34" charset="0"/>
              </a:rPr>
              <a:t>• Vehicles fitted with Pumpe-Duse injectors cannot use 100% Biodiesel.</a:t>
            </a:r>
          </a:p>
          <a:p>
            <a:r>
              <a:rPr lang="en-GB" sz="1200" dirty="0">
                <a:latin typeface="Lucida Sans" pitchFamily="34" charset="0"/>
              </a:rPr>
              <a:t>• Vehicles fitted with a Diesel Particulate Filter (DPF) cannot use 100% Biodiesel, however EN590 containing up to 7% Biodiesel is approved for use with DPF.</a:t>
            </a:r>
          </a:p>
          <a:p>
            <a:r>
              <a:rPr lang="en-GB" sz="1200" dirty="0">
                <a:latin typeface="Lucida Sans" pitchFamily="34" charset="0"/>
              </a:rPr>
              <a:t>• 100% Biodiesel vehicles cannot be used in temperatures below -10°C.</a:t>
            </a:r>
          </a:p>
          <a:p>
            <a:r>
              <a:rPr lang="en-GB" sz="1200" dirty="0">
                <a:latin typeface="Lucida Sans" pitchFamily="34" charset="0"/>
              </a:rPr>
              <a:t>• The use of 100% Biodiesel may slightly reduce the driving performance of the vehicle and slightly increase </a:t>
            </a:r>
            <a:r>
              <a:rPr lang="en-GB" sz="1200" dirty="0" smtClean="0">
                <a:latin typeface="Lucida Sans" pitchFamily="34" charset="0"/>
              </a:rPr>
              <a:t>the fuel </a:t>
            </a:r>
            <a:r>
              <a:rPr lang="en-GB" sz="1200" dirty="0">
                <a:latin typeface="Lucida Sans" pitchFamily="34" charset="0"/>
              </a:rPr>
              <a:t>consumption.</a:t>
            </a:r>
          </a:p>
          <a:p>
            <a:r>
              <a:rPr lang="en-GB" sz="1200" dirty="0">
                <a:latin typeface="Lucida Sans" pitchFamily="34" charset="0"/>
              </a:rPr>
              <a:t>• The use of 100% Biodiesel may increase the frequency of the maintenance schedule on the vehicle</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260648"/>
            <a:ext cx="1091952" cy="1091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44067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1275" y="1196752"/>
            <a:ext cx="8064896" cy="5016758"/>
          </a:xfrm>
          <a:prstGeom prst="rect">
            <a:avLst/>
          </a:prstGeom>
        </p:spPr>
        <p:txBody>
          <a:bodyPr wrap="square">
            <a:spAutoFit/>
          </a:bodyPr>
          <a:lstStyle/>
          <a:p>
            <a:r>
              <a:rPr lang="en-GB" sz="2000" dirty="0">
                <a:latin typeface="Lucida Sans" pitchFamily="34" charset="0"/>
              </a:rPr>
              <a:t>Volvo Truck Corporation does not accept more than </a:t>
            </a:r>
            <a:r>
              <a:rPr lang="en-GB" sz="2000" dirty="0" smtClean="0">
                <a:latin typeface="Lucida Sans" pitchFamily="34" charset="0"/>
              </a:rPr>
              <a:t>7% biodiesel </a:t>
            </a:r>
            <a:r>
              <a:rPr lang="en-GB" sz="2000" dirty="0">
                <a:latin typeface="Lucida Sans" pitchFamily="34" charset="0"/>
              </a:rPr>
              <a:t>in diesel </a:t>
            </a:r>
            <a:r>
              <a:rPr lang="en-GB" sz="2000" dirty="0" smtClean="0">
                <a:latin typeface="Lucida Sans" pitchFamily="34" charset="0"/>
              </a:rPr>
              <a:t>since </a:t>
            </a:r>
            <a:r>
              <a:rPr lang="en-GB" sz="2000" dirty="0">
                <a:latin typeface="Lucida Sans" pitchFamily="34" charset="0"/>
              </a:rPr>
              <a:t>nitric oxide emissions increase drastically and the injection system can be damaged</a:t>
            </a:r>
            <a:r>
              <a:rPr lang="en-GB" sz="2000" dirty="0" smtClean="0">
                <a:latin typeface="Lucida Sans" pitchFamily="34" charset="0"/>
              </a:rPr>
              <a:t>.</a:t>
            </a:r>
          </a:p>
          <a:p>
            <a:endParaRPr lang="en-GB" sz="2000" dirty="0" smtClean="0">
              <a:latin typeface="Lucida Sans" pitchFamily="34" charset="0"/>
            </a:endParaRPr>
          </a:p>
          <a:p>
            <a:r>
              <a:rPr lang="en-GB" sz="2000" dirty="0" smtClean="0">
                <a:latin typeface="Lucida Sans" pitchFamily="34" charset="0"/>
              </a:rPr>
              <a:t>If </a:t>
            </a:r>
            <a:r>
              <a:rPr lang="en-GB" sz="2000" dirty="0">
                <a:latin typeface="Lucida Sans" pitchFamily="34" charset="0"/>
              </a:rPr>
              <a:t>the customer wishes to use </a:t>
            </a:r>
            <a:r>
              <a:rPr lang="en-GB" sz="2000" dirty="0" smtClean="0">
                <a:latin typeface="Lucida Sans" pitchFamily="34" charset="0"/>
              </a:rPr>
              <a:t>B30, they </a:t>
            </a:r>
            <a:r>
              <a:rPr lang="en-GB" sz="2000" dirty="0">
                <a:latin typeface="Lucida Sans" pitchFamily="34" charset="0"/>
              </a:rPr>
              <a:t>recommend that the oil changing intervals be halved in order to eliminate the risk of dilution of the engine oil. Biodiesel can have washing like characteristics which causes faster clogging of the fuel filters</a:t>
            </a:r>
            <a:endParaRPr lang="en-GB" sz="2000" dirty="0" smtClean="0">
              <a:latin typeface="Lucida Sans" pitchFamily="34" charset="0"/>
            </a:endParaRPr>
          </a:p>
          <a:p>
            <a:endParaRPr lang="en-GB" sz="2000" dirty="0">
              <a:latin typeface="Lucida Sans" pitchFamily="34" charset="0"/>
            </a:endParaRPr>
          </a:p>
          <a:p>
            <a:endParaRPr lang="en-GB" sz="2000" dirty="0">
              <a:latin typeface="Lucida Sans" pitchFamily="34" charset="0"/>
            </a:endParaRPr>
          </a:p>
          <a:p>
            <a:r>
              <a:rPr lang="en-GB" sz="2000" dirty="0">
                <a:latin typeface="Lucida Sans" pitchFamily="34" charset="0"/>
              </a:rPr>
              <a:t>The cold properties for </a:t>
            </a:r>
            <a:r>
              <a:rPr lang="en-GB" sz="2000" dirty="0" smtClean="0">
                <a:latin typeface="Lucida Sans" pitchFamily="34" charset="0"/>
              </a:rPr>
              <a:t>biodiesel </a:t>
            </a:r>
            <a:r>
              <a:rPr lang="en-GB" sz="2000" dirty="0">
                <a:latin typeface="Lucida Sans" pitchFamily="34" charset="0"/>
              </a:rPr>
              <a:t>are not particularly good. Pure </a:t>
            </a:r>
            <a:r>
              <a:rPr lang="en-GB" sz="2000" dirty="0" smtClean="0">
                <a:latin typeface="Lucida Sans" pitchFamily="34" charset="0"/>
              </a:rPr>
              <a:t>Biodiesel can </a:t>
            </a:r>
            <a:r>
              <a:rPr lang="en-GB" sz="2000" dirty="0">
                <a:latin typeface="Lucida Sans" pitchFamily="34" charset="0"/>
              </a:rPr>
              <a:t>produce deposits already at -10°C</a:t>
            </a:r>
            <a:r>
              <a:rPr lang="en-GB" sz="2000" dirty="0" smtClean="0">
                <a:latin typeface="Lucida Sans" pitchFamily="34" charset="0"/>
              </a:rPr>
              <a:t>.</a:t>
            </a:r>
          </a:p>
          <a:p>
            <a:endParaRPr lang="en-GB" sz="2000" dirty="0" smtClean="0">
              <a:latin typeface="Lucida Sans" pitchFamily="34" charset="0"/>
            </a:endParaRPr>
          </a:p>
          <a:p>
            <a:r>
              <a:rPr lang="en-GB" sz="2000" dirty="0" smtClean="0">
                <a:latin typeface="Lucida Sans" pitchFamily="34" charset="0"/>
              </a:rPr>
              <a:t>Energy </a:t>
            </a:r>
            <a:r>
              <a:rPr lang="en-GB" sz="2000" dirty="0">
                <a:latin typeface="Lucida Sans" pitchFamily="34" charset="0"/>
              </a:rPr>
              <a:t>efficiency well-to-wheel is low, it also produces more NOx emissions with the present vehicle fleet and there is a limited potential for production of large </a:t>
            </a:r>
            <a:r>
              <a:rPr lang="en-GB" sz="2000" dirty="0" smtClean="0">
                <a:latin typeface="Lucida Sans" pitchFamily="34" charset="0"/>
              </a:rPr>
              <a:t>quantities</a:t>
            </a:r>
            <a:endParaRPr lang="en-GB" dirty="0">
              <a:latin typeface="Lucida Sans" pitchFamily="34" charset="0"/>
            </a:endParaRPr>
          </a:p>
        </p:txBody>
      </p:sp>
      <p:sp>
        <p:nvSpPr>
          <p:cNvPr id="3" name="TextBox 2"/>
          <p:cNvSpPr txBox="1"/>
          <p:nvPr/>
        </p:nvSpPr>
        <p:spPr>
          <a:xfrm>
            <a:off x="611560" y="6213510"/>
            <a:ext cx="7344816" cy="276999"/>
          </a:xfrm>
          <a:prstGeom prst="rect">
            <a:avLst/>
          </a:prstGeom>
          <a:noFill/>
        </p:spPr>
        <p:txBody>
          <a:bodyPr wrap="square" rtlCol="0">
            <a:spAutoFit/>
          </a:bodyPr>
          <a:lstStyle/>
          <a:p>
            <a:pPr algn="ctr"/>
            <a:r>
              <a:rPr lang="en-GB" sz="1200" dirty="0" smtClean="0">
                <a:latin typeface="Lucida Sans" pitchFamily="34" charset="0"/>
              </a:rPr>
              <a:t>Based on telephone discussion with Volvo UK and Volvo Official Websites 2012</a:t>
            </a:r>
            <a:endParaRPr lang="en-GB" sz="1200" dirty="0">
              <a:latin typeface="Lucida Sans" pitchFamily="34" charset="0"/>
            </a:endParaRPr>
          </a:p>
        </p:txBody>
      </p:sp>
      <p:sp>
        <p:nvSpPr>
          <p:cNvPr id="4" name="TextBox 3"/>
          <p:cNvSpPr txBox="1"/>
          <p:nvPr/>
        </p:nvSpPr>
        <p:spPr>
          <a:xfrm>
            <a:off x="611560" y="476672"/>
            <a:ext cx="6696744" cy="400110"/>
          </a:xfrm>
          <a:prstGeom prst="rect">
            <a:avLst/>
          </a:prstGeom>
          <a:noFill/>
        </p:spPr>
        <p:txBody>
          <a:bodyPr wrap="square" rtlCol="0">
            <a:spAutoFit/>
          </a:bodyPr>
          <a:lstStyle/>
          <a:p>
            <a:r>
              <a:rPr lang="en-GB" sz="2000" b="1" dirty="0" smtClean="0">
                <a:solidFill>
                  <a:schemeClr val="accent1"/>
                </a:solidFill>
                <a:latin typeface="Lucida Sans" pitchFamily="34" charset="0"/>
              </a:rPr>
              <a:t>Volvo trucks trail Bio-DME </a:t>
            </a:r>
            <a:r>
              <a:rPr lang="en-GB" sz="2000" b="1" dirty="0">
                <a:solidFill>
                  <a:schemeClr val="accent1"/>
                </a:solidFill>
                <a:latin typeface="Lucida Sans" pitchFamily="34" charset="0"/>
              </a:rPr>
              <a:t>(Di-Methyl-Ether)</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7404" y="197304"/>
            <a:ext cx="1334313" cy="999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88067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02973" y="2120761"/>
            <a:ext cx="7416824" cy="4154984"/>
          </a:xfrm>
          <a:prstGeom prst="rect">
            <a:avLst/>
          </a:prstGeom>
        </p:spPr>
        <p:txBody>
          <a:bodyPr wrap="square">
            <a:spAutoFit/>
          </a:bodyPr>
          <a:lstStyle/>
          <a:p>
            <a:r>
              <a:rPr lang="en-GB" sz="2400" b="1" dirty="0">
                <a:latin typeface="Lucida Sans" pitchFamily="34" charset="0"/>
              </a:rPr>
              <a:t>Scania and DAF </a:t>
            </a:r>
            <a:r>
              <a:rPr lang="en-GB" sz="2400" b="1" dirty="0" smtClean="0">
                <a:latin typeface="Lucida Sans" pitchFamily="34" charset="0"/>
              </a:rPr>
              <a:t> </a:t>
            </a:r>
            <a:r>
              <a:rPr lang="en-GB" sz="2400" dirty="0" smtClean="0">
                <a:latin typeface="Lucida Sans" pitchFamily="34" charset="0"/>
              </a:rPr>
              <a:t>100</a:t>
            </a:r>
            <a:r>
              <a:rPr lang="en-GB" sz="2400" dirty="0">
                <a:latin typeface="Lucida Sans" pitchFamily="34" charset="0"/>
              </a:rPr>
              <a:t>% bio-diesel </a:t>
            </a:r>
            <a:r>
              <a:rPr lang="en-GB" sz="2400" dirty="0" smtClean="0">
                <a:latin typeface="Lucida Sans" pitchFamily="34" charset="0"/>
              </a:rPr>
              <a:t>conforming </a:t>
            </a:r>
            <a:r>
              <a:rPr lang="en-GB" sz="2400" dirty="0">
                <a:latin typeface="Lucida Sans" pitchFamily="34" charset="0"/>
              </a:rPr>
              <a:t>to the EN14214 </a:t>
            </a:r>
            <a:r>
              <a:rPr lang="en-GB" sz="2400" dirty="0" smtClean="0">
                <a:latin typeface="Lucida Sans" pitchFamily="34" charset="0"/>
              </a:rPr>
              <a:t>standard may </a:t>
            </a:r>
            <a:r>
              <a:rPr lang="en-GB" sz="2400" dirty="0">
                <a:latin typeface="Lucida Sans" pitchFamily="34" charset="0"/>
              </a:rPr>
              <a:t>be used in new engines that have more tolerant </a:t>
            </a:r>
            <a:r>
              <a:rPr lang="en-GB" sz="2400" dirty="0" smtClean="0">
                <a:latin typeface="Lucida Sans" pitchFamily="34" charset="0"/>
              </a:rPr>
              <a:t>components</a:t>
            </a:r>
          </a:p>
          <a:p>
            <a:endParaRPr lang="en-GB" sz="2400" dirty="0">
              <a:latin typeface="Lucida Sans" pitchFamily="34" charset="0"/>
            </a:endParaRPr>
          </a:p>
          <a:p>
            <a:r>
              <a:rPr lang="en-GB" sz="2400" b="1" dirty="0" smtClean="0">
                <a:latin typeface="Lucida Sans" pitchFamily="34" charset="0"/>
              </a:rPr>
              <a:t>Renault Trucks </a:t>
            </a:r>
            <a:r>
              <a:rPr lang="en-GB" sz="2400" dirty="0" smtClean="0">
                <a:latin typeface="Lucida Sans" pitchFamily="34" charset="0"/>
              </a:rPr>
              <a:t>are </a:t>
            </a:r>
            <a:r>
              <a:rPr lang="en-GB" sz="2400" dirty="0">
                <a:latin typeface="Lucida Sans" pitchFamily="34" charset="0"/>
              </a:rPr>
              <a:t>more cautious and only allow 30% blend (B30</a:t>
            </a:r>
            <a:r>
              <a:rPr lang="en-GB" sz="2400" dirty="0" smtClean="0">
                <a:latin typeface="Lucida Sans" pitchFamily="34" charset="0"/>
              </a:rPr>
              <a:t>)</a:t>
            </a:r>
          </a:p>
          <a:p>
            <a:endParaRPr lang="en-GB" sz="2400" dirty="0">
              <a:latin typeface="Lucida Sans" pitchFamily="34" charset="0"/>
            </a:endParaRPr>
          </a:p>
          <a:p>
            <a:r>
              <a:rPr lang="en-GB" sz="2400" dirty="0" smtClean="0">
                <a:latin typeface="Lucida Sans" pitchFamily="34" charset="0"/>
              </a:rPr>
              <a:t>A </a:t>
            </a:r>
            <a:r>
              <a:rPr lang="en-GB" sz="2400" dirty="0">
                <a:latin typeface="Lucida Sans" pitchFamily="34" charset="0"/>
              </a:rPr>
              <a:t>more stringent maintenance programme must also be </a:t>
            </a:r>
            <a:r>
              <a:rPr lang="en-GB" sz="2400" dirty="0" smtClean="0">
                <a:latin typeface="Lucida Sans" pitchFamily="34" charset="0"/>
              </a:rPr>
              <a:t>followed which </a:t>
            </a:r>
            <a:r>
              <a:rPr lang="en-GB" sz="2400" dirty="0">
                <a:latin typeface="Lucida Sans" pitchFamily="34" charset="0"/>
              </a:rPr>
              <a:t>includes halving intervals between oil and filter changes </a:t>
            </a:r>
            <a:r>
              <a:rPr lang="en-GB" sz="2400" dirty="0" smtClean="0">
                <a:latin typeface="Lucida Sans" pitchFamily="34" charset="0"/>
              </a:rPr>
              <a:t>and inspection </a:t>
            </a:r>
            <a:r>
              <a:rPr lang="en-GB" sz="2400" dirty="0">
                <a:latin typeface="Lucida Sans" pitchFamily="34" charset="0"/>
              </a:rPr>
              <a:t>of seals on a regular </a:t>
            </a:r>
            <a:r>
              <a:rPr lang="en-GB" sz="2400" dirty="0" smtClean="0">
                <a:latin typeface="Lucida Sans" pitchFamily="34" charset="0"/>
              </a:rPr>
              <a:t>basis</a:t>
            </a:r>
            <a:endParaRPr lang="en-GB"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404664"/>
            <a:ext cx="1581150" cy="148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692456"/>
            <a:ext cx="38290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0272" y="359081"/>
            <a:ext cx="15240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11560" y="6381328"/>
            <a:ext cx="7932712" cy="276999"/>
          </a:xfrm>
          <a:prstGeom prst="rect">
            <a:avLst/>
          </a:prstGeom>
          <a:noFill/>
        </p:spPr>
        <p:txBody>
          <a:bodyPr wrap="square" rtlCol="0">
            <a:spAutoFit/>
          </a:bodyPr>
          <a:lstStyle/>
          <a:p>
            <a:pPr algn="ctr"/>
            <a:r>
              <a:rPr lang="en-GB" sz="1200" dirty="0">
                <a:latin typeface="Lucida Sans" pitchFamily="34" charset="0"/>
              </a:rPr>
              <a:t>Lemon, D. (2008) Biofuels: The Motor Industry Perspective. SCI London</a:t>
            </a:r>
          </a:p>
        </p:txBody>
      </p:sp>
    </p:spTree>
    <p:extLst>
      <p:ext uri="{BB962C8B-B14F-4D97-AF65-F5344CB8AC3E}">
        <p14:creationId xmlns:p14="http://schemas.microsoft.com/office/powerpoint/2010/main" val="3226743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3373" y="1969811"/>
            <a:ext cx="4905375" cy="276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4811" y="764704"/>
            <a:ext cx="2273937" cy="72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251520" y="709245"/>
            <a:ext cx="6048672" cy="400110"/>
          </a:xfrm>
          <a:prstGeom prst="rect">
            <a:avLst/>
          </a:prstGeom>
        </p:spPr>
        <p:txBody>
          <a:bodyPr wrap="square">
            <a:spAutoFit/>
          </a:bodyPr>
          <a:lstStyle/>
          <a:p>
            <a:r>
              <a:rPr lang="en-GB" sz="2000" b="1" dirty="0">
                <a:solidFill>
                  <a:schemeClr val="accent1"/>
                </a:solidFill>
                <a:latin typeface="Lucida Sans" pitchFamily="34" charset="0"/>
              </a:rPr>
              <a:t>New Holland supports the use of biodiesel </a:t>
            </a:r>
          </a:p>
        </p:txBody>
      </p:sp>
      <p:sp>
        <p:nvSpPr>
          <p:cNvPr id="9" name="Rectangle 8"/>
          <p:cNvSpPr/>
          <p:nvPr/>
        </p:nvSpPr>
        <p:spPr>
          <a:xfrm>
            <a:off x="683568" y="1969811"/>
            <a:ext cx="2286000" cy="4524315"/>
          </a:xfrm>
          <a:prstGeom prst="rect">
            <a:avLst/>
          </a:prstGeom>
        </p:spPr>
        <p:txBody>
          <a:bodyPr wrap="square">
            <a:spAutoFit/>
          </a:bodyPr>
          <a:lstStyle/>
          <a:p>
            <a:r>
              <a:rPr lang="en-GB" sz="2400" dirty="0" smtClean="0">
                <a:latin typeface="Lucida Sans" pitchFamily="34" charset="0"/>
              </a:rPr>
              <a:t>Nearly </a:t>
            </a:r>
            <a:r>
              <a:rPr lang="en-GB" sz="2400" dirty="0">
                <a:latin typeface="Lucida Sans" pitchFamily="34" charset="0"/>
              </a:rPr>
              <a:t>all </a:t>
            </a:r>
            <a:r>
              <a:rPr lang="en-GB" sz="2400" dirty="0" smtClean="0">
                <a:latin typeface="Lucida Sans" pitchFamily="34" charset="0"/>
              </a:rPr>
              <a:t>New Holland  </a:t>
            </a:r>
            <a:r>
              <a:rPr lang="en-GB" sz="2400" dirty="0">
                <a:latin typeface="Lucida Sans" pitchFamily="34" charset="0"/>
              </a:rPr>
              <a:t>diesel engines come with the flexibility to run on </a:t>
            </a:r>
            <a:r>
              <a:rPr lang="en-GB" sz="2400" dirty="0" smtClean="0">
                <a:latin typeface="Lucida Sans" pitchFamily="34" charset="0"/>
              </a:rPr>
              <a:t>blend from full </a:t>
            </a:r>
            <a:r>
              <a:rPr lang="en-GB" sz="2400" dirty="0">
                <a:latin typeface="Lucida Sans" pitchFamily="34" charset="0"/>
              </a:rPr>
              <a:t>diesel to 100% biodiesel (B100). </a:t>
            </a:r>
          </a:p>
        </p:txBody>
      </p:sp>
      <p:sp>
        <p:nvSpPr>
          <p:cNvPr id="10" name="Rectangle 9"/>
          <p:cNvSpPr/>
          <p:nvPr/>
        </p:nvSpPr>
        <p:spPr>
          <a:xfrm>
            <a:off x="3780060" y="5157191"/>
            <a:ext cx="4572000" cy="1200329"/>
          </a:xfrm>
          <a:prstGeom prst="rect">
            <a:avLst/>
          </a:prstGeom>
        </p:spPr>
        <p:txBody>
          <a:bodyPr>
            <a:spAutoFit/>
          </a:bodyPr>
          <a:lstStyle/>
          <a:p>
            <a:r>
              <a:rPr lang="en-GB" dirty="0" smtClean="0">
                <a:latin typeface="Lucida Sans" pitchFamily="34" charset="0"/>
              </a:rPr>
              <a:t>New </a:t>
            </a:r>
            <a:r>
              <a:rPr lang="en-GB" dirty="0">
                <a:latin typeface="Lucida Sans" pitchFamily="34" charset="0"/>
              </a:rPr>
              <a:t>Holland </a:t>
            </a:r>
            <a:r>
              <a:rPr lang="en-GB" dirty="0" smtClean="0">
                <a:latin typeface="Lucida Sans" pitchFamily="34" charset="0"/>
              </a:rPr>
              <a:t>recently manufactured </a:t>
            </a:r>
            <a:r>
              <a:rPr lang="en-GB" dirty="0">
                <a:latin typeface="Lucida Sans" pitchFamily="34" charset="0"/>
              </a:rPr>
              <a:t>diesel </a:t>
            </a:r>
            <a:r>
              <a:rPr lang="en-GB" dirty="0" smtClean="0">
                <a:latin typeface="Lucida Sans" pitchFamily="34" charset="0"/>
              </a:rPr>
              <a:t>engines will run on B100, </a:t>
            </a:r>
            <a:r>
              <a:rPr lang="en-GB" dirty="0">
                <a:latin typeface="Lucida Sans" pitchFamily="34" charset="0"/>
              </a:rPr>
              <a:t>including electronic injection engines with common rail </a:t>
            </a:r>
            <a:r>
              <a:rPr lang="en-GB" dirty="0" smtClean="0">
                <a:latin typeface="Lucida Sans" pitchFamily="34" charset="0"/>
              </a:rPr>
              <a:t>technology</a:t>
            </a:r>
            <a:endParaRPr lang="en-GB" dirty="0">
              <a:latin typeface="Lucida Sans" pitchFamily="34" charset="0"/>
            </a:endParaRPr>
          </a:p>
        </p:txBody>
      </p:sp>
      <p:sp>
        <p:nvSpPr>
          <p:cNvPr id="2" name="TextBox 1"/>
          <p:cNvSpPr txBox="1"/>
          <p:nvPr/>
        </p:nvSpPr>
        <p:spPr>
          <a:xfrm>
            <a:off x="4121844" y="4231968"/>
            <a:ext cx="3888432" cy="261610"/>
          </a:xfrm>
          <a:prstGeom prst="rect">
            <a:avLst/>
          </a:prstGeom>
          <a:noFill/>
        </p:spPr>
        <p:txBody>
          <a:bodyPr wrap="square" rtlCol="0">
            <a:spAutoFit/>
          </a:bodyPr>
          <a:lstStyle/>
          <a:p>
            <a:pPr algn="ctr"/>
            <a:r>
              <a:rPr lang="en-GB" sz="1100" dirty="0" smtClean="0">
                <a:solidFill>
                  <a:schemeClr val="bg1"/>
                </a:solidFill>
                <a:latin typeface="Lucida Sans" pitchFamily="34" charset="0"/>
              </a:rPr>
              <a:t>Picture courtesy New Holland</a:t>
            </a:r>
            <a:endParaRPr lang="en-GB" sz="1100" dirty="0">
              <a:solidFill>
                <a:schemeClr val="bg1"/>
              </a:solidFill>
              <a:latin typeface="Lucida Sans" pitchFamily="34" charset="0"/>
            </a:endParaRPr>
          </a:p>
        </p:txBody>
      </p:sp>
    </p:spTree>
    <p:extLst>
      <p:ext uri="{BB962C8B-B14F-4D97-AF65-F5344CB8AC3E}">
        <p14:creationId xmlns:p14="http://schemas.microsoft.com/office/powerpoint/2010/main" val="11270399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8180" y="1748477"/>
            <a:ext cx="7992888" cy="3416320"/>
          </a:xfrm>
          <a:prstGeom prst="rect">
            <a:avLst/>
          </a:prstGeom>
        </p:spPr>
        <p:txBody>
          <a:bodyPr wrap="square">
            <a:spAutoFit/>
          </a:bodyPr>
          <a:lstStyle/>
          <a:p>
            <a:r>
              <a:rPr lang="en-GB" sz="2400" dirty="0" smtClean="0">
                <a:latin typeface="Lucida Sans" pitchFamily="34" charset="0"/>
              </a:rPr>
              <a:t>It can clean vehicle’s </a:t>
            </a:r>
            <a:r>
              <a:rPr lang="en-GB" sz="2400" dirty="0">
                <a:latin typeface="Lucida Sans" pitchFamily="34" charset="0"/>
              </a:rPr>
              <a:t>fuel system and </a:t>
            </a:r>
            <a:r>
              <a:rPr lang="en-GB" sz="2400" dirty="0" smtClean="0">
                <a:latin typeface="Lucida Sans" pitchFamily="34" charset="0"/>
              </a:rPr>
              <a:t>release </a:t>
            </a:r>
            <a:r>
              <a:rPr lang="en-GB" sz="2400" dirty="0">
                <a:latin typeface="Lucida Sans" pitchFamily="34" charset="0"/>
              </a:rPr>
              <a:t>deposits accumulated from previous diesel fuel use. The release of deposits may initially clog </a:t>
            </a:r>
            <a:r>
              <a:rPr lang="en-GB" sz="2400" dirty="0" smtClean="0">
                <a:latin typeface="Lucida Sans" pitchFamily="34" charset="0"/>
              </a:rPr>
              <a:t>filters. </a:t>
            </a:r>
            <a:r>
              <a:rPr lang="en-GB" sz="2400" dirty="0">
                <a:latin typeface="Lucida Sans" pitchFamily="34" charset="0"/>
              </a:rPr>
              <a:t>This issue is less common with </a:t>
            </a:r>
            <a:r>
              <a:rPr lang="en-GB" sz="2400" dirty="0" smtClean="0">
                <a:latin typeface="Lucida Sans" pitchFamily="34" charset="0"/>
              </a:rPr>
              <a:t>lower-level blend of biodiesel.</a:t>
            </a:r>
          </a:p>
          <a:p>
            <a:endParaRPr lang="en-GB" sz="2400" dirty="0">
              <a:latin typeface="Lucida Sans" pitchFamily="34" charset="0"/>
            </a:endParaRPr>
          </a:p>
          <a:p>
            <a:r>
              <a:rPr lang="en-GB" sz="2400" dirty="0" smtClean="0">
                <a:latin typeface="Lucida Sans" pitchFamily="34" charset="0"/>
              </a:rPr>
              <a:t>Many vehicle manufacturers suggest a more frequent service interval with biodiesel especially when first changing from diesel to biodiesel</a:t>
            </a:r>
            <a:r>
              <a:rPr lang="en-GB" dirty="0" smtClean="0"/>
              <a:t>. </a:t>
            </a:r>
            <a:endParaRPr lang="en-GB" dirty="0"/>
          </a:p>
        </p:txBody>
      </p:sp>
      <p:sp>
        <p:nvSpPr>
          <p:cNvPr id="5" name="TextBox 4"/>
          <p:cNvSpPr txBox="1"/>
          <p:nvPr/>
        </p:nvSpPr>
        <p:spPr>
          <a:xfrm>
            <a:off x="611560" y="620688"/>
            <a:ext cx="7560840" cy="646331"/>
          </a:xfrm>
          <a:prstGeom prst="rect">
            <a:avLst/>
          </a:prstGeom>
          <a:noFill/>
        </p:spPr>
        <p:txBody>
          <a:bodyPr wrap="square" rtlCol="0">
            <a:spAutoFit/>
          </a:bodyPr>
          <a:lstStyle/>
          <a:p>
            <a:pPr algn="ctr"/>
            <a:r>
              <a:rPr lang="en-GB" sz="3600" b="1" dirty="0">
                <a:solidFill>
                  <a:schemeClr val="accent1"/>
                </a:solidFill>
                <a:latin typeface="Lucida Sans" pitchFamily="34" charset="0"/>
              </a:rPr>
              <a:t>Biodiesel has a solvent effect. </a:t>
            </a:r>
          </a:p>
        </p:txBody>
      </p:sp>
    </p:spTree>
    <p:extLst>
      <p:ext uri="{BB962C8B-B14F-4D97-AF65-F5344CB8AC3E}">
        <p14:creationId xmlns:p14="http://schemas.microsoft.com/office/powerpoint/2010/main" val="26104810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3899" y="1772816"/>
            <a:ext cx="7776864" cy="2554545"/>
          </a:xfrm>
          <a:prstGeom prst="rect">
            <a:avLst/>
          </a:prstGeom>
        </p:spPr>
        <p:txBody>
          <a:bodyPr wrap="square">
            <a:spAutoFit/>
          </a:bodyPr>
          <a:lstStyle/>
          <a:p>
            <a:r>
              <a:rPr lang="en-GB" sz="3200" dirty="0">
                <a:latin typeface="Lucida Sans" pitchFamily="34" charset="0"/>
              </a:rPr>
              <a:t>Higher-level blends </a:t>
            </a:r>
            <a:r>
              <a:rPr lang="en-GB" sz="3200" dirty="0" smtClean="0">
                <a:latin typeface="Lucida Sans" pitchFamily="34" charset="0"/>
              </a:rPr>
              <a:t>of biodiesel above B20 can </a:t>
            </a:r>
            <a:r>
              <a:rPr lang="en-GB" sz="3200" dirty="0">
                <a:latin typeface="Lucida Sans" pitchFamily="34" charset="0"/>
              </a:rPr>
              <a:t>impact </a:t>
            </a:r>
            <a:r>
              <a:rPr lang="en-GB" sz="3200" dirty="0" smtClean="0">
                <a:latin typeface="Lucida Sans" pitchFamily="34" charset="0"/>
              </a:rPr>
              <a:t>on </a:t>
            </a:r>
            <a:r>
              <a:rPr lang="en-GB" sz="3200" dirty="0">
                <a:latin typeface="Lucida Sans" pitchFamily="34" charset="0"/>
              </a:rPr>
              <a:t>fuel hoses and fuel pump </a:t>
            </a:r>
            <a:r>
              <a:rPr lang="en-GB" sz="3200" dirty="0" smtClean="0">
                <a:latin typeface="Lucida Sans" pitchFamily="34" charset="0"/>
              </a:rPr>
              <a:t>seals </a:t>
            </a:r>
            <a:r>
              <a:rPr lang="en-GB" sz="3200" dirty="0">
                <a:latin typeface="Lucida Sans" pitchFamily="34" charset="0"/>
              </a:rPr>
              <a:t>that contain elastomer compounds </a:t>
            </a:r>
            <a:r>
              <a:rPr lang="en-GB" sz="3200" dirty="0" smtClean="0">
                <a:latin typeface="Lucida Sans" pitchFamily="34" charset="0"/>
              </a:rPr>
              <a:t>incompatible </a:t>
            </a:r>
            <a:r>
              <a:rPr lang="en-GB" sz="3200" dirty="0">
                <a:latin typeface="Lucida Sans" pitchFamily="34" charset="0"/>
              </a:rPr>
              <a:t>with biodiesel</a:t>
            </a:r>
          </a:p>
        </p:txBody>
      </p:sp>
      <p:sp>
        <p:nvSpPr>
          <p:cNvPr id="3" name="TextBox 2"/>
          <p:cNvSpPr txBox="1"/>
          <p:nvPr/>
        </p:nvSpPr>
        <p:spPr>
          <a:xfrm>
            <a:off x="683568" y="5805264"/>
            <a:ext cx="7632848" cy="261610"/>
          </a:xfrm>
          <a:prstGeom prst="rect">
            <a:avLst/>
          </a:prstGeom>
          <a:noFill/>
        </p:spPr>
        <p:txBody>
          <a:bodyPr wrap="square" rtlCol="0">
            <a:spAutoFit/>
          </a:bodyPr>
          <a:lstStyle/>
          <a:p>
            <a:pPr algn="ctr"/>
            <a:r>
              <a:rPr lang="en-GB" sz="1100" dirty="0" smtClean="0">
                <a:latin typeface="Lucida Sans" pitchFamily="34" charset="0"/>
              </a:rPr>
              <a:t>US Dept. Energy (2011) http</a:t>
            </a:r>
            <a:r>
              <a:rPr lang="en-GB" sz="1100" dirty="0">
                <a:latin typeface="Lucida Sans" pitchFamily="34" charset="0"/>
              </a:rPr>
              <a:t>://</a:t>
            </a:r>
            <a:r>
              <a:rPr lang="en-GB" sz="1100" dirty="0" smtClean="0">
                <a:latin typeface="Lucida Sans" pitchFamily="34" charset="0"/>
              </a:rPr>
              <a:t>www.afdc.energy.gov/afdc/pdfs/47504.pdf</a:t>
            </a:r>
            <a:endParaRPr lang="en-GB" sz="1100" dirty="0">
              <a:latin typeface="Lucida Sans" pitchFamily="34" charset="0"/>
            </a:endParaRPr>
          </a:p>
        </p:txBody>
      </p:sp>
    </p:spTree>
    <p:extLst>
      <p:ext uri="{BB962C8B-B14F-4D97-AF65-F5344CB8AC3E}">
        <p14:creationId xmlns:p14="http://schemas.microsoft.com/office/powerpoint/2010/main" val="18692867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7584" y="2060848"/>
            <a:ext cx="7632848" cy="3539430"/>
          </a:xfrm>
          <a:prstGeom prst="rect">
            <a:avLst/>
          </a:prstGeom>
        </p:spPr>
        <p:txBody>
          <a:bodyPr wrap="square">
            <a:spAutoFit/>
          </a:bodyPr>
          <a:lstStyle/>
          <a:p>
            <a:r>
              <a:rPr lang="en-GB" sz="3200" dirty="0">
                <a:latin typeface="Lucida Sans" pitchFamily="34" charset="0"/>
              </a:rPr>
              <a:t>Natural or nitrile rubber compounds, polypropylene, polyvinyl, and Tygon materials are particularly </a:t>
            </a:r>
            <a:r>
              <a:rPr lang="en-GB" sz="3200" dirty="0" smtClean="0">
                <a:latin typeface="Lucida Sans" pitchFamily="34" charset="0"/>
              </a:rPr>
              <a:t>vulnerable to degradation </a:t>
            </a:r>
            <a:r>
              <a:rPr lang="en-GB" sz="3200" dirty="0">
                <a:latin typeface="Lucida Sans" pitchFamily="34" charset="0"/>
              </a:rPr>
              <a:t>with prolonged </a:t>
            </a:r>
            <a:r>
              <a:rPr lang="en-GB" sz="3200" dirty="0" smtClean="0">
                <a:latin typeface="Lucida Sans" pitchFamily="34" charset="0"/>
              </a:rPr>
              <a:t>exposure by B100.  Many </a:t>
            </a:r>
            <a:r>
              <a:rPr lang="en-GB" sz="3200" dirty="0">
                <a:latin typeface="Lucida Sans" pitchFamily="34" charset="0"/>
              </a:rPr>
              <a:t>elastomers used after 1993 </a:t>
            </a:r>
            <a:r>
              <a:rPr lang="en-GB" sz="3200" dirty="0" smtClean="0">
                <a:latin typeface="Lucida Sans" pitchFamily="34" charset="0"/>
              </a:rPr>
              <a:t>may </a:t>
            </a:r>
            <a:r>
              <a:rPr lang="en-GB" sz="3200" dirty="0">
                <a:latin typeface="Lucida Sans" pitchFamily="34" charset="0"/>
              </a:rPr>
              <a:t>compatible with B100 (Viton/Teflon)</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692696"/>
            <a:ext cx="3152775" cy="1045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683568" y="5733256"/>
            <a:ext cx="7776864" cy="276999"/>
          </a:xfrm>
          <a:prstGeom prst="rect">
            <a:avLst/>
          </a:prstGeom>
        </p:spPr>
        <p:txBody>
          <a:bodyPr wrap="square">
            <a:spAutoFit/>
          </a:bodyPr>
          <a:lstStyle/>
          <a:p>
            <a:pPr algn="ctr"/>
            <a:r>
              <a:rPr lang="en-GB" sz="1200" dirty="0">
                <a:latin typeface="Lucida Sans" pitchFamily="34" charset="0"/>
              </a:rPr>
              <a:t>http://www.biodiesel.org/pdf_files/fuelfactsheets/Materials_Compatibility.pdf</a:t>
            </a:r>
          </a:p>
        </p:txBody>
      </p:sp>
    </p:spTree>
    <p:extLst>
      <p:ext uri="{BB962C8B-B14F-4D97-AF65-F5344CB8AC3E}">
        <p14:creationId xmlns:p14="http://schemas.microsoft.com/office/powerpoint/2010/main" val="24231649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6705" y="1196752"/>
            <a:ext cx="7992888" cy="3816429"/>
          </a:xfrm>
          <a:prstGeom prst="rect">
            <a:avLst/>
          </a:prstGeom>
        </p:spPr>
        <p:txBody>
          <a:bodyPr wrap="square">
            <a:spAutoFit/>
          </a:bodyPr>
          <a:lstStyle/>
          <a:p>
            <a:r>
              <a:rPr lang="en-GB" sz="2200" dirty="0">
                <a:latin typeface="Lucida Sans" pitchFamily="34" charset="0"/>
              </a:rPr>
              <a:t>1.Mass and volume for both nitrile rubber and polycholoprene are increased with increasing the concentration of biodiesel while for fluro-viton, these remain almost constant for all fuels.</a:t>
            </a:r>
          </a:p>
          <a:p>
            <a:r>
              <a:rPr lang="en-GB" sz="2200" dirty="0">
                <a:latin typeface="Lucida Sans" pitchFamily="34" charset="0"/>
              </a:rPr>
              <a:t>2.After immersion into biodiesel, tensile strength, elongation and hardness were significantly reduced for both nitrile rubber and polychloroprene while very negligible changes were found for fluoro-viton.</a:t>
            </a:r>
          </a:p>
          <a:p>
            <a:r>
              <a:rPr lang="en-GB" sz="2200" dirty="0" smtClean="0">
                <a:latin typeface="Lucida Sans" pitchFamily="34" charset="0"/>
              </a:rPr>
              <a:t>3.Due </a:t>
            </a:r>
            <a:r>
              <a:rPr lang="en-GB" sz="2200" dirty="0">
                <a:latin typeface="Lucida Sans" pitchFamily="34" charset="0"/>
              </a:rPr>
              <a:t>to exposure into biodiesel, more pits and cracks were formed on the surface of nitrile rubber and polychloroprene as compared to those on fluoro-viton</a:t>
            </a:r>
            <a:r>
              <a:rPr lang="en-GB" sz="2200" dirty="0" smtClean="0">
                <a:latin typeface="Lucida Sans" pitchFamily="34" charset="0"/>
              </a:rPr>
              <a:t>.</a:t>
            </a:r>
            <a:endParaRPr lang="en-GB" sz="2200" dirty="0">
              <a:latin typeface="Lucida Sans" pitchFamily="34" charset="0"/>
            </a:endParaRPr>
          </a:p>
        </p:txBody>
      </p:sp>
      <p:sp>
        <p:nvSpPr>
          <p:cNvPr id="3" name="Rectangle 2"/>
          <p:cNvSpPr/>
          <p:nvPr/>
        </p:nvSpPr>
        <p:spPr>
          <a:xfrm>
            <a:off x="626705" y="591991"/>
            <a:ext cx="7992888" cy="461665"/>
          </a:xfrm>
          <a:prstGeom prst="rect">
            <a:avLst/>
          </a:prstGeom>
        </p:spPr>
        <p:txBody>
          <a:bodyPr wrap="square">
            <a:spAutoFit/>
          </a:bodyPr>
          <a:lstStyle/>
          <a:p>
            <a:r>
              <a:rPr lang="en-GB" sz="2400" b="1" dirty="0">
                <a:solidFill>
                  <a:schemeClr val="accent1"/>
                </a:solidFill>
                <a:latin typeface="Lucida Sans" pitchFamily="34" charset="0"/>
              </a:rPr>
              <a:t>Compatibility of </a:t>
            </a:r>
            <a:r>
              <a:rPr lang="en-GB" sz="2400" b="1" dirty="0" smtClean="0">
                <a:solidFill>
                  <a:schemeClr val="accent1"/>
                </a:solidFill>
                <a:latin typeface="Lucida Sans" pitchFamily="34" charset="0"/>
              </a:rPr>
              <a:t>Elastomers </a:t>
            </a:r>
            <a:r>
              <a:rPr lang="en-GB" sz="2400" b="1" dirty="0">
                <a:solidFill>
                  <a:schemeClr val="accent1"/>
                </a:solidFill>
                <a:latin typeface="Lucida Sans" pitchFamily="34" charset="0"/>
              </a:rPr>
              <a:t>in </a:t>
            </a:r>
            <a:r>
              <a:rPr lang="en-GB" sz="2400" b="1" dirty="0" smtClean="0">
                <a:solidFill>
                  <a:schemeClr val="accent1"/>
                </a:solidFill>
                <a:latin typeface="Lucida Sans" pitchFamily="34" charset="0"/>
              </a:rPr>
              <a:t>Palm Biodiesel</a:t>
            </a:r>
            <a:endParaRPr lang="en-GB" sz="2400" b="1" dirty="0">
              <a:solidFill>
                <a:schemeClr val="accent1"/>
              </a:solidFill>
              <a:latin typeface="Lucida Sans" pitchFamily="34" charset="0"/>
            </a:endParaRPr>
          </a:p>
        </p:txBody>
      </p:sp>
      <p:sp>
        <p:nvSpPr>
          <p:cNvPr id="4" name="Rectangle 3"/>
          <p:cNvSpPr/>
          <p:nvPr/>
        </p:nvSpPr>
        <p:spPr>
          <a:xfrm>
            <a:off x="659295" y="5445224"/>
            <a:ext cx="8060162" cy="430887"/>
          </a:xfrm>
          <a:prstGeom prst="rect">
            <a:avLst/>
          </a:prstGeom>
        </p:spPr>
        <p:txBody>
          <a:bodyPr wrap="square">
            <a:spAutoFit/>
          </a:bodyPr>
          <a:lstStyle/>
          <a:p>
            <a:pPr algn="ctr"/>
            <a:r>
              <a:rPr lang="en-GB" sz="1100" dirty="0">
                <a:latin typeface="Lucida Sans" pitchFamily="34" charset="0"/>
              </a:rPr>
              <a:t>HASEEB, A. S. M. A., MASJUKI, H. H., SIANG, C. T. &amp; FAZAL, M. A. 2010. Compatibility of Elastomers in Palm Biodiesel. </a:t>
            </a:r>
            <a:r>
              <a:rPr lang="en-GB" sz="1100" i="1" dirty="0">
                <a:latin typeface="Lucida Sans" pitchFamily="34" charset="0"/>
              </a:rPr>
              <a:t>Renewable Energy,</a:t>
            </a:r>
            <a:r>
              <a:rPr lang="en-GB" sz="1100" dirty="0">
                <a:latin typeface="Lucida Sans" pitchFamily="34" charset="0"/>
              </a:rPr>
              <a:t> 35</a:t>
            </a:r>
            <a:r>
              <a:rPr lang="en-GB" sz="1100" b="1" dirty="0">
                <a:latin typeface="Lucida Sans" pitchFamily="34" charset="0"/>
              </a:rPr>
              <a:t>,</a:t>
            </a:r>
            <a:r>
              <a:rPr lang="en-GB" sz="1100" dirty="0">
                <a:latin typeface="Lucida Sans" pitchFamily="34" charset="0"/>
              </a:rPr>
              <a:t>(10), 2356-2361.</a:t>
            </a:r>
          </a:p>
        </p:txBody>
      </p:sp>
    </p:spTree>
    <p:extLst>
      <p:ext uri="{BB962C8B-B14F-4D97-AF65-F5344CB8AC3E}">
        <p14:creationId xmlns:p14="http://schemas.microsoft.com/office/powerpoint/2010/main" val="26322439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2986" y="1124744"/>
            <a:ext cx="7704856" cy="4524315"/>
          </a:xfrm>
          <a:prstGeom prst="rect">
            <a:avLst/>
          </a:prstGeom>
        </p:spPr>
        <p:txBody>
          <a:bodyPr wrap="square">
            <a:spAutoFit/>
          </a:bodyPr>
          <a:lstStyle/>
          <a:p>
            <a:pPr marL="342900" indent="-342900">
              <a:buFont typeface="Arial" pitchFamily="34" charset="0"/>
              <a:buChar char="•"/>
            </a:pPr>
            <a:r>
              <a:rPr lang="en-GB" sz="2400" dirty="0" smtClean="0">
                <a:latin typeface="Lucida Sans" pitchFamily="34" charset="0"/>
              </a:rPr>
              <a:t>Polycholoroprene</a:t>
            </a:r>
            <a:endParaRPr lang="en-GB" sz="2400" dirty="0">
              <a:latin typeface="Lucida Sans" pitchFamily="34" charset="0"/>
            </a:endParaRPr>
          </a:p>
          <a:p>
            <a:pPr marL="342900" indent="-342900">
              <a:buFont typeface="Arial" pitchFamily="34" charset="0"/>
              <a:buChar char="•"/>
            </a:pPr>
            <a:r>
              <a:rPr lang="en-GB" sz="2400" dirty="0">
                <a:latin typeface="Lucida Sans" pitchFamily="34" charset="0"/>
              </a:rPr>
              <a:t>Nitrile, Hydrogenated HNBR</a:t>
            </a:r>
          </a:p>
          <a:p>
            <a:pPr marL="342900" indent="-342900">
              <a:buFont typeface="Arial" pitchFamily="34" charset="0"/>
              <a:buChar char="•"/>
            </a:pPr>
            <a:r>
              <a:rPr lang="en-GB" sz="2400" dirty="0">
                <a:latin typeface="Lucida Sans" pitchFamily="34" charset="0"/>
              </a:rPr>
              <a:t>Butadiene BR</a:t>
            </a:r>
          </a:p>
          <a:p>
            <a:pPr marL="342900" indent="-342900">
              <a:buFont typeface="Arial" pitchFamily="34" charset="0"/>
              <a:buChar char="•"/>
            </a:pPr>
            <a:r>
              <a:rPr lang="en-GB" sz="2400" dirty="0">
                <a:latin typeface="Lucida Sans" pitchFamily="34" charset="0"/>
              </a:rPr>
              <a:t>Hypalon CSM (chlorosulfonated polyethylene)</a:t>
            </a:r>
          </a:p>
          <a:p>
            <a:pPr marL="342900" indent="-342900">
              <a:buFont typeface="Arial" pitchFamily="34" charset="0"/>
              <a:buChar char="•"/>
            </a:pPr>
            <a:r>
              <a:rPr lang="en-GB" sz="2400" dirty="0">
                <a:latin typeface="Lucida Sans" pitchFamily="34" charset="0"/>
              </a:rPr>
              <a:t>Natural Rubber NR (Isoprene)</a:t>
            </a:r>
          </a:p>
          <a:p>
            <a:pPr marL="342900" indent="-342900">
              <a:buFont typeface="Arial" pitchFamily="34" charset="0"/>
              <a:buChar char="•"/>
            </a:pPr>
            <a:r>
              <a:rPr lang="en-GB" sz="2400" dirty="0">
                <a:latin typeface="Lucida Sans" pitchFamily="34" charset="0"/>
              </a:rPr>
              <a:t>Neoprene</a:t>
            </a:r>
          </a:p>
          <a:p>
            <a:pPr marL="342900" indent="-342900">
              <a:buFont typeface="Arial" pitchFamily="34" charset="0"/>
              <a:buChar char="•"/>
            </a:pPr>
            <a:r>
              <a:rPr lang="en-GB" sz="2400" dirty="0">
                <a:latin typeface="Lucida Sans" pitchFamily="34" charset="0"/>
              </a:rPr>
              <a:t>Polystyrene</a:t>
            </a:r>
          </a:p>
          <a:p>
            <a:pPr marL="342900" indent="-342900">
              <a:buFont typeface="Arial" pitchFamily="34" charset="0"/>
              <a:buChar char="•"/>
            </a:pPr>
            <a:r>
              <a:rPr lang="en-GB" sz="2400" dirty="0">
                <a:latin typeface="Lucida Sans" pitchFamily="34" charset="0"/>
              </a:rPr>
              <a:t>Styrene-Butadiene SBR</a:t>
            </a:r>
          </a:p>
          <a:p>
            <a:pPr marL="342900" indent="-342900">
              <a:buFont typeface="Arial" pitchFamily="34" charset="0"/>
              <a:buChar char="•"/>
            </a:pPr>
            <a:r>
              <a:rPr lang="en-GB" sz="2400" dirty="0">
                <a:latin typeface="Lucida Sans" pitchFamily="34" charset="0"/>
              </a:rPr>
              <a:t>Polyethylene</a:t>
            </a:r>
          </a:p>
          <a:p>
            <a:pPr marL="342900" indent="-342900">
              <a:buFont typeface="Arial" pitchFamily="34" charset="0"/>
              <a:buChar char="•"/>
            </a:pPr>
            <a:r>
              <a:rPr lang="en-GB" sz="2400" dirty="0">
                <a:latin typeface="Lucida Sans" pitchFamily="34" charset="0"/>
              </a:rPr>
              <a:t>Polysulfide</a:t>
            </a:r>
          </a:p>
          <a:p>
            <a:pPr marL="342900" indent="-342900">
              <a:buFont typeface="Arial" pitchFamily="34" charset="0"/>
              <a:buChar char="•"/>
            </a:pPr>
            <a:r>
              <a:rPr lang="en-GB" sz="2400" dirty="0">
                <a:latin typeface="Lucida Sans" pitchFamily="34" charset="0"/>
              </a:rPr>
              <a:t>Ethylene Propylene EPDM</a:t>
            </a:r>
          </a:p>
          <a:p>
            <a:pPr marL="342900" indent="-342900">
              <a:buFont typeface="Arial" pitchFamily="34" charset="0"/>
              <a:buChar char="•"/>
            </a:pPr>
            <a:r>
              <a:rPr lang="en-GB" sz="2400" dirty="0">
                <a:latin typeface="Lucida Sans" pitchFamily="34" charset="0"/>
              </a:rPr>
              <a:t>Nitrile NBR </a:t>
            </a:r>
          </a:p>
        </p:txBody>
      </p:sp>
      <p:sp>
        <p:nvSpPr>
          <p:cNvPr id="3" name="Rectangle 2"/>
          <p:cNvSpPr/>
          <p:nvPr/>
        </p:nvSpPr>
        <p:spPr>
          <a:xfrm>
            <a:off x="316023" y="338754"/>
            <a:ext cx="8424936" cy="646331"/>
          </a:xfrm>
          <a:prstGeom prst="rect">
            <a:avLst/>
          </a:prstGeom>
        </p:spPr>
        <p:txBody>
          <a:bodyPr wrap="square">
            <a:spAutoFit/>
          </a:bodyPr>
          <a:lstStyle/>
          <a:p>
            <a:pPr algn="ctr"/>
            <a:r>
              <a:rPr lang="en-GB" sz="3600" b="1" dirty="0">
                <a:solidFill>
                  <a:schemeClr val="accent1"/>
                </a:solidFill>
                <a:latin typeface="Lucida Sans" pitchFamily="34" charset="0"/>
              </a:rPr>
              <a:t>Materials to </a:t>
            </a:r>
            <a:r>
              <a:rPr lang="en-GB" sz="3600" b="1" dirty="0" smtClean="0">
                <a:solidFill>
                  <a:schemeClr val="accent1"/>
                </a:solidFill>
                <a:latin typeface="Lucida Sans" pitchFamily="34" charset="0"/>
              </a:rPr>
              <a:t>Avoid with Biodiesel</a:t>
            </a:r>
            <a:endParaRPr lang="en-GB" sz="3600" dirty="0">
              <a:solidFill>
                <a:schemeClr val="accent1"/>
              </a:solidFill>
              <a:latin typeface="Lucida Sans" pitchFamily="34" charset="0"/>
            </a:endParaRPr>
          </a:p>
        </p:txBody>
      </p:sp>
      <p:sp>
        <p:nvSpPr>
          <p:cNvPr id="4" name="Rectangle 3"/>
          <p:cNvSpPr/>
          <p:nvPr/>
        </p:nvSpPr>
        <p:spPr>
          <a:xfrm>
            <a:off x="640059" y="6021288"/>
            <a:ext cx="7776864" cy="430887"/>
          </a:xfrm>
          <a:prstGeom prst="rect">
            <a:avLst/>
          </a:prstGeom>
        </p:spPr>
        <p:txBody>
          <a:bodyPr wrap="square">
            <a:spAutoFit/>
          </a:bodyPr>
          <a:lstStyle/>
          <a:p>
            <a:pPr algn="ctr"/>
            <a:r>
              <a:rPr lang="en-GB" sz="1100" dirty="0" smtClean="0">
                <a:latin typeface="Lucida Sans" pitchFamily="34" charset="0"/>
              </a:rPr>
              <a:t>Hodam, R (2008) Biodiesel:Compatibility </a:t>
            </a:r>
            <a:r>
              <a:rPr lang="en-GB" sz="1100" dirty="0">
                <a:latin typeface="Lucida Sans" pitchFamily="34" charset="0"/>
              </a:rPr>
              <a:t>and </a:t>
            </a:r>
            <a:r>
              <a:rPr lang="en-GB" sz="1100" dirty="0" smtClean="0">
                <a:latin typeface="Lucida Sans" pitchFamily="34" charset="0"/>
              </a:rPr>
              <a:t>Regulation.  National tanks  Conference </a:t>
            </a:r>
            <a:r>
              <a:rPr lang="en-GB" sz="1100" dirty="0">
                <a:latin typeface="Lucida Sans" pitchFamily="34" charset="0"/>
              </a:rPr>
              <a:t>, Atlanta. http://biodiesel.ucsd.edu/forum/getattachment.php?id=27</a:t>
            </a:r>
          </a:p>
        </p:txBody>
      </p:sp>
    </p:spTree>
    <p:extLst>
      <p:ext uri="{BB962C8B-B14F-4D97-AF65-F5344CB8AC3E}">
        <p14:creationId xmlns:p14="http://schemas.microsoft.com/office/powerpoint/2010/main" val="33760072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1052736"/>
            <a:ext cx="7776864" cy="4524315"/>
          </a:xfrm>
          <a:prstGeom prst="rect">
            <a:avLst/>
          </a:prstGeom>
        </p:spPr>
        <p:txBody>
          <a:bodyPr wrap="square">
            <a:spAutoFit/>
          </a:bodyPr>
          <a:lstStyle/>
          <a:p>
            <a:r>
              <a:rPr lang="en-GB" sz="2400" dirty="0">
                <a:latin typeface="Lucida Sans" pitchFamily="34" charset="0"/>
              </a:rPr>
              <a:t>The highly oxidised </a:t>
            </a:r>
            <a:r>
              <a:rPr lang="en-GB" sz="2400" dirty="0" smtClean="0">
                <a:latin typeface="Lucida Sans" pitchFamily="34" charset="0"/>
              </a:rPr>
              <a:t>biodiesel </a:t>
            </a:r>
            <a:r>
              <a:rPr lang="en-GB" sz="2400" dirty="0">
                <a:latin typeface="Lucida Sans" pitchFamily="34" charset="0"/>
              </a:rPr>
              <a:t>and biodiesel blends </a:t>
            </a:r>
            <a:r>
              <a:rPr lang="en-GB" sz="2400" dirty="0" smtClean="0">
                <a:latin typeface="Lucida Sans" pitchFamily="34" charset="0"/>
              </a:rPr>
              <a:t>have significantly </a:t>
            </a:r>
            <a:r>
              <a:rPr lang="en-GB" sz="2400" dirty="0">
                <a:latin typeface="Lucida Sans" pitchFamily="34" charset="0"/>
              </a:rPr>
              <a:t>different physical and chemical characteristics to non-oxidised biodiesel </a:t>
            </a:r>
            <a:r>
              <a:rPr lang="en-GB" sz="2400" dirty="0" smtClean="0">
                <a:latin typeface="Lucida Sans" pitchFamily="34" charset="0"/>
              </a:rPr>
              <a:t>and biodiesel blends</a:t>
            </a:r>
          </a:p>
          <a:p>
            <a:endParaRPr lang="en-GB" sz="2400" dirty="0" smtClean="0">
              <a:latin typeface="Lucida Sans" pitchFamily="34" charset="0"/>
            </a:endParaRPr>
          </a:p>
          <a:p>
            <a:r>
              <a:rPr lang="en-GB" sz="2400" dirty="0">
                <a:latin typeface="Lucida Sans" pitchFamily="34" charset="0"/>
              </a:rPr>
              <a:t>Fuel filter blocking and fuel separation was observed during testing of the highly oxidised biodiesel, </a:t>
            </a:r>
            <a:r>
              <a:rPr lang="en-GB" sz="2400" dirty="0" smtClean="0">
                <a:latin typeface="Lucida Sans" pitchFamily="34" charset="0"/>
              </a:rPr>
              <a:t>but phase </a:t>
            </a:r>
            <a:r>
              <a:rPr lang="en-GB" sz="2400" dirty="0">
                <a:latin typeface="Lucida Sans" pitchFamily="34" charset="0"/>
              </a:rPr>
              <a:t>separation and filter blockage did not occur during testing of B5 and B20 </a:t>
            </a:r>
            <a:r>
              <a:rPr lang="en-GB" sz="2400" dirty="0" smtClean="0">
                <a:latin typeface="Lucida Sans" pitchFamily="34" charset="0"/>
              </a:rPr>
              <a:t>blends prepared </a:t>
            </a:r>
            <a:r>
              <a:rPr lang="en-GB" sz="2400" dirty="0">
                <a:latin typeface="Lucida Sans" pitchFamily="34" charset="0"/>
              </a:rPr>
              <a:t>from biodiesel which had been less extensively oxidised and which </a:t>
            </a:r>
            <a:r>
              <a:rPr lang="en-GB" sz="2400" dirty="0" smtClean="0">
                <a:latin typeface="Lucida Sans" pitchFamily="34" charset="0"/>
              </a:rPr>
              <a:t>contained lower </a:t>
            </a:r>
            <a:r>
              <a:rPr lang="en-GB" sz="2400" dirty="0">
                <a:latin typeface="Lucida Sans" pitchFamily="34" charset="0"/>
              </a:rPr>
              <a:t>water and sediment contents. </a:t>
            </a:r>
          </a:p>
        </p:txBody>
      </p:sp>
      <p:sp>
        <p:nvSpPr>
          <p:cNvPr id="4" name="TextBox 3"/>
          <p:cNvSpPr txBox="1"/>
          <p:nvPr/>
        </p:nvSpPr>
        <p:spPr>
          <a:xfrm>
            <a:off x="755576" y="338400"/>
            <a:ext cx="7560840" cy="461665"/>
          </a:xfrm>
          <a:prstGeom prst="rect">
            <a:avLst/>
          </a:prstGeom>
          <a:noFill/>
        </p:spPr>
        <p:txBody>
          <a:bodyPr wrap="square" rtlCol="0">
            <a:spAutoFit/>
          </a:bodyPr>
          <a:lstStyle/>
          <a:p>
            <a:r>
              <a:rPr lang="en-GB" sz="2400" b="1" dirty="0" smtClean="0">
                <a:solidFill>
                  <a:schemeClr val="accent1"/>
                </a:solidFill>
                <a:latin typeface="Lucida Sans" pitchFamily="34" charset="0"/>
              </a:rPr>
              <a:t>Biodiesel is less stable than Diesel in Storage</a:t>
            </a:r>
            <a:endParaRPr lang="en-GB" sz="2400" b="1" dirty="0">
              <a:solidFill>
                <a:schemeClr val="accent1"/>
              </a:solidFill>
              <a:latin typeface="Lucida Sans" pitchFamily="34" charset="0"/>
            </a:endParaRPr>
          </a:p>
        </p:txBody>
      </p:sp>
      <p:sp>
        <p:nvSpPr>
          <p:cNvPr id="5" name="Rectangle 4"/>
          <p:cNvSpPr/>
          <p:nvPr/>
        </p:nvSpPr>
        <p:spPr>
          <a:xfrm>
            <a:off x="796752" y="5829657"/>
            <a:ext cx="7776864" cy="430887"/>
          </a:xfrm>
          <a:prstGeom prst="rect">
            <a:avLst/>
          </a:prstGeom>
        </p:spPr>
        <p:txBody>
          <a:bodyPr wrap="square">
            <a:spAutoFit/>
          </a:bodyPr>
          <a:lstStyle/>
          <a:p>
            <a:pPr algn="ctr"/>
            <a:r>
              <a:rPr lang="en-GB" sz="1100" dirty="0" smtClean="0">
                <a:latin typeface="Lucida Sans" pitchFamily="34" charset="0"/>
              </a:rPr>
              <a:t>NREL (2005) Impact </a:t>
            </a:r>
            <a:r>
              <a:rPr lang="en-GB" sz="1100" dirty="0">
                <a:latin typeface="Lucida Sans" pitchFamily="34" charset="0"/>
              </a:rPr>
              <a:t>of Biodiesel on </a:t>
            </a:r>
            <a:r>
              <a:rPr lang="en-GB" sz="1100" dirty="0" smtClean="0">
                <a:latin typeface="Lucida Sans" pitchFamily="34" charset="0"/>
              </a:rPr>
              <a:t>Fuel System </a:t>
            </a:r>
            <a:r>
              <a:rPr lang="en-GB" sz="1100" dirty="0">
                <a:latin typeface="Lucida Sans" pitchFamily="34" charset="0"/>
              </a:rPr>
              <a:t>Component </a:t>
            </a:r>
            <a:r>
              <a:rPr lang="en-GB" sz="1100" dirty="0" smtClean="0">
                <a:latin typeface="Lucida Sans" pitchFamily="34" charset="0"/>
              </a:rPr>
              <a:t>Durability</a:t>
            </a:r>
          </a:p>
          <a:p>
            <a:pPr algn="ctr"/>
            <a:r>
              <a:rPr lang="en-GB" sz="1100" dirty="0">
                <a:latin typeface="Lucida Sans" pitchFamily="34" charset="0"/>
              </a:rPr>
              <a:t>http://www.nrel.gov/vehiclesandfuels/npbf/pdfs/39130.pdf</a:t>
            </a:r>
          </a:p>
        </p:txBody>
      </p:sp>
    </p:spTree>
    <p:extLst>
      <p:ext uri="{BB962C8B-B14F-4D97-AF65-F5344CB8AC3E}">
        <p14:creationId xmlns:p14="http://schemas.microsoft.com/office/powerpoint/2010/main" val="36038745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5312" y="620688"/>
            <a:ext cx="8352928" cy="369332"/>
          </a:xfrm>
          <a:prstGeom prst="rect">
            <a:avLst/>
          </a:prstGeom>
          <a:noFill/>
        </p:spPr>
        <p:txBody>
          <a:bodyPr wrap="square" rtlCol="0">
            <a:spAutoFit/>
          </a:bodyPr>
          <a:lstStyle/>
          <a:p>
            <a:pPr algn="ctr"/>
            <a:r>
              <a:rPr lang="en-GB" b="1" dirty="0" smtClean="0">
                <a:solidFill>
                  <a:schemeClr val="accent1"/>
                </a:solidFill>
                <a:latin typeface="Lucida Sans" pitchFamily="34" charset="0"/>
              </a:rPr>
              <a:t>Viscosity &amp; Insoluble Matter  Increase in Biodiesel with Storage</a:t>
            </a:r>
            <a:endParaRPr lang="en-GB" b="1" dirty="0">
              <a:solidFill>
                <a:schemeClr val="accent1"/>
              </a:solidFill>
              <a:latin typeface="Lucida Sans" pitchFamily="34" charset="0"/>
            </a:endParaRPr>
          </a:p>
        </p:txBody>
      </p:sp>
      <p:sp>
        <p:nvSpPr>
          <p:cNvPr id="4" name="Rectangle 3"/>
          <p:cNvSpPr/>
          <p:nvPr/>
        </p:nvSpPr>
        <p:spPr>
          <a:xfrm>
            <a:off x="611560" y="1386312"/>
            <a:ext cx="7704856" cy="3170099"/>
          </a:xfrm>
          <a:prstGeom prst="rect">
            <a:avLst/>
          </a:prstGeom>
        </p:spPr>
        <p:txBody>
          <a:bodyPr wrap="square">
            <a:spAutoFit/>
          </a:bodyPr>
          <a:lstStyle/>
          <a:p>
            <a:r>
              <a:rPr lang="en-GB" sz="2000" dirty="0">
                <a:latin typeface="Lucida Sans" pitchFamily="34" charset="0"/>
              </a:rPr>
              <a:t>The total insoluble content </a:t>
            </a:r>
            <a:r>
              <a:rPr lang="en-GB" sz="2000" dirty="0" smtClean="0">
                <a:latin typeface="Lucida Sans" pitchFamily="34" charset="0"/>
              </a:rPr>
              <a:t>and viscosity of </a:t>
            </a:r>
            <a:r>
              <a:rPr lang="en-GB" sz="2000" dirty="0">
                <a:latin typeface="Lucida Sans" pitchFamily="34" charset="0"/>
              </a:rPr>
              <a:t>biodiesel samples increased with increasing storage </a:t>
            </a:r>
            <a:r>
              <a:rPr lang="en-GB" sz="2000" dirty="0" smtClean="0">
                <a:latin typeface="Lucida Sans" pitchFamily="34" charset="0"/>
              </a:rPr>
              <a:t>time.</a:t>
            </a:r>
          </a:p>
          <a:p>
            <a:endParaRPr lang="en-GB" sz="2000" dirty="0">
              <a:latin typeface="Lucida Sans" pitchFamily="34" charset="0"/>
            </a:endParaRPr>
          </a:p>
          <a:p>
            <a:r>
              <a:rPr lang="en-GB" sz="2000" dirty="0" smtClean="0">
                <a:latin typeface="Lucida Sans" pitchFamily="34" charset="0"/>
              </a:rPr>
              <a:t>Insoluble </a:t>
            </a:r>
            <a:r>
              <a:rPr lang="en-GB" sz="2000" dirty="0">
                <a:latin typeface="Lucida Sans" pitchFamily="34" charset="0"/>
              </a:rPr>
              <a:t>products </a:t>
            </a:r>
            <a:r>
              <a:rPr lang="en-GB" sz="2000" dirty="0" smtClean="0">
                <a:latin typeface="Lucida Sans" pitchFamily="34" charset="0"/>
              </a:rPr>
              <a:t> </a:t>
            </a:r>
            <a:r>
              <a:rPr lang="en-GB" sz="2000" dirty="0">
                <a:latin typeface="Lucida Sans" pitchFamily="34" charset="0"/>
              </a:rPr>
              <a:t>can block fuel filters or fuelling </a:t>
            </a:r>
            <a:r>
              <a:rPr lang="en-GB" sz="2000" dirty="0" smtClean="0">
                <a:latin typeface="Lucida Sans" pitchFamily="34" charset="0"/>
              </a:rPr>
              <a:t>systems.</a:t>
            </a:r>
          </a:p>
          <a:p>
            <a:endParaRPr lang="en-GB" sz="2000" dirty="0">
              <a:latin typeface="Lucida Sans" pitchFamily="34" charset="0"/>
            </a:endParaRPr>
          </a:p>
          <a:p>
            <a:r>
              <a:rPr lang="en-GB" sz="2000" dirty="0" smtClean="0">
                <a:latin typeface="Lucida Sans" pitchFamily="34" charset="0"/>
              </a:rPr>
              <a:t>Deterioration was greater in daylight rather dark conditions.</a:t>
            </a:r>
          </a:p>
          <a:p>
            <a:endParaRPr lang="en-GB" sz="2000" dirty="0">
              <a:latin typeface="Lucida Sans" pitchFamily="34" charset="0"/>
            </a:endParaRPr>
          </a:p>
          <a:p>
            <a:r>
              <a:rPr lang="en-GB" sz="2000" dirty="0" smtClean="0">
                <a:latin typeface="Lucida Sans" pitchFamily="34" charset="0"/>
              </a:rPr>
              <a:t>Oils with </a:t>
            </a:r>
            <a:r>
              <a:rPr lang="en-GB" sz="2000" dirty="0">
                <a:latin typeface="Lucida Sans" pitchFamily="34" charset="0"/>
              </a:rPr>
              <a:t>high </a:t>
            </a:r>
            <a:r>
              <a:rPr lang="en-GB" sz="2000" dirty="0" smtClean="0">
                <a:latin typeface="Lucida Sans" pitchFamily="34" charset="0"/>
              </a:rPr>
              <a:t>concentration of </a:t>
            </a:r>
            <a:r>
              <a:rPr lang="en-GB" sz="2000" dirty="0">
                <a:latin typeface="Lucida Sans" pitchFamily="34" charset="0"/>
              </a:rPr>
              <a:t>unsaturated fatty </a:t>
            </a:r>
            <a:r>
              <a:rPr lang="en-GB" sz="2000" dirty="0" smtClean="0">
                <a:latin typeface="Lucida Sans" pitchFamily="34" charset="0"/>
              </a:rPr>
              <a:t>acid </a:t>
            </a:r>
            <a:r>
              <a:rPr lang="en-GB" sz="2000" dirty="0">
                <a:latin typeface="Lucida Sans" pitchFamily="34" charset="0"/>
              </a:rPr>
              <a:t>linoleic and linolenic acid (characterized by two and three unsaturated </a:t>
            </a:r>
            <a:r>
              <a:rPr lang="en-GB" sz="2000" dirty="0" smtClean="0">
                <a:latin typeface="Lucida Sans" pitchFamily="34" charset="0"/>
              </a:rPr>
              <a:t>bonds) deteriorated faster.</a:t>
            </a:r>
            <a:endParaRPr lang="en-GB" sz="2000" dirty="0">
              <a:latin typeface="Lucida Sans" pitchFamily="34" charset="0"/>
            </a:endParaRPr>
          </a:p>
        </p:txBody>
      </p:sp>
      <p:sp>
        <p:nvSpPr>
          <p:cNvPr id="5" name="Rectangle 4"/>
          <p:cNvSpPr/>
          <p:nvPr/>
        </p:nvSpPr>
        <p:spPr>
          <a:xfrm>
            <a:off x="971600" y="6093296"/>
            <a:ext cx="7344816" cy="430887"/>
          </a:xfrm>
          <a:prstGeom prst="rect">
            <a:avLst/>
          </a:prstGeom>
        </p:spPr>
        <p:txBody>
          <a:bodyPr wrap="square">
            <a:spAutoFit/>
          </a:bodyPr>
          <a:lstStyle/>
          <a:p>
            <a:pPr algn="ctr"/>
            <a:r>
              <a:rPr lang="en-GB" sz="1100" dirty="0" smtClean="0">
                <a:latin typeface="Lucida Sans" pitchFamily="34" charset="0"/>
              </a:rPr>
              <a:t>BOUAID</a:t>
            </a:r>
            <a:r>
              <a:rPr lang="en-GB" sz="1100" dirty="0">
                <a:latin typeface="Lucida Sans" pitchFamily="34" charset="0"/>
              </a:rPr>
              <a:t>, A., MARTINEZ, M. &amp; ARACIL, J. 2007. Long Storage Stability of Biodiesel from Vegetable and Used Frying Oils. Fuel, 86,(16), 2596-2602</a:t>
            </a:r>
            <a:r>
              <a:rPr lang="en-GB" sz="1100" dirty="0" smtClean="0">
                <a:latin typeface="Lucida Sans" pitchFamily="34" charset="0"/>
              </a:rPr>
              <a:t>.</a:t>
            </a:r>
            <a:endParaRPr lang="en-GB" sz="1100" dirty="0">
              <a:latin typeface="Lucida Sans" pitchFamily="34" charset="0"/>
            </a:endParaRPr>
          </a:p>
        </p:txBody>
      </p:sp>
    </p:spTree>
    <p:extLst>
      <p:ext uri="{BB962C8B-B14F-4D97-AF65-F5344CB8AC3E}">
        <p14:creationId xmlns:p14="http://schemas.microsoft.com/office/powerpoint/2010/main" val="2240396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11560" y="1445224"/>
            <a:ext cx="7848872" cy="4154984"/>
          </a:xfrm>
          <a:prstGeom prst="rect">
            <a:avLst/>
          </a:prstGeom>
        </p:spPr>
        <p:txBody>
          <a:bodyPr wrap="square">
            <a:spAutoFit/>
          </a:bodyPr>
          <a:lstStyle/>
          <a:p>
            <a:r>
              <a:rPr lang="en-GB" sz="2200" dirty="0">
                <a:latin typeface="Lucida Sans" pitchFamily="34" charset="0"/>
              </a:rPr>
              <a:t>The degree of unsaturation in vegetable makes them susceptible to thermal and/or oxidative polymerization, which may lead to the formation of insoluble products Naturally occurring antioxidants like tocopherols prevent the oxidation of vegetable oils, but amount of natural antioxidants in biodiesel is quite variable.  During the use of vegetable oils in frying most of the antioxidants are consumed, so one could have assume poor oxidative stability of biodiesel made from used frying oil, but no significant differences were found  between biodiesel made from fresh rapeseed oil and used frying oil.</a:t>
            </a:r>
          </a:p>
        </p:txBody>
      </p:sp>
      <p:sp>
        <p:nvSpPr>
          <p:cNvPr id="4" name="TextBox 3"/>
          <p:cNvSpPr txBox="1"/>
          <p:nvPr/>
        </p:nvSpPr>
        <p:spPr>
          <a:xfrm>
            <a:off x="611560" y="215290"/>
            <a:ext cx="7632848" cy="1077218"/>
          </a:xfrm>
          <a:prstGeom prst="rect">
            <a:avLst/>
          </a:prstGeom>
          <a:noFill/>
        </p:spPr>
        <p:txBody>
          <a:bodyPr wrap="square" rtlCol="0">
            <a:spAutoFit/>
          </a:bodyPr>
          <a:lstStyle/>
          <a:p>
            <a:pPr algn="ctr"/>
            <a:r>
              <a:rPr lang="en-GB" sz="3200" b="1" dirty="0" smtClean="0">
                <a:solidFill>
                  <a:schemeClr val="accent1"/>
                </a:solidFill>
                <a:latin typeface="Lucida Sans" pitchFamily="34" charset="0"/>
              </a:rPr>
              <a:t>Biodiesel Stability from Used Vegetable Oil</a:t>
            </a:r>
            <a:endParaRPr lang="en-GB" sz="3200" b="1" dirty="0">
              <a:solidFill>
                <a:schemeClr val="accent1"/>
              </a:solidFill>
              <a:latin typeface="Lucida Sans" pitchFamily="34" charset="0"/>
            </a:endParaRPr>
          </a:p>
        </p:txBody>
      </p:sp>
      <p:sp>
        <p:nvSpPr>
          <p:cNvPr id="5" name="Rectangle 4"/>
          <p:cNvSpPr/>
          <p:nvPr/>
        </p:nvSpPr>
        <p:spPr>
          <a:xfrm>
            <a:off x="616631" y="6262181"/>
            <a:ext cx="7848872" cy="430887"/>
          </a:xfrm>
          <a:prstGeom prst="rect">
            <a:avLst/>
          </a:prstGeom>
        </p:spPr>
        <p:txBody>
          <a:bodyPr wrap="square">
            <a:spAutoFit/>
          </a:bodyPr>
          <a:lstStyle/>
          <a:p>
            <a:pPr algn="ctr"/>
            <a:r>
              <a:rPr lang="en-GB" sz="1100" dirty="0">
                <a:latin typeface="Lucida Sans" pitchFamily="34" charset="0"/>
              </a:rPr>
              <a:t>MITTELBACH, M. &amp; GANGL, S. 2001. Long Storage Stability of Biodiesel Made from Rapeseed and Used Frying Oil. Journal of the American Oil Chemists Society, 78,(6), 573-577.</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5135712"/>
            <a:ext cx="3943350"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5516134" y="5886046"/>
            <a:ext cx="2949369" cy="369332"/>
          </a:xfrm>
          <a:prstGeom prst="rect">
            <a:avLst/>
          </a:prstGeom>
        </p:spPr>
        <p:txBody>
          <a:bodyPr wrap="square">
            <a:spAutoFit/>
          </a:bodyPr>
          <a:lstStyle/>
          <a:p>
            <a:r>
              <a:rPr lang="el-GR" dirty="0"/>
              <a:t>α-</a:t>
            </a:r>
            <a:r>
              <a:rPr lang="en-GB" dirty="0" smtClean="0"/>
              <a:t>tocopherol (Vitamin E) </a:t>
            </a:r>
            <a:endParaRPr lang="en-GB" dirty="0"/>
          </a:p>
        </p:txBody>
      </p:sp>
    </p:spTree>
    <p:extLst>
      <p:ext uri="{BB962C8B-B14F-4D97-AF65-F5344CB8AC3E}">
        <p14:creationId xmlns:p14="http://schemas.microsoft.com/office/powerpoint/2010/main" val="32709048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3608" y="1220610"/>
            <a:ext cx="7200800" cy="3046988"/>
          </a:xfrm>
          <a:prstGeom prst="rect">
            <a:avLst/>
          </a:prstGeom>
        </p:spPr>
        <p:txBody>
          <a:bodyPr wrap="square">
            <a:spAutoFit/>
          </a:bodyPr>
          <a:lstStyle/>
          <a:p>
            <a:r>
              <a:rPr lang="en-GB" sz="1600" dirty="0" smtClean="0">
                <a:latin typeface="Lucida Sans" pitchFamily="34" charset="0"/>
              </a:rPr>
              <a:t>Stability  of the Biodiesel is </a:t>
            </a:r>
            <a:r>
              <a:rPr lang="en-GB" sz="1600" dirty="0">
                <a:latin typeface="Lucida Sans" pitchFamily="34" charset="0"/>
              </a:rPr>
              <a:t>the main factor that affects the stability of B5 and B20 blends, independent of diesel fuel aromatic content, </a:t>
            </a:r>
            <a:r>
              <a:rPr lang="en-GB" sz="1600" dirty="0" smtClean="0">
                <a:latin typeface="Lucida Sans" pitchFamily="34" charset="0"/>
              </a:rPr>
              <a:t>sulphur </a:t>
            </a:r>
            <a:r>
              <a:rPr lang="en-GB" sz="1600" dirty="0">
                <a:latin typeface="Lucida Sans" pitchFamily="34" charset="0"/>
              </a:rPr>
              <a:t>level, or </a:t>
            </a:r>
            <a:r>
              <a:rPr lang="en-GB" sz="1600" dirty="0" smtClean="0">
                <a:latin typeface="Lucida Sans" pitchFamily="34" charset="0"/>
              </a:rPr>
              <a:t>stability.</a:t>
            </a:r>
          </a:p>
          <a:p>
            <a:endParaRPr lang="en-GB" sz="1600" dirty="0">
              <a:latin typeface="Lucida Sans" pitchFamily="34" charset="0"/>
            </a:endParaRPr>
          </a:p>
          <a:p>
            <a:r>
              <a:rPr lang="en-GB" sz="1600" dirty="0" smtClean="0">
                <a:latin typeface="Lucida Sans" pitchFamily="34" charset="0"/>
              </a:rPr>
              <a:t>Fatty </a:t>
            </a:r>
            <a:r>
              <a:rPr lang="en-GB" sz="1600" dirty="0">
                <a:latin typeface="Lucida Sans" pitchFamily="34" charset="0"/>
              </a:rPr>
              <a:t>acid chains contain primarily 16 or 18 carbon atoms and from 0 to 3 double </a:t>
            </a:r>
            <a:r>
              <a:rPr lang="en-GB" sz="1600" dirty="0" smtClean="0">
                <a:latin typeface="Lucida Sans" pitchFamily="34" charset="0"/>
              </a:rPr>
              <a:t>bonds. When </a:t>
            </a:r>
            <a:r>
              <a:rPr lang="en-GB" sz="1600" dirty="0">
                <a:latin typeface="Lucida Sans" pitchFamily="34" charset="0"/>
              </a:rPr>
              <a:t>multiple double bonds are present, they are </a:t>
            </a:r>
            <a:r>
              <a:rPr lang="en-GB" sz="1600" dirty="0" smtClean="0">
                <a:latin typeface="Lucida Sans" pitchFamily="34" charset="0"/>
              </a:rPr>
              <a:t>often separated </a:t>
            </a:r>
            <a:r>
              <a:rPr lang="en-GB" sz="1600" dirty="0">
                <a:latin typeface="Lucida Sans" pitchFamily="34" charset="0"/>
              </a:rPr>
              <a:t>by a single methylene </a:t>
            </a:r>
            <a:r>
              <a:rPr lang="en-GB" sz="1600" dirty="0" smtClean="0">
                <a:latin typeface="Lucida Sans" pitchFamily="34" charset="0"/>
              </a:rPr>
              <a:t>carbon</a:t>
            </a:r>
            <a:r>
              <a:rPr lang="en-GB" sz="1600" dirty="0">
                <a:latin typeface="Lucida Sans" pitchFamily="34" charset="0"/>
              </a:rPr>
              <a:t>. The relative oxidation rates for these C18 esters are C18:3 &gt; C18:2  C18:1(3) because the di- and tri- unsaturated fatty acids contain the most reactive sites for initiating the auto-oxidation chain reaction sequence. The oxidation rate correlates with the total number of </a:t>
            </a:r>
            <a:r>
              <a:rPr lang="en-GB" sz="1600" dirty="0" smtClean="0">
                <a:latin typeface="Lucida Sans" pitchFamily="34" charset="0"/>
              </a:rPr>
              <a:t>methylene </a:t>
            </a:r>
            <a:r>
              <a:rPr lang="en-GB" sz="1600" dirty="0">
                <a:latin typeface="Lucida Sans" pitchFamily="34" charset="0"/>
              </a:rPr>
              <a:t>sites, not with the total number of double </a:t>
            </a:r>
            <a:r>
              <a:rPr lang="en-GB" sz="1600" dirty="0" smtClean="0">
                <a:latin typeface="Lucida Sans" pitchFamily="34" charset="0"/>
              </a:rPr>
              <a:t>bonds.</a:t>
            </a:r>
            <a:endParaRPr lang="en-GB" sz="1600" dirty="0">
              <a:latin typeface="Lucida Sans" pitchFamily="34" charset="0"/>
            </a:endParaRPr>
          </a:p>
        </p:txBody>
      </p:sp>
      <p:sp>
        <p:nvSpPr>
          <p:cNvPr id="3" name="Rectangle 2"/>
          <p:cNvSpPr/>
          <p:nvPr/>
        </p:nvSpPr>
        <p:spPr>
          <a:xfrm>
            <a:off x="1043608" y="4746708"/>
            <a:ext cx="7488832" cy="1600438"/>
          </a:xfrm>
          <a:prstGeom prst="rect">
            <a:avLst/>
          </a:prstGeom>
        </p:spPr>
        <p:txBody>
          <a:bodyPr wrap="square">
            <a:spAutoFit/>
          </a:bodyPr>
          <a:lstStyle/>
          <a:p>
            <a:r>
              <a:rPr lang="en-GB" dirty="0" smtClean="0">
                <a:solidFill>
                  <a:srgbClr val="FF0000"/>
                </a:solidFill>
                <a:latin typeface="Lucida Sans" pitchFamily="34" charset="0"/>
              </a:rPr>
              <a:t>NOTE. </a:t>
            </a:r>
            <a:r>
              <a:rPr lang="en-GB" dirty="0">
                <a:solidFill>
                  <a:srgbClr val="FF0000"/>
                </a:solidFill>
                <a:latin typeface="Lucida Sans" pitchFamily="34" charset="0"/>
              </a:rPr>
              <a:t>In higher plants, the number of double bonds in fatty acids only rarely exceeds three, but in algae there can be up to </a:t>
            </a:r>
            <a:r>
              <a:rPr lang="en-GB" dirty="0" smtClean="0">
                <a:solidFill>
                  <a:srgbClr val="FF0000"/>
                </a:solidFill>
                <a:latin typeface="Lucida Sans" pitchFamily="34" charset="0"/>
              </a:rPr>
              <a:t>six.</a:t>
            </a:r>
          </a:p>
          <a:p>
            <a:pPr algn="ctr"/>
            <a:endParaRPr lang="en-GB" sz="1100" dirty="0" smtClean="0">
              <a:solidFill>
                <a:srgbClr val="FF0000"/>
              </a:solidFill>
              <a:latin typeface="Lucida Sans" pitchFamily="34" charset="0"/>
            </a:endParaRPr>
          </a:p>
          <a:p>
            <a:pPr algn="ctr"/>
            <a:r>
              <a:rPr lang="en-GB" sz="1100" dirty="0">
                <a:solidFill>
                  <a:srgbClr val="FF0000"/>
                </a:solidFill>
                <a:latin typeface="Lucida Sans" pitchFamily="34" charset="0"/>
              </a:rPr>
              <a:t>BIGOGNO, C., KHOZIN-GOLDBERG, I., BOUSSIBA, S., VONSHAK, A. &amp; COHEN, Z. 2002. Lipid and Fatty Acid Composition of the Green Oleaginous Alga Parietochloris Incisa, the Richest Plant Source of Arachidonic Acid. Phytochemistry, 60,(5), 497-503</a:t>
            </a:r>
            <a:r>
              <a:rPr lang="en-GB" sz="1200" dirty="0" smtClean="0">
                <a:solidFill>
                  <a:srgbClr val="FF0000"/>
                </a:solidFill>
                <a:latin typeface="Lucida Sans" pitchFamily="34" charset="0"/>
              </a:rPr>
              <a:t>.</a:t>
            </a:r>
            <a:endParaRPr lang="en-GB" sz="1200" dirty="0">
              <a:latin typeface="Lucida Sans" pitchFamily="34" charset="0"/>
            </a:endParaRPr>
          </a:p>
        </p:txBody>
      </p:sp>
      <p:sp>
        <p:nvSpPr>
          <p:cNvPr id="4" name="Rectangle 3"/>
          <p:cNvSpPr/>
          <p:nvPr/>
        </p:nvSpPr>
        <p:spPr>
          <a:xfrm>
            <a:off x="1043608" y="4267598"/>
            <a:ext cx="7200800" cy="461665"/>
          </a:xfrm>
          <a:prstGeom prst="rect">
            <a:avLst/>
          </a:prstGeom>
        </p:spPr>
        <p:txBody>
          <a:bodyPr wrap="square">
            <a:spAutoFit/>
          </a:bodyPr>
          <a:lstStyle/>
          <a:p>
            <a:pPr algn="ctr"/>
            <a:r>
              <a:rPr lang="en-GB" sz="1200" dirty="0">
                <a:latin typeface="Lucida Sans" pitchFamily="34" charset="0"/>
              </a:rPr>
              <a:t>MCCORMICK, R. L. &amp; WESTBROOK, S. R. 2009. Storage Stability of Biodiesel and Biodiesel Blends. Energy &amp; Fuels, 24,(1), 690-698.</a:t>
            </a:r>
          </a:p>
        </p:txBody>
      </p:sp>
      <p:sp>
        <p:nvSpPr>
          <p:cNvPr id="5" name="TextBox 4"/>
          <p:cNvSpPr txBox="1"/>
          <p:nvPr/>
        </p:nvSpPr>
        <p:spPr>
          <a:xfrm>
            <a:off x="323528" y="395371"/>
            <a:ext cx="8568952" cy="830997"/>
          </a:xfrm>
          <a:prstGeom prst="rect">
            <a:avLst/>
          </a:prstGeom>
          <a:noFill/>
        </p:spPr>
        <p:txBody>
          <a:bodyPr wrap="square" rtlCol="0">
            <a:spAutoFit/>
          </a:bodyPr>
          <a:lstStyle/>
          <a:p>
            <a:pPr algn="ctr"/>
            <a:r>
              <a:rPr lang="en-GB" sz="2400" b="1" dirty="0" smtClean="0">
                <a:solidFill>
                  <a:schemeClr val="accent1"/>
                </a:solidFill>
                <a:latin typeface="Lucida Sans" pitchFamily="34" charset="0"/>
              </a:rPr>
              <a:t>Stability of the Biodiesel Blend Depends on Stability of Biodiesel</a:t>
            </a:r>
            <a:endParaRPr lang="en-GB" dirty="0">
              <a:solidFill>
                <a:schemeClr val="accent1"/>
              </a:solidFill>
              <a:latin typeface="Lucida Sans" pitchFamily="34" charset="0"/>
            </a:endParaRPr>
          </a:p>
        </p:txBody>
      </p:sp>
    </p:spTree>
    <p:extLst>
      <p:ext uri="{BB962C8B-B14F-4D97-AF65-F5344CB8AC3E}">
        <p14:creationId xmlns:p14="http://schemas.microsoft.com/office/powerpoint/2010/main" val="10775148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1987" y="146826"/>
            <a:ext cx="8376012" cy="584775"/>
          </a:xfrm>
          <a:prstGeom prst="rect">
            <a:avLst/>
          </a:prstGeom>
        </p:spPr>
        <p:txBody>
          <a:bodyPr wrap="none">
            <a:spAutoFit/>
          </a:bodyPr>
          <a:lstStyle/>
          <a:p>
            <a:pPr algn="ctr"/>
            <a:r>
              <a:rPr lang="en-GB" sz="3200" b="1" dirty="0">
                <a:solidFill>
                  <a:schemeClr val="accent1"/>
                </a:solidFill>
                <a:latin typeface="Lucida Sans" pitchFamily="34" charset="0"/>
              </a:rPr>
              <a:t>A </a:t>
            </a:r>
            <a:r>
              <a:rPr lang="en-GB" sz="3200" b="1" dirty="0" smtClean="0">
                <a:solidFill>
                  <a:schemeClr val="accent1"/>
                </a:solidFill>
                <a:latin typeface="Lucida Sans" pitchFamily="34" charset="0"/>
              </a:rPr>
              <a:t>Review </a:t>
            </a:r>
            <a:r>
              <a:rPr lang="en-GB" sz="3200" b="1" dirty="0">
                <a:solidFill>
                  <a:schemeClr val="accent1"/>
                </a:solidFill>
                <a:latin typeface="Lucida Sans" pitchFamily="34" charset="0"/>
              </a:rPr>
              <a:t>of </a:t>
            </a:r>
            <a:r>
              <a:rPr lang="en-GB" sz="3200" b="1" dirty="0" smtClean="0">
                <a:solidFill>
                  <a:schemeClr val="accent1"/>
                </a:solidFill>
                <a:latin typeface="Lucida Sans" pitchFamily="34" charset="0"/>
              </a:rPr>
              <a:t>Biodiesel </a:t>
            </a:r>
            <a:r>
              <a:rPr lang="en-GB" sz="3200" b="1" dirty="0">
                <a:solidFill>
                  <a:schemeClr val="accent1"/>
                </a:solidFill>
                <a:latin typeface="Lucida Sans" pitchFamily="34" charset="0"/>
              </a:rPr>
              <a:t>as </a:t>
            </a:r>
            <a:r>
              <a:rPr lang="en-GB" sz="3200" b="1" dirty="0" smtClean="0">
                <a:solidFill>
                  <a:schemeClr val="accent1"/>
                </a:solidFill>
                <a:latin typeface="Lucida Sans" pitchFamily="34" charset="0"/>
              </a:rPr>
              <a:t>Vehicular fuel</a:t>
            </a:r>
            <a:endParaRPr lang="en-GB" sz="3200" b="1" dirty="0">
              <a:solidFill>
                <a:schemeClr val="accent1"/>
              </a:solidFill>
              <a:latin typeface="Lucida Sans" pitchFamily="34" charset="0"/>
            </a:endParaRPr>
          </a:p>
        </p:txBody>
      </p:sp>
      <p:sp>
        <p:nvSpPr>
          <p:cNvPr id="3" name="Rectangle 2"/>
          <p:cNvSpPr/>
          <p:nvPr/>
        </p:nvSpPr>
        <p:spPr>
          <a:xfrm>
            <a:off x="297788" y="866143"/>
            <a:ext cx="8352928" cy="5262979"/>
          </a:xfrm>
          <a:prstGeom prst="rect">
            <a:avLst/>
          </a:prstGeom>
        </p:spPr>
        <p:txBody>
          <a:bodyPr wrap="square">
            <a:spAutoFit/>
          </a:bodyPr>
          <a:lstStyle/>
          <a:p>
            <a:pPr marL="342900" indent="-342900">
              <a:buFont typeface="Arial" pitchFamily="34" charset="0"/>
              <a:buChar char="•"/>
            </a:pPr>
            <a:r>
              <a:rPr lang="en-GB" sz="2400" dirty="0">
                <a:latin typeface="Lucida Sans" pitchFamily="34" charset="0"/>
              </a:rPr>
              <a:t>Biodiesel blends of the oil above 20% (B20) generally caused maintenance problems and in some cases engine damage although some studies found studies no long-term adverse </a:t>
            </a:r>
            <a:r>
              <a:rPr lang="en-GB" sz="2400" dirty="0" smtClean="0">
                <a:latin typeface="Lucida Sans" pitchFamily="34" charset="0"/>
              </a:rPr>
              <a:t>effects</a:t>
            </a:r>
          </a:p>
          <a:p>
            <a:pPr marL="342900" indent="-342900">
              <a:buFont typeface="Arial" pitchFamily="34" charset="0"/>
              <a:buChar char="•"/>
            </a:pPr>
            <a:endParaRPr lang="en-GB" sz="2400" dirty="0">
              <a:latin typeface="Lucida Sans" pitchFamily="34" charset="0"/>
            </a:endParaRPr>
          </a:p>
          <a:p>
            <a:pPr marL="342900" indent="-342900">
              <a:buFont typeface="Arial" pitchFamily="34" charset="0"/>
              <a:buChar char="•"/>
            </a:pPr>
            <a:r>
              <a:rPr lang="en-GB" sz="2400" dirty="0">
                <a:latin typeface="Lucida Sans" pitchFamily="34" charset="0"/>
              </a:rPr>
              <a:t>There was a slight decrease in power and a slight increase in fuel consumption</a:t>
            </a:r>
            <a:r>
              <a:rPr lang="en-GB" sz="2400" dirty="0" smtClean="0">
                <a:latin typeface="Lucida Sans" pitchFamily="34" charset="0"/>
              </a:rPr>
              <a:t>.</a:t>
            </a:r>
          </a:p>
          <a:p>
            <a:pPr marL="342900" indent="-342900">
              <a:buFont typeface="Arial" pitchFamily="34" charset="0"/>
              <a:buChar char="•"/>
            </a:pPr>
            <a:endParaRPr lang="en-GB" sz="2400" dirty="0">
              <a:latin typeface="Lucida Sans" pitchFamily="34" charset="0"/>
            </a:endParaRPr>
          </a:p>
          <a:p>
            <a:pPr marL="342900" indent="-342900">
              <a:buFont typeface="Arial" pitchFamily="34" charset="0"/>
              <a:buChar char="•"/>
            </a:pPr>
            <a:r>
              <a:rPr lang="en-GB" sz="2400" dirty="0">
                <a:latin typeface="Lucida Sans" pitchFamily="34" charset="0"/>
              </a:rPr>
              <a:t>The lubricant properties of the biodiesel </a:t>
            </a:r>
            <a:r>
              <a:rPr lang="en-GB" sz="2400" dirty="0" smtClean="0">
                <a:latin typeface="Lucida Sans" pitchFamily="34" charset="0"/>
              </a:rPr>
              <a:t>were </a:t>
            </a:r>
            <a:r>
              <a:rPr lang="en-GB" sz="2400" dirty="0">
                <a:latin typeface="Lucida Sans" pitchFamily="34" charset="0"/>
              </a:rPr>
              <a:t>better than diesel, which could help  increase  engine life</a:t>
            </a:r>
            <a:r>
              <a:rPr lang="en-GB" sz="2400" dirty="0" smtClean="0">
                <a:latin typeface="Lucida Sans" pitchFamily="34" charset="0"/>
              </a:rPr>
              <a:t>.</a:t>
            </a:r>
          </a:p>
          <a:p>
            <a:r>
              <a:rPr lang="en-GB" sz="2400" dirty="0" smtClean="0">
                <a:latin typeface="Lucida Sans" pitchFamily="34" charset="0"/>
              </a:rPr>
              <a:t> </a:t>
            </a:r>
            <a:endParaRPr lang="en-GB" sz="2400" dirty="0">
              <a:latin typeface="Lucida Sans" pitchFamily="34" charset="0"/>
            </a:endParaRPr>
          </a:p>
          <a:p>
            <a:pPr marL="342900" indent="-342900">
              <a:buFont typeface="Arial" pitchFamily="34" charset="0"/>
              <a:buChar char="•"/>
            </a:pPr>
            <a:r>
              <a:rPr lang="en-GB" sz="2400" dirty="0">
                <a:latin typeface="Lucida Sans" pitchFamily="34" charset="0"/>
              </a:rPr>
              <a:t>Biodiesel produced much </a:t>
            </a:r>
            <a:r>
              <a:rPr lang="en-GB" sz="2400" dirty="0">
                <a:solidFill>
                  <a:srgbClr val="FF0000"/>
                </a:solidFill>
                <a:latin typeface="Lucida Sans" pitchFamily="34" charset="0"/>
              </a:rPr>
              <a:t>less NOx </a:t>
            </a:r>
            <a:r>
              <a:rPr lang="en-GB" sz="2400" dirty="0" smtClean="0">
                <a:solidFill>
                  <a:srgbClr val="FF0000"/>
                </a:solidFill>
                <a:latin typeface="Lucida Sans" pitchFamily="34" charset="0"/>
              </a:rPr>
              <a:t>?</a:t>
            </a:r>
            <a:r>
              <a:rPr lang="en-GB" sz="2400" dirty="0" smtClean="0">
                <a:latin typeface="Lucida Sans" pitchFamily="34" charset="0"/>
              </a:rPr>
              <a:t>and </a:t>
            </a:r>
            <a:r>
              <a:rPr lang="en-GB" sz="2400" dirty="0">
                <a:latin typeface="Lucida Sans" pitchFamily="34" charset="0"/>
              </a:rPr>
              <a:t>HC and virtually no SOx and lower </a:t>
            </a:r>
            <a:r>
              <a:rPr lang="en-GB" sz="2400" dirty="0" smtClean="0">
                <a:latin typeface="Lucida Sans" pitchFamily="34" charset="0"/>
              </a:rPr>
              <a:t>increases </a:t>
            </a:r>
            <a:r>
              <a:rPr lang="en-GB" sz="2400" dirty="0">
                <a:latin typeface="Lucida Sans" pitchFamily="34" charset="0"/>
              </a:rPr>
              <a:t>in CO2 at global level.</a:t>
            </a:r>
          </a:p>
        </p:txBody>
      </p:sp>
      <p:sp>
        <p:nvSpPr>
          <p:cNvPr id="4" name="Rectangle 3"/>
          <p:cNvSpPr/>
          <p:nvPr/>
        </p:nvSpPr>
        <p:spPr>
          <a:xfrm>
            <a:off x="467544" y="6105236"/>
            <a:ext cx="8064896" cy="430887"/>
          </a:xfrm>
          <a:prstGeom prst="rect">
            <a:avLst/>
          </a:prstGeom>
        </p:spPr>
        <p:txBody>
          <a:bodyPr wrap="square">
            <a:spAutoFit/>
          </a:bodyPr>
          <a:lstStyle/>
          <a:p>
            <a:pPr algn="ctr"/>
            <a:r>
              <a:rPr lang="en-GB" sz="1100" dirty="0">
                <a:latin typeface="Lucida Sans" pitchFamily="34" charset="0"/>
              </a:rPr>
              <a:t>HAHID, E. M. &amp; JAMAL, Y. 2008. A Review of Biodiesel as Vehicular Fuel. Renewable and Sustainable Energy Reviews, 12,(9), 2484-2494.</a:t>
            </a:r>
          </a:p>
        </p:txBody>
      </p:sp>
    </p:spTree>
    <p:extLst>
      <p:ext uri="{BB962C8B-B14F-4D97-AF65-F5344CB8AC3E}">
        <p14:creationId xmlns:p14="http://schemas.microsoft.com/office/powerpoint/2010/main" val="12748602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29173"/>
            <a:ext cx="6912768" cy="5912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68152" y="6321219"/>
            <a:ext cx="7650293" cy="261610"/>
          </a:xfrm>
          <a:prstGeom prst="rect">
            <a:avLst/>
          </a:prstGeom>
        </p:spPr>
        <p:txBody>
          <a:bodyPr wrap="square">
            <a:spAutoFit/>
          </a:bodyPr>
          <a:lstStyle/>
          <a:p>
            <a:r>
              <a:rPr lang="en-GB" sz="1100" dirty="0">
                <a:latin typeface="Lucida Sans" pitchFamily="34" charset="0"/>
              </a:rPr>
              <a:t>US EPA (2002) A Comprehensive Analysis of Biodiesel Impacts on Exhaust Emissions</a:t>
            </a:r>
            <a:r>
              <a:rPr lang="en-GB" sz="1100" dirty="0" smtClean="0">
                <a:latin typeface="Lucida Sans" pitchFamily="34" charset="0"/>
              </a:rPr>
              <a:t>. Draft </a:t>
            </a:r>
            <a:r>
              <a:rPr lang="en-GB" sz="1100" dirty="0">
                <a:latin typeface="Lucida Sans" pitchFamily="34" charset="0"/>
              </a:rPr>
              <a:t>Technical Report</a:t>
            </a:r>
          </a:p>
        </p:txBody>
      </p:sp>
      <p:sp>
        <p:nvSpPr>
          <p:cNvPr id="2" name="TextBox 1"/>
          <p:cNvSpPr txBox="1"/>
          <p:nvPr/>
        </p:nvSpPr>
        <p:spPr>
          <a:xfrm>
            <a:off x="5270985" y="1340768"/>
            <a:ext cx="2448272" cy="276999"/>
          </a:xfrm>
          <a:prstGeom prst="rect">
            <a:avLst/>
          </a:prstGeom>
          <a:noFill/>
        </p:spPr>
        <p:txBody>
          <a:bodyPr wrap="square" rtlCol="0">
            <a:spAutoFit/>
          </a:bodyPr>
          <a:lstStyle/>
          <a:p>
            <a:pPr algn="r"/>
            <a:r>
              <a:rPr lang="en-GB" sz="1200" dirty="0" smtClean="0">
                <a:latin typeface="Lucida Sans" pitchFamily="34" charset="0"/>
              </a:rPr>
              <a:t>Courtesy US </a:t>
            </a:r>
            <a:r>
              <a:rPr lang="en-GB" sz="1200" dirty="0">
                <a:latin typeface="Lucida Sans" pitchFamily="34" charset="0"/>
              </a:rPr>
              <a:t>EPA </a:t>
            </a:r>
          </a:p>
        </p:txBody>
      </p:sp>
    </p:spTree>
    <p:extLst>
      <p:ext uri="{BB962C8B-B14F-4D97-AF65-F5344CB8AC3E}">
        <p14:creationId xmlns:p14="http://schemas.microsoft.com/office/powerpoint/2010/main" val="17710094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5" y="1165478"/>
            <a:ext cx="7361237" cy="519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39687" y="260648"/>
            <a:ext cx="7497837" cy="830997"/>
          </a:xfrm>
          <a:prstGeom prst="rect">
            <a:avLst/>
          </a:prstGeom>
          <a:noFill/>
        </p:spPr>
        <p:txBody>
          <a:bodyPr wrap="square" rtlCol="0">
            <a:spAutoFit/>
          </a:bodyPr>
          <a:lstStyle/>
          <a:p>
            <a:pPr algn="ctr"/>
            <a:r>
              <a:rPr lang="en-GB" sz="2400" b="1" dirty="0" smtClean="0">
                <a:solidFill>
                  <a:schemeClr val="accent1"/>
                </a:solidFill>
                <a:latin typeface="Lucida Sans" pitchFamily="34" charset="0"/>
              </a:rPr>
              <a:t>Biofuels are a Small but growing sector in the UK Energy Usage</a:t>
            </a:r>
            <a:endParaRPr lang="en-GB" sz="2400" b="1" dirty="0">
              <a:solidFill>
                <a:schemeClr val="accent1"/>
              </a:solidFill>
              <a:latin typeface="Lucida Sans" pitchFamily="34" charset="0"/>
            </a:endParaRPr>
          </a:p>
        </p:txBody>
      </p:sp>
      <p:sp>
        <p:nvSpPr>
          <p:cNvPr id="3" name="TextBox 2"/>
          <p:cNvSpPr txBox="1"/>
          <p:nvPr/>
        </p:nvSpPr>
        <p:spPr>
          <a:xfrm>
            <a:off x="971600" y="6356603"/>
            <a:ext cx="7145212" cy="430887"/>
          </a:xfrm>
          <a:prstGeom prst="rect">
            <a:avLst/>
          </a:prstGeom>
          <a:noFill/>
        </p:spPr>
        <p:txBody>
          <a:bodyPr wrap="square" rtlCol="0">
            <a:spAutoFit/>
          </a:bodyPr>
          <a:lstStyle/>
          <a:p>
            <a:r>
              <a:rPr lang="en-GB" sz="1100" dirty="0">
                <a:latin typeface="Lucida Sans" pitchFamily="34" charset="0"/>
              </a:rPr>
              <a:t>https://www.gov.uk/government/uploads/system/uploads/attachment_data/file/65897/5939-energy-flow-chart-2011.pdf</a:t>
            </a:r>
          </a:p>
        </p:txBody>
      </p:sp>
      <p:sp>
        <p:nvSpPr>
          <p:cNvPr id="4" name="TextBox 3"/>
          <p:cNvSpPr txBox="1"/>
          <p:nvPr/>
        </p:nvSpPr>
        <p:spPr>
          <a:xfrm>
            <a:off x="4436193" y="1340768"/>
            <a:ext cx="3484178" cy="369332"/>
          </a:xfrm>
          <a:prstGeom prst="rect">
            <a:avLst/>
          </a:prstGeom>
          <a:noFill/>
        </p:spPr>
        <p:txBody>
          <a:bodyPr wrap="square" rtlCol="0">
            <a:spAutoFit/>
          </a:bodyPr>
          <a:lstStyle/>
          <a:p>
            <a:endParaRPr lang="en-GB" dirty="0"/>
          </a:p>
        </p:txBody>
      </p:sp>
      <p:sp>
        <p:nvSpPr>
          <p:cNvPr id="6" name="TextBox 5"/>
          <p:cNvSpPr txBox="1"/>
          <p:nvPr/>
        </p:nvSpPr>
        <p:spPr>
          <a:xfrm>
            <a:off x="4632634" y="1166912"/>
            <a:ext cx="3484178" cy="261610"/>
          </a:xfrm>
          <a:prstGeom prst="rect">
            <a:avLst/>
          </a:prstGeom>
          <a:noFill/>
        </p:spPr>
        <p:txBody>
          <a:bodyPr wrap="square" rtlCol="0">
            <a:spAutoFit/>
          </a:bodyPr>
          <a:lstStyle/>
          <a:p>
            <a:r>
              <a:rPr lang="en-GB" sz="1100" dirty="0" smtClean="0"/>
              <a:t>Courtesy Department of Energy &amp; Climate Change </a:t>
            </a:r>
            <a:endParaRPr lang="en-GB" sz="1100" dirty="0"/>
          </a:p>
        </p:txBody>
      </p:sp>
    </p:spTree>
    <p:extLst>
      <p:ext uri="{BB962C8B-B14F-4D97-AF65-F5344CB8AC3E}">
        <p14:creationId xmlns:p14="http://schemas.microsoft.com/office/powerpoint/2010/main" val="7982511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2750" y="618338"/>
            <a:ext cx="7632848" cy="4832092"/>
          </a:xfrm>
          <a:prstGeom prst="rect">
            <a:avLst/>
          </a:prstGeom>
        </p:spPr>
        <p:txBody>
          <a:bodyPr wrap="square">
            <a:spAutoFit/>
          </a:bodyPr>
          <a:lstStyle/>
          <a:p>
            <a:r>
              <a:rPr lang="en-GB" sz="2800" dirty="0">
                <a:latin typeface="Lucida Sans" pitchFamily="34" charset="0"/>
              </a:rPr>
              <a:t>In 2009, biofuels made up 2.9% of total petrol and diesel sales in the </a:t>
            </a:r>
            <a:r>
              <a:rPr lang="en-GB" sz="2800" dirty="0" smtClean="0">
                <a:latin typeface="Lucida Sans" pitchFamily="34" charset="0"/>
              </a:rPr>
              <a:t>UK, </a:t>
            </a:r>
            <a:r>
              <a:rPr lang="en-GB" sz="2800" dirty="0">
                <a:latin typeface="Lucida Sans" pitchFamily="34" charset="0"/>
              </a:rPr>
              <a:t>with </a:t>
            </a:r>
            <a:r>
              <a:rPr lang="en-GB" sz="2800" dirty="0" smtClean="0">
                <a:latin typeface="Lucida Sans" pitchFamily="34" charset="0"/>
              </a:rPr>
              <a:t>the majority </a:t>
            </a:r>
            <a:r>
              <a:rPr lang="en-GB" sz="2800" dirty="0">
                <a:latin typeface="Lucida Sans" pitchFamily="34" charset="0"/>
              </a:rPr>
              <a:t>of this being accounted for by biodiesel</a:t>
            </a:r>
            <a:r>
              <a:rPr lang="en-GB" sz="2800" dirty="0" smtClean="0">
                <a:latin typeface="Lucida Sans" pitchFamily="34" charset="0"/>
              </a:rPr>
              <a:t>:</a:t>
            </a:r>
          </a:p>
          <a:p>
            <a:endParaRPr lang="en-GB" sz="2800" dirty="0">
              <a:latin typeface="Lucida Sans" pitchFamily="34" charset="0"/>
            </a:endParaRPr>
          </a:p>
          <a:p>
            <a:r>
              <a:rPr lang="en-GB" sz="2800" dirty="0" smtClean="0">
                <a:latin typeface="Lucida Sans" pitchFamily="34" charset="0"/>
              </a:rPr>
              <a:t> </a:t>
            </a:r>
            <a:r>
              <a:rPr lang="en-GB" sz="2800" dirty="0">
                <a:latin typeface="Lucida Sans" pitchFamily="34" charset="0"/>
              </a:rPr>
              <a:t>Biodiesel for use in diesel vehicles accounted for 77% of total biofuels</a:t>
            </a:r>
          </a:p>
          <a:p>
            <a:r>
              <a:rPr lang="en-GB" sz="2800" dirty="0">
                <a:latin typeface="Lucida Sans" pitchFamily="34" charset="0"/>
              </a:rPr>
              <a:t>(~1 billion litres, ~4% of diesel sales</a:t>
            </a:r>
            <a:r>
              <a:rPr lang="en-GB" sz="2800" dirty="0" smtClean="0">
                <a:latin typeface="Lucida Sans" pitchFamily="34" charset="0"/>
              </a:rPr>
              <a:t>).</a:t>
            </a:r>
          </a:p>
          <a:p>
            <a:endParaRPr lang="en-GB" sz="2800" dirty="0">
              <a:latin typeface="Lucida Sans" pitchFamily="34" charset="0"/>
            </a:endParaRPr>
          </a:p>
          <a:p>
            <a:r>
              <a:rPr lang="en-GB" sz="2800" dirty="0">
                <a:latin typeface="Lucida Sans" pitchFamily="34" charset="0"/>
              </a:rPr>
              <a:t>Around 9% of biodiesel </a:t>
            </a:r>
            <a:r>
              <a:rPr lang="en-GB" sz="2800" dirty="0" smtClean="0">
                <a:latin typeface="Lucida Sans" pitchFamily="34" charset="0"/>
              </a:rPr>
              <a:t>in the </a:t>
            </a:r>
            <a:r>
              <a:rPr lang="en-GB" sz="2800" dirty="0">
                <a:latin typeface="Lucida Sans" pitchFamily="34" charset="0"/>
              </a:rPr>
              <a:t>UK market are </a:t>
            </a:r>
            <a:r>
              <a:rPr lang="en-GB" sz="2800" dirty="0" smtClean="0">
                <a:latin typeface="Lucida Sans" pitchFamily="34" charset="0"/>
              </a:rPr>
              <a:t>produced using </a:t>
            </a:r>
            <a:r>
              <a:rPr lang="en-GB" sz="2800" dirty="0">
                <a:latin typeface="Lucida Sans" pitchFamily="34" charset="0"/>
              </a:rPr>
              <a:t>domestic </a:t>
            </a:r>
            <a:r>
              <a:rPr lang="en-GB" sz="2800" dirty="0" smtClean="0">
                <a:latin typeface="Lucida Sans" pitchFamily="34" charset="0"/>
              </a:rPr>
              <a:t>feed-stocks</a:t>
            </a:r>
            <a:r>
              <a:rPr lang="en-GB" sz="2800" dirty="0">
                <a:latin typeface="Lucida Sans" pitchFamily="34" charset="0"/>
              </a:rPr>
              <a:t>.</a:t>
            </a:r>
          </a:p>
        </p:txBody>
      </p:sp>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8304" y="5445224"/>
            <a:ext cx="1521949" cy="1162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888705" y="5703979"/>
            <a:ext cx="6347591" cy="600164"/>
          </a:xfrm>
          <a:prstGeom prst="rect">
            <a:avLst/>
          </a:prstGeom>
        </p:spPr>
        <p:txBody>
          <a:bodyPr wrap="square">
            <a:spAutoFit/>
          </a:bodyPr>
          <a:lstStyle/>
          <a:p>
            <a:r>
              <a:rPr lang="en-GB" sz="1100" dirty="0" smtClean="0">
                <a:latin typeface="Lucida Sans" pitchFamily="34" charset="0"/>
              </a:rPr>
              <a:t>Climate Change Committee (2011) The Renewable Energy Review</a:t>
            </a:r>
          </a:p>
          <a:p>
            <a:r>
              <a:rPr lang="en-GB" sz="1100" dirty="0">
                <a:latin typeface="Lucida Sans" pitchFamily="34" charset="0"/>
              </a:rPr>
              <a:t>http://hmccc.s3.amazonaws.com/Renewables%20Review/The%20renewable%20energy%20review_Printout.pdf</a:t>
            </a:r>
          </a:p>
        </p:txBody>
      </p:sp>
    </p:spTree>
    <p:extLst>
      <p:ext uri="{BB962C8B-B14F-4D97-AF65-F5344CB8AC3E}">
        <p14:creationId xmlns:p14="http://schemas.microsoft.com/office/powerpoint/2010/main" val="552051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chor="t" anchorCtr="0">
            <a:normAutofit fontScale="90000"/>
          </a:bodyPr>
          <a:lstStyle/>
          <a:p>
            <a:pPr>
              <a:lnSpc>
                <a:spcPct val="100000"/>
              </a:lnSpc>
            </a:pPr>
            <a:r>
              <a:rPr lang="en-GB" sz="3600" b="1" dirty="0" smtClean="0">
                <a:solidFill>
                  <a:schemeClr val="accent1"/>
                </a:solidFill>
                <a:effectLst/>
                <a:latin typeface="Lucida Sans" pitchFamily="34" charset="0"/>
              </a:rPr>
              <a:t>World Biodiesel Production Increasing</a:t>
            </a:r>
            <a:r>
              <a:rPr lang="en-GB" dirty="0"/>
              <a:t/>
            </a:r>
            <a:br>
              <a:rPr lang="en-GB" dirty="0"/>
            </a:b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35696" y="908720"/>
            <a:ext cx="5629275" cy="3333750"/>
          </a:xfrm>
        </p:spPr>
      </p:pic>
      <p:sp>
        <p:nvSpPr>
          <p:cNvPr id="5" name="TextBox 4"/>
          <p:cNvSpPr txBox="1"/>
          <p:nvPr/>
        </p:nvSpPr>
        <p:spPr>
          <a:xfrm>
            <a:off x="814197" y="4437112"/>
            <a:ext cx="7416824" cy="2092881"/>
          </a:xfrm>
          <a:prstGeom prst="rect">
            <a:avLst/>
          </a:prstGeom>
          <a:noFill/>
        </p:spPr>
        <p:txBody>
          <a:bodyPr wrap="square" rtlCol="0">
            <a:spAutoFit/>
          </a:bodyPr>
          <a:lstStyle/>
          <a:p>
            <a:pPr algn="ctr"/>
            <a:r>
              <a:rPr lang="en-GB" dirty="0">
                <a:latin typeface="Lucida Sans" pitchFamily="34" charset="0"/>
              </a:rPr>
              <a:t>“Europe has been the dominant region for biodiesel production with increased production each year since 2005. The declining biodiesel production in the United States beginning in 2008 is likely due to changes in Federal subsidies for biodiesel as well as changes in foreign trade policy and the downturn of the economy”. US Dept. Energy </a:t>
            </a:r>
            <a:r>
              <a:rPr lang="en-GB" dirty="0" smtClean="0">
                <a:latin typeface="Lucida Sans" pitchFamily="34" charset="0"/>
              </a:rPr>
              <a:t>(2011) </a:t>
            </a:r>
          </a:p>
          <a:p>
            <a:pPr algn="ctr"/>
            <a:endParaRPr lang="en-GB" sz="1100" u="sng" dirty="0">
              <a:latin typeface="Lucida Sans" pitchFamily="34" charset="0"/>
              <a:hlinkClick r:id="rId3"/>
            </a:endParaRPr>
          </a:p>
          <a:p>
            <a:pPr algn="ctr"/>
            <a:r>
              <a:rPr lang="en-GB" sz="1100" u="sng" dirty="0" smtClean="0">
                <a:latin typeface="Lucida Sans" pitchFamily="34" charset="0"/>
                <a:hlinkClick r:id="rId3"/>
              </a:rPr>
              <a:t>http</a:t>
            </a:r>
            <a:r>
              <a:rPr lang="en-GB" sz="1100" u="sng" dirty="0">
                <a:latin typeface="Lucida Sans" pitchFamily="34" charset="0"/>
                <a:hlinkClick r:id="rId3"/>
              </a:rPr>
              <a:t>://www1.eere.energy.gov/vehiclesandfuels/facts/2011_fotw662.html</a:t>
            </a:r>
            <a:endParaRPr lang="en-GB" sz="1100" dirty="0">
              <a:latin typeface="Lucida Sans" pitchFamily="34" charset="0"/>
            </a:endParaRPr>
          </a:p>
        </p:txBody>
      </p:sp>
      <p:sp>
        <p:nvSpPr>
          <p:cNvPr id="6" name="TextBox 5"/>
          <p:cNvSpPr txBox="1"/>
          <p:nvPr/>
        </p:nvSpPr>
        <p:spPr>
          <a:xfrm>
            <a:off x="2642795" y="2348880"/>
            <a:ext cx="5616624" cy="261610"/>
          </a:xfrm>
          <a:prstGeom prst="rect">
            <a:avLst/>
          </a:prstGeom>
          <a:noFill/>
        </p:spPr>
        <p:txBody>
          <a:bodyPr wrap="square" rtlCol="0">
            <a:spAutoFit/>
          </a:bodyPr>
          <a:lstStyle/>
          <a:p>
            <a:pPr algn="ctr"/>
            <a:r>
              <a:rPr lang="en-GB" sz="1100" dirty="0" smtClean="0">
                <a:latin typeface="Lucida Sans" pitchFamily="34" charset="0"/>
              </a:rPr>
              <a:t>Courtesy US Department of Energy</a:t>
            </a:r>
            <a:endParaRPr lang="en-GB" sz="1100" dirty="0">
              <a:latin typeface="Lucida Sans" pitchFamily="34" charset="0"/>
            </a:endParaRPr>
          </a:p>
        </p:txBody>
      </p:sp>
    </p:spTree>
    <p:extLst>
      <p:ext uri="{BB962C8B-B14F-4D97-AF65-F5344CB8AC3E}">
        <p14:creationId xmlns:p14="http://schemas.microsoft.com/office/powerpoint/2010/main" val="25583442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395536" y="692696"/>
            <a:ext cx="8408988" cy="5059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987824" y="1484784"/>
            <a:ext cx="5616624" cy="261610"/>
          </a:xfrm>
          <a:prstGeom prst="rect">
            <a:avLst/>
          </a:prstGeom>
          <a:noFill/>
        </p:spPr>
        <p:txBody>
          <a:bodyPr wrap="square" rtlCol="0">
            <a:spAutoFit/>
          </a:bodyPr>
          <a:lstStyle/>
          <a:p>
            <a:pPr algn="ctr"/>
            <a:r>
              <a:rPr lang="en-GB" sz="1100" dirty="0" smtClean="0">
                <a:latin typeface="Lucida Sans" pitchFamily="34" charset="0"/>
              </a:rPr>
              <a:t>Courtesy US Department of Energy</a:t>
            </a:r>
            <a:endParaRPr lang="en-GB" sz="1100" dirty="0">
              <a:latin typeface="Lucida Sans" pitchFamily="34" charset="0"/>
            </a:endParaRPr>
          </a:p>
        </p:txBody>
      </p:sp>
    </p:spTree>
    <p:extLst>
      <p:ext uri="{BB962C8B-B14F-4D97-AF65-F5344CB8AC3E}">
        <p14:creationId xmlns:p14="http://schemas.microsoft.com/office/powerpoint/2010/main" val="14687457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976" y="1253656"/>
            <a:ext cx="7926350"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611560" y="404664"/>
            <a:ext cx="7799766" cy="523220"/>
          </a:xfrm>
          <a:prstGeom prst="rect">
            <a:avLst/>
          </a:prstGeom>
        </p:spPr>
        <p:txBody>
          <a:bodyPr wrap="square">
            <a:spAutoFit/>
          </a:bodyPr>
          <a:lstStyle/>
          <a:p>
            <a:pPr algn="ctr"/>
            <a:r>
              <a:rPr lang="en-GB" sz="2800" b="1" dirty="0"/>
              <a:t>Global biodiesel trade streams in 2010 [ktonnes].</a:t>
            </a:r>
          </a:p>
        </p:txBody>
      </p:sp>
      <p:sp>
        <p:nvSpPr>
          <p:cNvPr id="3" name="Rectangle 2"/>
          <p:cNvSpPr/>
          <p:nvPr/>
        </p:nvSpPr>
        <p:spPr>
          <a:xfrm>
            <a:off x="600742" y="6022128"/>
            <a:ext cx="7920880" cy="430887"/>
          </a:xfrm>
          <a:prstGeom prst="rect">
            <a:avLst/>
          </a:prstGeom>
        </p:spPr>
        <p:txBody>
          <a:bodyPr wrap="square">
            <a:spAutoFit/>
          </a:bodyPr>
          <a:lstStyle/>
          <a:p>
            <a:r>
              <a:rPr lang="en-GB" sz="1100" dirty="0" smtClean="0">
                <a:latin typeface="Lucida Sans" pitchFamily="34" charset="0"/>
              </a:rPr>
              <a:t>Ecofsy (2011)International </a:t>
            </a:r>
            <a:r>
              <a:rPr lang="en-GB" sz="1100" dirty="0">
                <a:latin typeface="Lucida Sans" pitchFamily="34" charset="0"/>
              </a:rPr>
              <a:t>biodiesel </a:t>
            </a:r>
            <a:r>
              <a:rPr lang="en-GB" sz="1100" dirty="0" smtClean="0">
                <a:latin typeface="Lucida Sans" pitchFamily="34" charset="0"/>
              </a:rPr>
              <a:t>markets: Developments </a:t>
            </a:r>
            <a:r>
              <a:rPr lang="en-GB" sz="1100" dirty="0">
                <a:latin typeface="Lucida Sans" pitchFamily="34" charset="0"/>
              </a:rPr>
              <a:t>in </a:t>
            </a:r>
            <a:r>
              <a:rPr lang="en-GB" sz="1100" dirty="0" smtClean="0">
                <a:latin typeface="Lucida Sans" pitchFamily="34" charset="0"/>
              </a:rPr>
              <a:t>production and trade</a:t>
            </a:r>
          </a:p>
          <a:p>
            <a:r>
              <a:rPr lang="en-GB" sz="1100" dirty="0">
                <a:latin typeface="Lucida Sans" pitchFamily="34" charset="0"/>
              </a:rPr>
              <a:t>http://www.ufop.de/downloads/Ecofys-UFOP_Marktbericht_Biodiesel_EN_2011.pdf</a:t>
            </a:r>
          </a:p>
        </p:txBody>
      </p:sp>
      <p:sp>
        <p:nvSpPr>
          <p:cNvPr id="4" name="TextBox 3"/>
          <p:cNvSpPr txBox="1"/>
          <p:nvPr/>
        </p:nvSpPr>
        <p:spPr>
          <a:xfrm>
            <a:off x="323528" y="5562085"/>
            <a:ext cx="7908568" cy="261610"/>
          </a:xfrm>
          <a:prstGeom prst="rect">
            <a:avLst/>
          </a:prstGeom>
          <a:noFill/>
        </p:spPr>
        <p:txBody>
          <a:bodyPr wrap="square" rtlCol="0">
            <a:spAutoFit/>
          </a:bodyPr>
          <a:lstStyle/>
          <a:p>
            <a:pPr algn="ctr"/>
            <a:r>
              <a:rPr lang="en-GB" sz="1100" dirty="0" smtClean="0">
                <a:latin typeface="Lucida Sans" pitchFamily="34" charset="0"/>
              </a:rPr>
              <a:t>Courtesy German </a:t>
            </a:r>
            <a:r>
              <a:rPr lang="en-GB" sz="1100" dirty="0">
                <a:latin typeface="Lucida Sans" pitchFamily="34" charset="0"/>
              </a:rPr>
              <a:t>Union for the Promotion of </a:t>
            </a:r>
            <a:r>
              <a:rPr lang="en-GB" sz="1100" dirty="0" smtClean="0">
                <a:latin typeface="Lucida Sans" pitchFamily="34" charset="0"/>
              </a:rPr>
              <a:t>Oils and </a:t>
            </a:r>
            <a:r>
              <a:rPr lang="en-GB" sz="1100" dirty="0">
                <a:latin typeface="Lucida Sans" pitchFamily="34" charset="0"/>
              </a:rPr>
              <a:t>Protein Plants (UFOP)</a:t>
            </a:r>
          </a:p>
        </p:txBody>
      </p:sp>
    </p:spTree>
    <p:extLst>
      <p:ext uri="{BB962C8B-B14F-4D97-AF65-F5344CB8AC3E}">
        <p14:creationId xmlns:p14="http://schemas.microsoft.com/office/powerpoint/2010/main" val="2279399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5271" y="898645"/>
            <a:ext cx="7488832" cy="5262979"/>
          </a:xfrm>
          <a:prstGeom prst="rect">
            <a:avLst/>
          </a:prstGeom>
        </p:spPr>
        <p:txBody>
          <a:bodyPr wrap="square">
            <a:spAutoFit/>
          </a:bodyPr>
          <a:lstStyle/>
          <a:p>
            <a:r>
              <a:rPr lang="en-GB" sz="2400" dirty="0" smtClean="0">
                <a:latin typeface="Lucida Sans" pitchFamily="34" charset="0"/>
              </a:rPr>
              <a:t>Set </a:t>
            </a:r>
            <a:r>
              <a:rPr lang="en-GB" sz="2400" dirty="0">
                <a:latin typeface="Lucida Sans" pitchFamily="34" charset="0"/>
              </a:rPr>
              <a:t>targets </a:t>
            </a:r>
            <a:r>
              <a:rPr lang="en-GB" sz="2400" dirty="0" smtClean="0">
                <a:latin typeface="Lucida Sans" pitchFamily="34" charset="0"/>
              </a:rPr>
              <a:t>for biofuel </a:t>
            </a:r>
            <a:r>
              <a:rPr lang="en-GB" sz="2400" dirty="0">
                <a:latin typeface="Lucida Sans" pitchFamily="34" charset="0"/>
              </a:rPr>
              <a:t>energy content in transport fuels as follows</a:t>
            </a:r>
            <a:r>
              <a:rPr lang="en-GB" sz="2400" dirty="0" smtClean="0">
                <a:latin typeface="Lucida Sans" pitchFamily="34" charset="0"/>
              </a:rPr>
              <a:t>:</a:t>
            </a:r>
          </a:p>
          <a:p>
            <a:endParaRPr lang="en-GB" sz="2400" dirty="0">
              <a:latin typeface="Lucida Sans" pitchFamily="34" charset="0"/>
            </a:endParaRPr>
          </a:p>
          <a:p>
            <a:pPr marL="285750" indent="-285750">
              <a:buFont typeface="Arial" pitchFamily="34" charset="0"/>
              <a:buChar char="•"/>
            </a:pPr>
            <a:r>
              <a:rPr lang="en-GB" sz="2400" dirty="0" smtClean="0">
                <a:latin typeface="Lucida Sans" pitchFamily="34" charset="0"/>
              </a:rPr>
              <a:t> </a:t>
            </a:r>
            <a:r>
              <a:rPr lang="en-GB" sz="2400" dirty="0">
                <a:latin typeface="Lucida Sans" pitchFamily="34" charset="0"/>
              </a:rPr>
              <a:t>2005 - 2%</a:t>
            </a:r>
          </a:p>
          <a:p>
            <a:pPr marL="285750" indent="-285750">
              <a:buFont typeface="Arial" pitchFamily="34" charset="0"/>
              <a:buChar char="•"/>
            </a:pPr>
            <a:r>
              <a:rPr lang="en-GB" sz="2400" dirty="0" smtClean="0">
                <a:latin typeface="Lucida Sans" pitchFamily="34" charset="0"/>
              </a:rPr>
              <a:t> </a:t>
            </a:r>
            <a:r>
              <a:rPr lang="en-GB" sz="2400" dirty="0">
                <a:latin typeface="Lucida Sans" pitchFamily="34" charset="0"/>
              </a:rPr>
              <a:t>2010 - 5.75%</a:t>
            </a:r>
          </a:p>
          <a:p>
            <a:pPr marL="285750" indent="-285750">
              <a:buFont typeface="Arial" pitchFamily="34" charset="0"/>
              <a:buChar char="•"/>
            </a:pPr>
            <a:r>
              <a:rPr lang="en-GB" sz="2400" dirty="0" smtClean="0">
                <a:latin typeface="Lucida Sans" pitchFamily="34" charset="0"/>
              </a:rPr>
              <a:t> </a:t>
            </a:r>
            <a:r>
              <a:rPr lang="en-GB" sz="2400" dirty="0">
                <a:latin typeface="Lucida Sans" pitchFamily="34" charset="0"/>
              </a:rPr>
              <a:t>2020 - 10</a:t>
            </a:r>
            <a:r>
              <a:rPr lang="en-GB" sz="2400" dirty="0" smtClean="0">
                <a:latin typeface="Lucida Sans" pitchFamily="34" charset="0"/>
              </a:rPr>
              <a:t>%</a:t>
            </a:r>
          </a:p>
          <a:p>
            <a:endParaRPr lang="en-GB" sz="2400" dirty="0">
              <a:latin typeface="Lucida Sans" pitchFamily="34" charset="0"/>
            </a:endParaRPr>
          </a:p>
          <a:p>
            <a:r>
              <a:rPr lang="en-GB" sz="2400" dirty="0" smtClean="0">
                <a:latin typeface="Lucida Sans" pitchFamily="34" charset="0"/>
              </a:rPr>
              <a:t>Only </a:t>
            </a:r>
            <a:r>
              <a:rPr lang="en-GB" sz="2400" dirty="0">
                <a:latin typeface="Lucida Sans" pitchFamily="34" charset="0"/>
              </a:rPr>
              <a:t>Sweden and Germany met the 2005 </a:t>
            </a:r>
            <a:r>
              <a:rPr lang="en-GB" sz="2400" dirty="0" smtClean="0">
                <a:latin typeface="Lucida Sans" pitchFamily="34" charset="0"/>
              </a:rPr>
              <a:t>target </a:t>
            </a:r>
          </a:p>
          <a:p>
            <a:pPr marL="285750" indent="-285750">
              <a:buFont typeface="Arial" pitchFamily="34" charset="0"/>
              <a:buChar char="•"/>
            </a:pPr>
            <a:endParaRPr lang="en-GB" sz="2400" dirty="0">
              <a:latin typeface="Lucida Sans" pitchFamily="34" charset="0"/>
            </a:endParaRPr>
          </a:p>
          <a:p>
            <a:r>
              <a:rPr lang="en-GB" sz="2400" dirty="0" smtClean="0">
                <a:latin typeface="Lucida Sans" pitchFamily="34" charset="0"/>
              </a:rPr>
              <a:t>The </a:t>
            </a:r>
            <a:r>
              <a:rPr lang="en-GB" sz="2400" dirty="0">
                <a:latin typeface="Lucida Sans" pitchFamily="34" charset="0"/>
              </a:rPr>
              <a:t>EU Fuel Quality Directive requires a 10 percent reduction </a:t>
            </a:r>
            <a:r>
              <a:rPr lang="en-GB" sz="2400" dirty="0" smtClean="0">
                <a:latin typeface="Lucida Sans" pitchFamily="34" charset="0"/>
              </a:rPr>
              <a:t>in average </a:t>
            </a:r>
            <a:r>
              <a:rPr lang="en-GB" sz="2400" dirty="0">
                <a:latin typeface="Lucida Sans" pitchFamily="34" charset="0"/>
              </a:rPr>
              <a:t>life-cycle emissions of fuels between 2010 and 2020 </a:t>
            </a:r>
            <a:r>
              <a:rPr lang="en-GB" sz="2400" dirty="0" smtClean="0">
                <a:latin typeface="Lucida Sans" pitchFamily="34" charset="0"/>
              </a:rPr>
              <a:t>– fuels </a:t>
            </a:r>
            <a:r>
              <a:rPr lang="en-GB" sz="2400" dirty="0">
                <a:latin typeface="Lucida Sans" pitchFamily="34" charset="0"/>
              </a:rPr>
              <a:t>suppliers are responsible for delivering this target</a:t>
            </a:r>
          </a:p>
        </p:txBody>
      </p:sp>
      <p:sp>
        <p:nvSpPr>
          <p:cNvPr id="3" name="TextBox 2"/>
          <p:cNvSpPr txBox="1"/>
          <p:nvPr/>
        </p:nvSpPr>
        <p:spPr>
          <a:xfrm>
            <a:off x="611560" y="6381328"/>
            <a:ext cx="7932712" cy="261610"/>
          </a:xfrm>
          <a:prstGeom prst="rect">
            <a:avLst/>
          </a:prstGeom>
          <a:noFill/>
        </p:spPr>
        <p:txBody>
          <a:bodyPr wrap="square" rtlCol="0">
            <a:spAutoFit/>
          </a:bodyPr>
          <a:lstStyle/>
          <a:p>
            <a:pPr algn="ctr"/>
            <a:r>
              <a:rPr lang="en-GB" sz="1100" dirty="0">
                <a:latin typeface="Lucida Sans" pitchFamily="34" charset="0"/>
              </a:rPr>
              <a:t>Lemon, D. (2008) Biofuels: The Motor Industry Perspective. SCI London</a:t>
            </a:r>
          </a:p>
        </p:txBody>
      </p:sp>
      <p:sp>
        <p:nvSpPr>
          <p:cNvPr id="4" name="TextBox 3"/>
          <p:cNvSpPr txBox="1"/>
          <p:nvPr/>
        </p:nvSpPr>
        <p:spPr>
          <a:xfrm>
            <a:off x="854460" y="260648"/>
            <a:ext cx="7488832" cy="492443"/>
          </a:xfrm>
          <a:prstGeom prst="rect">
            <a:avLst/>
          </a:prstGeom>
          <a:noFill/>
        </p:spPr>
        <p:txBody>
          <a:bodyPr wrap="square" rtlCol="0">
            <a:spAutoFit/>
          </a:bodyPr>
          <a:lstStyle/>
          <a:p>
            <a:r>
              <a:rPr lang="en-GB" sz="2600" b="1" dirty="0">
                <a:solidFill>
                  <a:schemeClr val="accent1"/>
                </a:solidFill>
                <a:latin typeface="Lucida Sans" pitchFamily="34" charset="0"/>
              </a:rPr>
              <a:t>The EU Renewable Energy Directive (RED) </a:t>
            </a:r>
          </a:p>
        </p:txBody>
      </p:sp>
    </p:spTree>
    <p:extLst>
      <p:ext uri="{BB962C8B-B14F-4D97-AF65-F5344CB8AC3E}">
        <p14:creationId xmlns:p14="http://schemas.microsoft.com/office/powerpoint/2010/main" val="35506797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7132" y="620688"/>
            <a:ext cx="8280920" cy="3046988"/>
          </a:xfrm>
          <a:prstGeom prst="rect">
            <a:avLst/>
          </a:prstGeom>
        </p:spPr>
        <p:txBody>
          <a:bodyPr wrap="square">
            <a:spAutoFit/>
          </a:bodyPr>
          <a:lstStyle/>
          <a:p>
            <a:r>
              <a:rPr lang="en-GB" sz="4800" b="1" dirty="0">
                <a:solidFill>
                  <a:schemeClr val="accent1"/>
                </a:solidFill>
                <a:latin typeface="Lucida Sans" pitchFamily="34" charset="0"/>
              </a:rPr>
              <a:t>EU and Member States spent </a:t>
            </a:r>
            <a:r>
              <a:rPr lang="en-GB" sz="4800" b="1" dirty="0" smtClean="0">
                <a:solidFill>
                  <a:schemeClr val="accent1"/>
                </a:solidFill>
                <a:latin typeface="Lucida Sans" pitchFamily="34" charset="0"/>
              </a:rPr>
              <a:t>approximately </a:t>
            </a:r>
            <a:r>
              <a:rPr lang="en-GB" sz="4800" b="1" dirty="0">
                <a:solidFill>
                  <a:schemeClr val="accent1"/>
                </a:solidFill>
                <a:latin typeface="Lucida Sans" pitchFamily="34" charset="0"/>
              </a:rPr>
              <a:t>€3.1 billion on biofuel support in </a:t>
            </a:r>
            <a:r>
              <a:rPr lang="en-GB" sz="4800" b="1" dirty="0" smtClean="0">
                <a:solidFill>
                  <a:schemeClr val="accent1"/>
                </a:solidFill>
                <a:latin typeface="Lucida Sans" pitchFamily="34" charset="0"/>
              </a:rPr>
              <a:t>2010</a:t>
            </a:r>
            <a:r>
              <a:rPr lang="en-GB" sz="4800" b="1" dirty="0">
                <a:solidFill>
                  <a:schemeClr val="accent1"/>
                </a:solidFill>
                <a:latin typeface="Lucida Sans" pitchFamily="34" charset="0"/>
              </a:rPr>
              <a:t>.</a:t>
            </a: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389812" y="2905729"/>
            <a:ext cx="4153465" cy="311555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63688" y="6284231"/>
            <a:ext cx="5470440" cy="261610"/>
          </a:xfrm>
          <a:prstGeom prst="rect">
            <a:avLst/>
          </a:prstGeom>
          <a:noFill/>
        </p:spPr>
        <p:txBody>
          <a:bodyPr wrap="square" rtlCol="0">
            <a:spAutoFit/>
          </a:bodyPr>
          <a:lstStyle/>
          <a:p>
            <a:pPr algn="ctr"/>
            <a:r>
              <a:rPr lang="en-GB" sz="1100" dirty="0" smtClean="0">
                <a:latin typeface="Lucida Sans" pitchFamily="34" charset="0"/>
              </a:rPr>
              <a:t>House of Commons (2011). Standard Note SN/SC/3691 Biofuels</a:t>
            </a:r>
            <a:endParaRPr lang="en-GB" sz="1100" dirty="0">
              <a:latin typeface="Lucida Sans" pitchFamily="34" charset="0"/>
            </a:endParaRPr>
          </a:p>
        </p:txBody>
      </p:sp>
    </p:spTree>
    <p:extLst>
      <p:ext uri="{BB962C8B-B14F-4D97-AF65-F5344CB8AC3E}">
        <p14:creationId xmlns:p14="http://schemas.microsoft.com/office/powerpoint/2010/main" val="41341258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8206" y="2167320"/>
            <a:ext cx="8064896" cy="1938992"/>
          </a:xfrm>
          <a:prstGeom prst="rect">
            <a:avLst/>
          </a:prstGeom>
        </p:spPr>
        <p:txBody>
          <a:bodyPr wrap="square">
            <a:spAutoFit/>
          </a:bodyPr>
          <a:lstStyle/>
          <a:p>
            <a:r>
              <a:rPr lang="en-GB" sz="2000" dirty="0">
                <a:latin typeface="Lucida Sans" pitchFamily="34" charset="0"/>
              </a:rPr>
              <a:t>Budget 2008 announced that the duty differential for biofuels would end in 2010-11</a:t>
            </a:r>
            <a:r>
              <a:rPr lang="en-GB" sz="2000" dirty="0" smtClean="0">
                <a:latin typeface="Lucida Sans" pitchFamily="34" charset="0"/>
              </a:rPr>
              <a:t>.</a:t>
            </a:r>
          </a:p>
          <a:p>
            <a:endParaRPr lang="en-GB" sz="2000" dirty="0">
              <a:latin typeface="Lucida Sans" pitchFamily="34" charset="0"/>
            </a:endParaRPr>
          </a:p>
          <a:p>
            <a:r>
              <a:rPr lang="en-GB" sz="2000" dirty="0" smtClean="0">
                <a:latin typeface="Lucida Sans" pitchFamily="34" charset="0"/>
              </a:rPr>
              <a:t>Secondary </a:t>
            </a:r>
            <a:r>
              <a:rPr lang="en-GB" sz="2000" dirty="0">
                <a:latin typeface="Lucida Sans" pitchFamily="34" charset="0"/>
              </a:rPr>
              <a:t>legislation </a:t>
            </a:r>
            <a:r>
              <a:rPr lang="en-GB" sz="2000" dirty="0" smtClean="0">
                <a:latin typeface="Lucida Sans" pitchFamily="34" charset="0"/>
              </a:rPr>
              <a:t>was </a:t>
            </a:r>
            <a:r>
              <a:rPr lang="en-GB" sz="2000" dirty="0">
                <a:latin typeface="Lucida Sans" pitchFamily="34" charset="0"/>
              </a:rPr>
              <a:t>introduced to maintain the 20 pence per litre </a:t>
            </a:r>
            <a:r>
              <a:rPr lang="en-GB" sz="2000" dirty="0" smtClean="0">
                <a:latin typeface="Lucida Sans" pitchFamily="34" charset="0"/>
              </a:rPr>
              <a:t>duty </a:t>
            </a:r>
            <a:r>
              <a:rPr lang="en-GB" sz="2000" dirty="0">
                <a:latin typeface="Lucida Sans" pitchFamily="34" charset="0"/>
              </a:rPr>
              <a:t>differential for biodiesel produced only from waste cooking oil for a period of two </a:t>
            </a:r>
            <a:r>
              <a:rPr lang="en-GB" sz="2000" dirty="0" smtClean="0">
                <a:latin typeface="Lucida Sans" pitchFamily="34" charset="0"/>
              </a:rPr>
              <a:t>years</a:t>
            </a:r>
            <a:endParaRPr lang="en-GB" sz="2000" dirty="0">
              <a:latin typeface="Lucida Sans" pitchFamily="34" charset="0"/>
            </a:endParaRPr>
          </a:p>
        </p:txBody>
      </p:sp>
      <p:sp>
        <p:nvSpPr>
          <p:cNvPr id="3" name="Rectangle 2"/>
          <p:cNvSpPr/>
          <p:nvPr/>
        </p:nvSpPr>
        <p:spPr>
          <a:xfrm>
            <a:off x="581742" y="4293096"/>
            <a:ext cx="7920880" cy="1938992"/>
          </a:xfrm>
          <a:prstGeom prst="rect">
            <a:avLst/>
          </a:prstGeom>
        </p:spPr>
        <p:txBody>
          <a:bodyPr wrap="square">
            <a:spAutoFit/>
          </a:bodyPr>
          <a:lstStyle/>
          <a:p>
            <a:r>
              <a:rPr lang="en-GB" sz="2000" dirty="0">
                <a:latin typeface="Lucida Sans" pitchFamily="34" charset="0"/>
              </a:rPr>
              <a:t>The Coalition Government has </a:t>
            </a:r>
            <a:r>
              <a:rPr lang="en-GB" sz="2000" dirty="0" smtClean="0">
                <a:latin typeface="Lucida Sans" pitchFamily="34" charset="0"/>
              </a:rPr>
              <a:t>concerns </a:t>
            </a:r>
            <a:r>
              <a:rPr lang="en-GB" sz="2000" dirty="0">
                <a:latin typeface="Lucida Sans" pitchFamily="34" charset="0"/>
              </a:rPr>
              <a:t>about the sustainability of biofuels it does not plan to increase biofuel targets </a:t>
            </a:r>
            <a:r>
              <a:rPr lang="en-GB" sz="2000" dirty="0" smtClean="0">
                <a:latin typeface="Lucida Sans" pitchFamily="34" charset="0"/>
              </a:rPr>
              <a:t>before 2014 </a:t>
            </a:r>
            <a:r>
              <a:rPr lang="en-GB" sz="2000" dirty="0">
                <a:latin typeface="Lucida Sans" pitchFamily="34" charset="0"/>
              </a:rPr>
              <a:t>and it is reviewing biofuel policy. </a:t>
            </a:r>
            <a:endParaRPr lang="en-GB" sz="2000" dirty="0" smtClean="0">
              <a:latin typeface="Lucida Sans" pitchFamily="34" charset="0"/>
            </a:endParaRPr>
          </a:p>
          <a:p>
            <a:endParaRPr lang="en-GB" sz="2000" dirty="0">
              <a:latin typeface="Lucida Sans" pitchFamily="34" charset="0"/>
            </a:endParaRPr>
          </a:p>
          <a:p>
            <a:r>
              <a:rPr lang="en-GB" sz="2000" dirty="0" smtClean="0">
                <a:latin typeface="Lucida Sans" pitchFamily="34" charset="0"/>
              </a:rPr>
              <a:t>Targets </a:t>
            </a:r>
            <a:r>
              <a:rPr lang="en-GB" sz="2000" dirty="0">
                <a:latin typeface="Lucida Sans" pitchFamily="34" charset="0"/>
              </a:rPr>
              <a:t>are likely to increase from 2014 to 2020 to meet European targets.</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804248" y="527703"/>
            <a:ext cx="1509911" cy="113243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9552" y="404664"/>
            <a:ext cx="5976664" cy="1569660"/>
          </a:xfrm>
          <a:prstGeom prst="rect">
            <a:avLst/>
          </a:prstGeom>
          <a:noFill/>
        </p:spPr>
        <p:txBody>
          <a:bodyPr wrap="square" rtlCol="0">
            <a:spAutoFit/>
          </a:bodyPr>
          <a:lstStyle/>
          <a:p>
            <a:r>
              <a:rPr lang="en-GB" sz="3200" b="1" dirty="0" smtClean="0">
                <a:solidFill>
                  <a:schemeClr val="accent1"/>
                </a:solidFill>
                <a:latin typeface="Lucida Sans" pitchFamily="34" charset="0"/>
              </a:rPr>
              <a:t>UK has Reduced Biodiesel Support and is Reviewing Growth Targets</a:t>
            </a:r>
            <a:endParaRPr lang="en-GB" sz="3200" b="1" dirty="0">
              <a:solidFill>
                <a:schemeClr val="accent1"/>
              </a:solidFill>
              <a:latin typeface="Lucida Sans" pitchFamily="34" charset="0"/>
            </a:endParaRPr>
          </a:p>
        </p:txBody>
      </p:sp>
    </p:spTree>
    <p:extLst>
      <p:ext uri="{BB962C8B-B14F-4D97-AF65-F5344CB8AC3E}">
        <p14:creationId xmlns:p14="http://schemas.microsoft.com/office/powerpoint/2010/main" val="31806362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2675" y="1420327"/>
            <a:ext cx="7920880" cy="4216539"/>
          </a:xfrm>
          <a:prstGeom prst="rect">
            <a:avLst/>
          </a:prstGeom>
        </p:spPr>
        <p:txBody>
          <a:bodyPr wrap="square">
            <a:spAutoFit/>
          </a:bodyPr>
          <a:lstStyle/>
          <a:p>
            <a:r>
              <a:rPr lang="en-GB" sz="2400" dirty="0" smtClean="0">
                <a:latin typeface="Lucida Sans" pitchFamily="34" charset="0"/>
              </a:rPr>
              <a:t>Gallagher </a:t>
            </a:r>
            <a:r>
              <a:rPr lang="en-GB" sz="2400" dirty="0">
                <a:latin typeface="Lucida Sans" pitchFamily="34" charset="0"/>
              </a:rPr>
              <a:t>stated that </a:t>
            </a:r>
            <a:r>
              <a:rPr lang="en-GB" sz="2400" dirty="0" smtClean="0">
                <a:latin typeface="Lucida Sans" pitchFamily="34" charset="0"/>
              </a:rPr>
              <a:t>the </a:t>
            </a:r>
            <a:r>
              <a:rPr lang="en-GB" sz="2400" dirty="0">
                <a:latin typeface="Lucida Sans" pitchFamily="34" charset="0"/>
              </a:rPr>
              <a:t>EU target </a:t>
            </a:r>
            <a:r>
              <a:rPr lang="en-GB" sz="2400" dirty="0" smtClean="0">
                <a:latin typeface="Lucida Sans" pitchFamily="34" charset="0"/>
              </a:rPr>
              <a:t>of </a:t>
            </a:r>
            <a:r>
              <a:rPr lang="en-GB" sz="2400" dirty="0">
                <a:latin typeface="Lucida Sans" pitchFamily="34" charset="0"/>
              </a:rPr>
              <a:t>10% of transport fuel used by </a:t>
            </a:r>
            <a:r>
              <a:rPr lang="en-GB" sz="2400" dirty="0" smtClean="0">
                <a:latin typeface="Lucida Sans" pitchFamily="34" charset="0"/>
              </a:rPr>
              <a:t>2020s is unlikely </a:t>
            </a:r>
            <a:r>
              <a:rPr lang="en-GB" sz="2400" dirty="0">
                <a:latin typeface="Lucida Sans" pitchFamily="34" charset="0"/>
              </a:rPr>
              <a:t>to be met sustainably and the introduction of biofuels should therefore be slowed while we improve our understanding of indirect land-use change and effective systems are implemented to manage risks</a:t>
            </a:r>
            <a:r>
              <a:rPr lang="en-GB" sz="2400" dirty="0" smtClean="0">
                <a:latin typeface="Lucida Sans" pitchFamily="34" charset="0"/>
              </a:rPr>
              <a:t>.</a:t>
            </a:r>
          </a:p>
          <a:p>
            <a:pPr algn="ctr"/>
            <a:endParaRPr lang="en-GB" sz="1100" dirty="0" smtClean="0">
              <a:latin typeface="Lucida Sans" pitchFamily="34" charset="0"/>
            </a:endParaRPr>
          </a:p>
          <a:p>
            <a:pPr algn="ctr"/>
            <a:r>
              <a:rPr lang="en-GB" sz="1100" dirty="0" smtClean="0">
                <a:latin typeface="Lucida Sans" pitchFamily="34" charset="0"/>
              </a:rPr>
              <a:t>The </a:t>
            </a:r>
            <a:r>
              <a:rPr lang="en-GB" sz="1100" dirty="0">
                <a:latin typeface="Lucida Sans" pitchFamily="34" charset="0"/>
              </a:rPr>
              <a:t>Gallagher Review of the indirect effects of biofuels production, Renewable Fuels Agency , 2008 </a:t>
            </a:r>
            <a:r>
              <a:rPr lang="en-GB" sz="1100" dirty="0" smtClean="0">
                <a:latin typeface="Lucida Sans" pitchFamily="34" charset="0"/>
              </a:rPr>
              <a:t>.</a:t>
            </a:r>
          </a:p>
          <a:p>
            <a:pPr algn="ctr"/>
            <a:r>
              <a:rPr lang="en-GB" sz="1100" dirty="0" smtClean="0">
                <a:latin typeface="Lucida Sans" pitchFamily="34" charset="0"/>
              </a:rPr>
              <a:t>http</a:t>
            </a:r>
            <a:r>
              <a:rPr lang="en-GB" sz="1100" dirty="0">
                <a:latin typeface="Lucida Sans" pitchFamily="34" charset="0"/>
              </a:rPr>
              <a:t>://webarchive.nationalarchives.gov.uk/20110407094507/renewablefuelsagency.gov.uk/reportsandpublications/reviewoftheindirecteffectsofbiofuels</a:t>
            </a:r>
            <a:endParaRPr lang="en-GB" sz="1100" dirty="0" smtClean="0">
              <a:latin typeface="Lucida Sans" pitchFamily="34" charset="0"/>
            </a:endParaRPr>
          </a:p>
          <a:p>
            <a:r>
              <a:rPr lang="en-GB" sz="2000" dirty="0">
                <a:latin typeface="Lucida Sans" pitchFamily="34" charset="0"/>
              </a:rPr>
              <a:t>The Gallagher Review was a major study commissioned by the UK Government on the ‘indirect’ or ‘displacement’ impacts of biofuels on carbon emissions from land use change and on food </a:t>
            </a:r>
            <a:r>
              <a:rPr lang="en-GB" sz="2000" dirty="0" smtClean="0">
                <a:latin typeface="Lucida Sans" pitchFamily="34" charset="0"/>
              </a:rPr>
              <a:t>security</a:t>
            </a:r>
            <a:endParaRPr lang="en-GB" sz="2000" dirty="0" smtClean="0"/>
          </a:p>
        </p:txBody>
      </p:sp>
      <p:sp>
        <p:nvSpPr>
          <p:cNvPr id="3" name="TextBox 2"/>
          <p:cNvSpPr txBox="1"/>
          <p:nvPr/>
        </p:nvSpPr>
        <p:spPr>
          <a:xfrm>
            <a:off x="665447" y="450831"/>
            <a:ext cx="7920880" cy="923330"/>
          </a:xfrm>
          <a:prstGeom prst="rect">
            <a:avLst/>
          </a:prstGeom>
          <a:noFill/>
        </p:spPr>
        <p:txBody>
          <a:bodyPr wrap="square" rtlCol="0">
            <a:spAutoFit/>
          </a:bodyPr>
          <a:lstStyle/>
          <a:p>
            <a:pPr algn="ctr"/>
            <a:r>
              <a:rPr lang="en-GB" sz="4400" b="1" dirty="0" smtClean="0">
                <a:solidFill>
                  <a:srgbClr val="92D050"/>
                </a:solidFill>
                <a:latin typeface="Lucida Sans" pitchFamily="34" charset="0"/>
              </a:rPr>
              <a:t>How “Green” is Biodiesel</a:t>
            </a:r>
            <a:r>
              <a:rPr lang="en-GB" sz="5400" b="1" dirty="0" smtClean="0">
                <a:solidFill>
                  <a:srgbClr val="92D050"/>
                </a:solidFill>
              </a:rPr>
              <a:t>?</a:t>
            </a:r>
            <a:endParaRPr lang="en-GB" sz="5400" b="1" dirty="0">
              <a:solidFill>
                <a:srgbClr val="92D050"/>
              </a:solidFill>
            </a:endParaRPr>
          </a:p>
        </p:txBody>
      </p:sp>
      <p:sp>
        <p:nvSpPr>
          <p:cNvPr id="4" name="TextBox 3"/>
          <p:cNvSpPr txBox="1"/>
          <p:nvPr/>
        </p:nvSpPr>
        <p:spPr>
          <a:xfrm flipH="1">
            <a:off x="664433" y="5617374"/>
            <a:ext cx="7670293" cy="830997"/>
          </a:xfrm>
          <a:prstGeom prst="rect">
            <a:avLst/>
          </a:prstGeom>
          <a:noFill/>
        </p:spPr>
        <p:txBody>
          <a:bodyPr wrap="square" rtlCol="0">
            <a:spAutoFit/>
          </a:bodyPr>
          <a:lstStyle/>
          <a:p>
            <a:pPr algn="ctr"/>
            <a:r>
              <a:rPr lang="en-GB" sz="4800" dirty="0" smtClean="0">
                <a:latin typeface="Lucida Sans" pitchFamily="34" charset="0"/>
              </a:rPr>
              <a:t>The Debate Continues</a:t>
            </a:r>
            <a:endParaRPr lang="en-GB" sz="4800" dirty="0">
              <a:latin typeface="Lucida Sans" pitchFamily="34" charset="0"/>
            </a:endParaRPr>
          </a:p>
        </p:txBody>
      </p:sp>
    </p:spTree>
    <p:extLst>
      <p:ext uri="{BB962C8B-B14F-4D97-AF65-F5344CB8AC3E}">
        <p14:creationId xmlns:p14="http://schemas.microsoft.com/office/powerpoint/2010/main" val="39559812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268760"/>
            <a:ext cx="8264654" cy="474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683568" y="6229921"/>
            <a:ext cx="7976622" cy="276999"/>
          </a:xfrm>
          <a:prstGeom prst="rect">
            <a:avLst/>
          </a:prstGeom>
        </p:spPr>
        <p:txBody>
          <a:bodyPr wrap="square">
            <a:spAutoFit/>
          </a:bodyPr>
          <a:lstStyle/>
          <a:p>
            <a:pPr algn="ctr"/>
            <a:r>
              <a:rPr lang="en-GB" sz="1200" dirty="0">
                <a:hlinkClick r:id="rId3"/>
              </a:rPr>
              <a:t>http://</a:t>
            </a:r>
            <a:r>
              <a:rPr lang="en-GB" sz="1200" dirty="0" smtClean="0">
                <a:latin typeface="Lucida Sans" pitchFamily="34" charset="0"/>
                <a:hlinkClick r:id="rId3"/>
              </a:rPr>
              <a:t>www.dft.gov.uk/pgr/roads/environment/rtfa/govrecrfa.pdf</a:t>
            </a:r>
            <a:r>
              <a:rPr lang="en-GB" sz="1200" dirty="0" smtClean="0"/>
              <a:t> Link no longer active</a:t>
            </a:r>
            <a:endParaRPr lang="en-GB" sz="1200" dirty="0"/>
          </a:p>
        </p:txBody>
      </p:sp>
      <p:sp>
        <p:nvSpPr>
          <p:cNvPr id="3" name="TextBox 2"/>
          <p:cNvSpPr txBox="1"/>
          <p:nvPr/>
        </p:nvSpPr>
        <p:spPr>
          <a:xfrm>
            <a:off x="398984" y="476672"/>
            <a:ext cx="7992888" cy="461665"/>
          </a:xfrm>
          <a:prstGeom prst="rect">
            <a:avLst/>
          </a:prstGeom>
          <a:noFill/>
        </p:spPr>
        <p:txBody>
          <a:bodyPr wrap="square" rtlCol="0">
            <a:spAutoFit/>
          </a:bodyPr>
          <a:lstStyle/>
          <a:p>
            <a:r>
              <a:rPr lang="en-GB" sz="2400" b="1" dirty="0" smtClean="0">
                <a:solidFill>
                  <a:schemeClr val="accent1"/>
                </a:solidFill>
                <a:latin typeface="Lucida Sans" pitchFamily="34" charset="0"/>
              </a:rPr>
              <a:t>Carbon dioxide Emissions Biodiesel v Fossil Fuels</a:t>
            </a:r>
            <a:endParaRPr lang="en-GB" sz="2400" b="1" dirty="0">
              <a:solidFill>
                <a:schemeClr val="accent1"/>
              </a:solidFill>
              <a:latin typeface="Lucida Sans" pitchFamily="34" charset="0"/>
            </a:endParaRPr>
          </a:p>
        </p:txBody>
      </p:sp>
    </p:spTree>
    <p:extLst>
      <p:ext uri="{BB962C8B-B14F-4D97-AF65-F5344CB8AC3E}">
        <p14:creationId xmlns:p14="http://schemas.microsoft.com/office/powerpoint/2010/main" val="16975468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6792"/>
            <a:ext cx="8229600" cy="4464496"/>
          </a:xfrm>
        </p:spPr>
        <p:txBody>
          <a:bodyPr>
            <a:normAutofit/>
          </a:bodyPr>
          <a:lstStyle/>
          <a:p>
            <a:r>
              <a:rPr lang="en-GB" sz="6600" dirty="0" smtClean="0">
                <a:solidFill>
                  <a:schemeClr val="tx1"/>
                </a:solidFill>
                <a:effectLst/>
                <a:latin typeface="Lucida Sans" pitchFamily="34" charset="0"/>
              </a:rPr>
              <a:t>The Composition of Oil Feed-stock Determines the Physical Properties of the Biodiesel</a:t>
            </a:r>
            <a:endParaRPr lang="en-GB" sz="6600" dirty="0">
              <a:solidFill>
                <a:schemeClr val="tx1"/>
              </a:solidFill>
              <a:effectLst/>
              <a:latin typeface="Lucida Sans" pitchFamily="34" charset="0"/>
            </a:endParaRPr>
          </a:p>
        </p:txBody>
      </p:sp>
      <p:sp>
        <p:nvSpPr>
          <p:cNvPr id="3" name="TextBox 2"/>
          <p:cNvSpPr txBox="1"/>
          <p:nvPr/>
        </p:nvSpPr>
        <p:spPr>
          <a:xfrm>
            <a:off x="678565" y="548680"/>
            <a:ext cx="7776864" cy="1323439"/>
          </a:xfrm>
          <a:prstGeom prst="rect">
            <a:avLst/>
          </a:prstGeom>
          <a:noFill/>
        </p:spPr>
        <p:txBody>
          <a:bodyPr wrap="square" rtlCol="0">
            <a:spAutoFit/>
          </a:bodyPr>
          <a:lstStyle/>
          <a:p>
            <a:pPr algn="ctr"/>
            <a:r>
              <a:rPr lang="en-GB" sz="8000" b="1" dirty="0" smtClean="0">
                <a:solidFill>
                  <a:schemeClr val="accent1"/>
                </a:solidFill>
                <a:latin typeface="Lucida Sans" pitchFamily="34" charset="0"/>
              </a:rPr>
              <a:t>Reminder</a:t>
            </a:r>
            <a:endParaRPr lang="en-GB" sz="8000" b="1" dirty="0">
              <a:solidFill>
                <a:schemeClr val="accent1"/>
              </a:solidFill>
              <a:latin typeface="Lucida Sans" pitchFamily="34" charset="0"/>
            </a:endParaRPr>
          </a:p>
        </p:txBody>
      </p:sp>
    </p:spTree>
    <p:extLst>
      <p:ext uri="{BB962C8B-B14F-4D97-AF65-F5344CB8AC3E}">
        <p14:creationId xmlns:p14="http://schemas.microsoft.com/office/powerpoint/2010/main" val="19492233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7984" y="343808"/>
            <a:ext cx="8452048" cy="400110"/>
          </a:xfrm>
          <a:prstGeom prst="rect">
            <a:avLst/>
          </a:prstGeom>
          <a:noFill/>
        </p:spPr>
        <p:txBody>
          <a:bodyPr wrap="square" rtlCol="0">
            <a:spAutoFit/>
          </a:bodyPr>
          <a:lstStyle/>
          <a:p>
            <a:pPr algn="ctr"/>
            <a:r>
              <a:rPr lang="en-GB" sz="2000" b="1" dirty="0" smtClean="0">
                <a:solidFill>
                  <a:schemeClr val="accent1"/>
                </a:solidFill>
                <a:latin typeface="Lucida Sans" pitchFamily="34" charset="0"/>
              </a:rPr>
              <a:t>Feed-stocks are the Main </a:t>
            </a:r>
            <a:r>
              <a:rPr lang="en-GB" sz="2000" b="1" u="sng" dirty="0" smtClean="0">
                <a:solidFill>
                  <a:schemeClr val="accent1"/>
                </a:solidFill>
                <a:latin typeface="Lucida Sans" pitchFamily="34" charset="0"/>
              </a:rPr>
              <a:t>Financial</a:t>
            </a:r>
            <a:r>
              <a:rPr lang="en-GB" sz="2000" b="1" dirty="0" smtClean="0">
                <a:solidFill>
                  <a:schemeClr val="accent1"/>
                </a:solidFill>
                <a:latin typeface="Lucida Sans" pitchFamily="34" charset="0"/>
              </a:rPr>
              <a:t> Cost in Biodiesel Production</a:t>
            </a:r>
            <a:endParaRPr lang="en-GB" sz="2000" b="1" dirty="0">
              <a:solidFill>
                <a:schemeClr val="accent1"/>
              </a:solidFill>
              <a:latin typeface="Lucida Sans" pitchFamily="34" charset="0"/>
            </a:endParaRPr>
          </a:p>
        </p:txBody>
      </p:sp>
      <p:sp>
        <p:nvSpPr>
          <p:cNvPr id="3" name="Rectangle 2"/>
          <p:cNvSpPr/>
          <p:nvPr/>
        </p:nvSpPr>
        <p:spPr>
          <a:xfrm>
            <a:off x="827584" y="5229200"/>
            <a:ext cx="7632848" cy="1292662"/>
          </a:xfrm>
          <a:prstGeom prst="rect">
            <a:avLst/>
          </a:prstGeom>
        </p:spPr>
        <p:txBody>
          <a:bodyPr wrap="square">
            <a:spAutoFit/>
          </a:bodyPr>
          <a:lstStyle/>
          <a:p>
            <a:r>
              <a:rPr lang="en-GB" sz="1200" dirty="0"/>
              <a:t> </a:t>
            </a:r>
          </a:p>
          <a:p>
            <a:pPr algn="ctr"/>
            <a:r>
              <a:rPr lang="en-GB" sz="1100" dirty="0">
                <a:latin typeface="Lucida Sans" pitchFamily="34" charset="0"/>
              </a:rPr>
              <a:t>LIM, S. &amp; TEONG, L. K. 2010. Recent Trends, Opportunities and Challenges of Biodiesel in Malaysia: An Overview. </a:t>
            </a:r>
            <a:r>
              <a:rPr lang="en-GB" sz="1100" i="1" dirty="0">
                <a:latin typeface="Lucida Sans" pitchFamily="34" charset="0"/>
              </a:rPr>
              <a:t>Renewable and Sustainable Energy Reviews,</a:t>
            </a:r>
            <a:r>
              <a:rPr lang="en-GB" sz="1100" dirty="0">
                <a:latin typeface="Lucida Sans" pitchFamily="34" charset="0"/>
              </a:rPr>
              <a:t> 14</a:t>
            </a:r>
            <a:r>
              <a:rPr lang="en-GB" sz="1100" b="1" dirty="0">
                <a:latin typeface="Lucida Sans" pitchFamily="34" charset="0"/>
              </a:rPr>
              <a:t>,</a:t>
            </a:r>
            <a:r>
              <a:rPr lang="en-GB" sz="1100" dirty="0">
                <a:latin typeface="Lucida Sans" pitchFamily="34" charset="0"/>
              </a:rPr>
              <a:t>(3), 938-954.</a:t>
            </a:r>
          </a:p>
          <a:p>
            <a:pPr algn="ctr"/>
            <a:r>
              <a:rPr lang="en-GB" sz="1100" dirty="0">
                <a:latin typeface="Lucida Sans" pitchFamily="34" charset="0"/>
              </a:rPr>
              <a:t> </a:t>
            </a:r>
            <a:r>
              <a:rPr lang="en-GB" sz="1100" dirty="0" smtClean="0">
                <a:latin typeface="Lucida Sans" pitchFamily="34" charset="0"/>
              </a:rPr>
              <a:t>The </a:t>
            </a:r>
            <a:r>
              <a:rPr lang="en-GB" sz="1100" dirty="0">
                <a:latin typeface="Lucida Sans" pitchFamily="34" charset="0"/>
              </a:rPr>
              <a:t>Biodiesel </a:t>
            </a:r>
            <a:r>
              <a:rPr lang="en-GB" sz="1100" dirty="0" smtClean="0">
                <a:latin typeface="Lucida Sans" pitchFamily="34" charset="0"/>
              </a:rPr>
              <a:t>Handbook, Edited </a:t>
            </a:r>
            <a:r>
              <a:rPr lang="en-GB" sz="1100" dirty="0">
                <a:latin typeface="Lucida Sans" pitchFamily="34" charset="0"/>
              </a:rPr>
              <a:t>by Gerhard Knothe , Jon Van Gerpen , and </a:t>
            </a:r>
            <a:r>
              <a:rPr lang="en-GB" sz="1100" dirty="0" smtClean="0">
                <a:latin typeface="Lucida Sans" pitchFamily="34" charset="0"/>
              </a:rPr>
              <a:t>Jürgen </a:t>
            </a:r>
            <a:r>
              <a:rPr lang="en-GB" sz="1100" dirty="0">
                <a:latin typeface="Lucida Sans" pitchFamily="34" charset="0"/>
              </a:rPr>
              <a:t>Krahl </a:t>
            </a:r>
            <a:r>
              <a:rPr lang="en-GB" sz="1100" dirty="0" smtClean="0">
                <a:latin typeface="Lucida Sans" pitchFamily="34" charset="0"/>
              </a:rPr>
              <a:t> AOCS </a:t>
            </a:r>
            <a:r>
              <a:rPr lang="en-GB" sz="1100" dirty="0">
                <a:latin typeface="Lucida Sans" pitchFamily="34" charset="0"/>
              </a:rPr>
              <a:t>Publishing </a:t>
            </a:r>
            <a:r>
              <a:rPr lang="en-GB" sz="1100" dirty="0" smtClean="0">
                <a:latin typeface="Lucida Sans" pitchFamily="34" charset="0"/>
              </a:rPr>
              <a:t>2005</a:t>
            </a:r>
          </a:p>
          <a:p>
            <a:pPr algn="ctr"/>
            <a:endParaRPr lang="en-GB" sz="1100" dirty="0" smtClean="0">
              <a:latin typeface="Lucida Sans" pitchFamily="34" charset="0"/>
            </a:endParaRPr>
          </a:p>
          <a:p>
            <a:pPr algn="ctr"/>
            <a:r>
              <a:rPr lang="en-GB" sz="1100" dirty="0" smtClean="0">
                <a:latin typeface="Lucida Sans" pitchFamily="34" charset="0"/>
              </a:rPr>
              <a:t>Similar data has appeared in a number of publications and the  originator of this  chart is to be confirmed</a:t>
            </a:r>
            <a:r>
              <a:rPr lang="en-GB" sz="1100" dirty="0" smtClean="0"/>
              <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196752"/>
            <a:ext cx="7124700" cy="375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8085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864096"/>
          </a:xfrm>
        </p:spPr>
        <p:txBody>
          <a:bodyPr/>
          <a:lstStyle/>
          <a:p>
            <a:r>
              <a:rPr lang="en-GB" b="1" dirty="0" smtClean="0">
                <a:effectLst/>
                <a:latin typeface="Lucida Sans" pitchFamily="34" charset="0"/>
              </a:rPr>
              <a:t>Plant Oil Feed-stocks</a:t>
            </a:r>
            <a:endParaRPr lang="en-GB" b="1" dirty="0">
              <a:effectLst/>
              <a:latin typeface="Lucida Sans" pitchFamily="34" charset="0"/>
            </a:endParaRPr>
          </a:p>
        </p:txBody>
      </p:sp>
      <p:sp>
        <p:nvSpPr>
          <p:cNvPr id="3" name="TextBox 2"/>
          <p:cNvSpPr txBox="1"/>
          <p:nvPr/>
        </p:nvSpPr>
        <p:spPr>
          <a:xfrm>
            <a:off x="390600" y="1412776"/>
            <a:ext cx="4037384" cy="5016758"/>
          </a:xfrm>
          <a:prstGeom prst="rect">
            <a:avLst/>
          </a:prstGeom>
          <a:noFill/>
        </p:spPr>
        <p:txBody>
          <a:bodyPr wrap="square" rtlCol="0">
            <a:spAutoFit/>
          </a:bodyPr>
          <a:lstStyle/>
          <a:p>
            <a:pPr marL="285750" indent="-285750">
              <a:buFont typeface="Arial" pitchFamily="34" charset="0"/>
              <a:buChar char="•"/>
            </a:pPr>
            <a:r>
              <a:rPr lang="en-GB" sz="4000" dirty="0" smtClean="0">
                <a:latin typeface="Lucida Sans" pitchFamily="34" charset="0"/>
              </a:rPr>
              <a:t>Soybean</a:t>
            </a:r>
          </a:p>
          <a:p>
            <a:pPr marL="285750" indent="-285750">
              <a:buFont typeface="Arial" pitchFamily="34" charset="0"/>
              <a:buChar char="•"/>
            </a:pPr>
            <a:r>
              <a:rPr lang="en-GB" sz="4000" dirty="0" smtClean="0">
                <a:latin typeface="Lucida Sans" pitchFamily="34" charset="0"/>
              </a:rPr>
              <a:t>Rapeseed</a:t>
            </a:r>
          </a:p>
          <a:p>
            <a:pPr marL="285750" indent="-285750">
              <a:buFont typeface="Arial" pitchFamily="34" charset="0"/>
              <a:buChar char="•"/>
            </a:pPr>
            <a:r>
              <a:rPr lang="en-GB" sz="4000" dirty="0" smtClean="0">
                <a:latin typeface="Lucida Sans" pitchFamily="34" charset="0"/>
              </a:rPr>
              <a:t>Palm,</a:t>
            </a:r>
          </a:p>
          <a:p>
            <a:pPr marL="285750" indent="-285750">
              <a:buFont typeface="Arial" pitchFamily="34" charset="0"/>
              <a:buChar char="•"/>
            </a:pPr>
            <a:r>
              <a:rPr lang="en-GB" sz="4000" dirty="0" smtClean="0">
                <a:latin typeface="Lucida Sans" pitchFamily="34" charset="0"/>
              </a:rPr>
              <a:t>Sunflower,</a:t>
            </a:r>
          </a:p>
          <a:p>
            <a:pPr marL="285750" indent="-285750">
              <a:buFont typeface="Arial" pitchFamily="34" charset="0"/>
              <a:buChar char="•"/>
            </a:pPr>
            <a:r>
              <a:rPr lang="en-GB" sz="4000" dirty="0" smtClean="0">
                <a:latin typeface="Lucida Sans" pitchFamily="34" charset="0"/>
              </a:rPr>
              <a:t>Cottonseed</a:t>
            </a:r>
          </a:p>
          <a:p>
            <a:pPr marL="285750" indent="-285750">
              <a:buFont typeface="Arial" pitchFamily="34" charset="0"/>
              <a:buChar char="•"/>
            </a:pPr>
            <a:r>
              <a:rPr lang="en-GB" sz="4000" dirty="0" smtClean="0">
                <a:latin typeface="Lucida Sans" pitchFamily="34" charset="0"/>
              </a:rPr>
              <a:t>Peanut</a:t>
            </a:r>
          </a:p>
          <a:p>
            <a:pPr marL="285750" indent="-285750">
              <a:buFont typeface="Arial" pitchFamily="34" charset="0"/>
              <a:buChar char="•"/>
            </a:pPr>
            <a:r>
              <a:rPr lang="en-GB" sz="4000" dirty="0" smtClean="0">
                <a:latin typeface="Lucida Sans" pitchFamily="34" charset="0"/>
              </a:rPr>
              <a:t>Jatropha</a:t>
            </a:r>
          </a:p>
          <a:p>
            <a:pPr marL="285750" indent="-285750">
              <a:buFont typeface="Arial" pitchFamily="34" charset="0"/>
              <a:buChar char="•"/>
            </a:pPr>
            <a:r>
              <a:rPr lang="en-GB" sz="4000" dirty="0" smtClean="0">
                <a:latin typeface="Lucida Sans" pitchFamily="34" charset="0"/>
              </a:rPr>
              <a:t>Coconut</a:t>
            </a:r>
            <a:endParaRPr lang="en-GB" sz="4000" dirty="0">
              <a:latin typeface="Lucida Sans" pitchFamily="34" charset="0"/>
            </a:endParaRPr>
          </a:p>
        </p:txBody>
      </p:sp>
      <p:sp>
        <p:nvSpPr>
          <p:cNvPr id="4" name="Rectangle 3"/>
          <p:cNvSpPr/>
          <p:nvPr/>
        </p:nvSpPr>
        <p:spPr>
          <a:xfrm>
            <a:off x="4572000" y="1616172"/>
            <a:ext cx="4427984" cy="3539430"/>
          </a:xfrm>
          <a:prstGeom prst="rect">
            <a:avLst/>
          </a:prstGeom>
        </p:spPr>
        <p:txBody>
          <a:bodyPr wrap="square">
            <a:spAutoFit/>
          </a:bodyPr>
          <a:lstStyle/>
          <a:p>
            <a:r>
              <a:rPr lang="en-GB" sz="3200" dirty="0">
                <a:latin typeface="Lucida Sans" pitchFamily="34" charset="0"/>
              </a:rPr>
              <a:t>Vegetable oils are more expensive than other </a:t>
            </a:r>
            <a:r>
              <a:rPr lang="en-GB" sz="3200" dirty="0" smtClean="0">
                <a:latin typeface="Lucida Sans" pitchFamily="34" charset="0"/>
              </a:rPr>
              <a:t>feed-stocks </a:t>
            </a:r>
            <a:r>
              <a:rPr lang="en-GB" sz="3200" dirty="0">
                <a:latin typeface="Lucida Sans" pitchFamily="34" charset="0"/>
              </a:rPr>
              <a:t>for biodiesel production but require the least processing in order to produce the fuel</a:t>
            </a:r>
          </a:p>
        </p:txBody>
      </p:sp>
    </p:spTree>
    <p:extLst>
      <p:ext uri="{BB962C8B-B14F-4D97-AF65-F5344CB8AC3E}">
        <p14:creationId xmlns:p14="http://schemas.microsoft.com/office/powerpoint/2010/main" val="25883443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828108360"/>
              </p:ext>
            </p:extLst>
          </p:nvPr>
        </p:nvGraphicFramePr>
        <p:xfrm>
          <a:off x="503717" y="1772816"/>
          <a:ext cx="8064898" cy="3816429"/>
        </p:xfrm>
        <a:graphic>
          <a:graphicData uri="http://schemas.openxmlformats.org/drawingml/2006/table">
            <a:tbl>
              <a:tblPr/>
              <a:tblGrid>
                <a:gridCol w="1530808"/>
                <a:gridCol w="726010"/>
                <a:gridCol w="726010"/>
                <a:gridCol w="726010"/>
                <a:gridCol w="726010"/>
                <a:gridCol w="726010"/>
                <a:gridCol w="726010"/>
                <a:gridCol w="726010"/>
                <a:gridCol w="726010"/>
                <a:gridCol w="726010"/>
              </a:tblGrid>
              <a:tr h="411272">
                <a:tc>
                  <a:txBody>
                    <a:bodyPr/>
                    <a:lstStyle/>
                    <a:p>
                      <a:pPr algn="ctr" fontAlgn="ctr"/>
                      <a:r>
                        <a:rPr lang="en-GB" sz="1600" b="1" i="0" u="none" strike="noStrike" dirty="0">
                          <a:solidFill>
                            <a:srgbClr val="FFFFFF"/>
                          </a:solidFill>
                          <a:effectLst/>
                          <a:latin typeface="Lucida Sans" pitchFamily="34" charset="0"/>
                        </a:rPr>
                        <a:t>Vegetable oil</a:t>
                      </a:r>
                    </a:p>
                  </a:txBody>
                  <a:tcPr marL="9525" marR="9525" marT="9525" marB="0" anchor="ctr">
                    <a:lnL>
                      <a:noFill/>
                    </a:lnL>
                    <a:lnR>
                      <a:noFill/>
                    </a:lnR>
                    <a:lnT w="12700" cap="flat" cmpd="sng" algn="ctr">
                      <a:solidFill>
                        <a:srgbClr val="DFDFDF"/>
                      </a:solidFill>
                      <a:prstDash val="solid"/>
                      <a:round/>
                      <a:headEnd type="none" w="med" len="med"/>
                      <a:tailEnd type="none" w="med" len="med"/>
                    </a:lnT>
                    <a:lnB>
                      <a:noFill/>
                    </a:lnB>
                    <a:solidFill>
                      <a:srgbClr val="366092"/>
                    </a:solidFill>
                  </a:tcPr>
                </a:tc>
                <a:tc gridSpan="9">
                  <a:txBody>
                    <a:bodyPr/>
                    <a:lstStyle/>
                    <a:p>
                      <a:pPr algn="ctr" fontAlgn="ctr"/>
                      <a:r>
                        <a:rPr lang="en-GB" sz="1600" b="1" i="0" u="none" strike="noStrike" dirty="0">
                          <a:solidFill>
                            <a:srgbClr val="FFFFFF"/>
                          </a:solidFill>
                          <a:effectLst/>
                          <a:latin typeface="Lucida Sans" pitchFamily="34" charset="0"/>
                        </a:rPr>
                        <a:t>Fatty acid composition % by weight</a:t>
                      </a:r>
                    </a:p>
                  </a:txBody>
                  <a:tcPr marL="9525" marR="9525" marT="9525" marB="0" anchor="ctr">
                    <a:lnL>
                      <a:noFill/>
                    </a:lnL>
                    <a:lnR>
                      <a:noFill/>
                    </a:lnR>
                    <a:lnT>
                      <a:noFill/>
                    </a:lnT>
                    <a:lnB w="6350" cap="flat" cmpd="sng" algn="ctr">
                      <a:solidFill>
                        <a:srgbClr val="2E2E2E"/>
                      </a:solidFill>
                      <a:prstDash val="solid"/>
                      <a:round/>
                      <a:headEnd type="none" w="med" len="med"/>
                      <a:tailEnd type="none" w="med" len="med"/>
                    </a:lnB>
                    <a:solidFill>
                      <a:srgbClr val="366092"/>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486451">
                <a:tc>
                  <a:txBody>
                    <a:bodyPr/>
                    <a:lstStyle/>
                    <a:p>
                      <a:pPr algn="ctr" fontAlgn="ctr"/>
                      <a:r>
                        <a:rPr lang="en-GB" sz="1600" b="0" i="0" u="none" strike="noStrike" dirty="0">
                          <a:solidFill>
                            <a:srgbClr val="2E2E2E"/>
                          </a:solidFill>
                          <a:effectLst/>
                          <a:latin typeface="Lucida Sans" pitchFamily="34" charset="0"/>
                        </a:rPr>
                        <a:t> </a:t>
                      </a:r>
                    </a:p>
                  </a:txBody>
                  <a:tcPr marL="9525" marR="9525" marT="9525" marB="0" anchor="ctr">
                    <a:lnL>
                      <a:noFill/>
                    </a:lnL>
                    <a:lnR>
                      <a:noFill/>
                    </a:lnR>
                    <a:lnT>
                      <a:noFill/>
                    </a:lnT>
                    <a:lnB>
                      <a:noFill/>
                    </a:lnB>
                    <a:solidFill>
                      <a:srgbClr val="B8CCE4"/>
                    </a:solidFill>
                  </a:tcPr>
                </a:tc>
                <a:tc>
                  <a:txBody>
                    <a:bodyPr/>
                    <a:lstStyle/>
                    <a:p>
                      <a:pPr algn="ctr" fontAlgn="ctr"/>
                      <a:r>
                        <a:rPr lang="en-GB" sz="1600" b="0" i="0" u="none" strike="noStrike" dirty="0">
                          <a:solidFill>
                            <a:srgbClr val="2E2E2E"/>
                          </a:solidFill>
                          <a:effectLst/>
                          <a:latin typeface="Lucida Sans" pitchFamily="34" charset="0"/>
                        </a:rPr>
                        <a:t>16:01</a:t>
                      </a:r>
                    </a:p>
                  </a:txBody>
                  <a:tcPr marL="9525" marR="9525" marT="9525" marB="0" anchor="ctr">
                    <a:lnL>
                      <a:noFill/>
                    </a:lnL>
                    <a:lnR>
                      <a:noFill/>
                    </a:lnR>
                    <a:lnT w="6350" cap="flat" cmpd="sng" algn="ctr">
                      <a:solidFill>
                        <a:srgbClr val="2E2E2E"/>
                      </a:solidFill>
                      <a:prstDash val="solid"/>
                      <a:round/>
                      <a:headEnd type="none" w="med" len="med"/>
                      <a:tailEnd type="none" w="med" len="med"/>
                    </a:lnT>
                    <a:lnB>
                      <a:noFill/>
                    </a:lnB>
                    <a:solidFill>
                      <a:srgbClr val="B8CCE4"/>
                    </a:solidFill>
                  </a:tcPr>
                </a:tc>
                <a:tc>
                  <a:txBody>
                    <a:bodyPr/>
                    <a:lstStyle/>
                    <a:p>
                      <a:pPr algn="ctr" fontAlgn="ctr"/>
                      <a:r>
                        <a:rPr lang="en-GB" sz="1600" b="0" i="0" u="none" strike="noStrike" dirty="0">
                          <a:solidFill>
                            <a:srgbClr val="2E2E2E"/>
                          </a:solidFill>
                          <a:effectLst/>
                          <a:latin typeface="Lucida Sans" pitchFamily="34" charset="0"/>
                        </a:rPr>
                        <a:t>18:00</a:t>
                      </a:r>
                    </a:p>
                  </a:txBody>
                  <a:tcPr marL="9525" marR="9525" marT="9525" marB="0" anchor="ctr">
                    <a:lnL>
                      <a:noFill/>
                    </a:lnL>
                    <a:lnR>
                      <a:noFill/>
                    </a:lnR>
                    <a:lnT w="6350" cap="flat" cmpd="sng" algn="ctr">
                      <a:solidFill>
                        <a:srgbClr val="2E2E2E"/>
                      </a:solidFill>
                      <a:prstDash val="solid"/>
                      <a:round/>
                      <a:headEnd type="none" w="med" len="med"/>
                      <a:tailEnd type="none" w="med" len="med"/>
                    </a:lnT>
                    <a:lnB>
                      <a:noFill/>
                    </a:lnB>
                    <a:solidFill>
                      <a:srgbClr val="B8CCE4"/>
                    </a:solidFill>
                  </a:tcPr>
                </a:tc>
                <a:tc>
                  <a:txBody>
                    <a:bodyPr/>
                    <a:lstStyle/>
                    <a:p>
                      <a:pPr algn="ctr" fontAlgn="ctr"/>
                      <a:r>
                        <a:rPr lang="en-GB" sz="1600" b="0" i="0" u="none" strike="noStrike" dirty="0">
                          <a:solidFill>
                            <a:srgbClr val="2E2E2E"/>
                          </a:solidFill>
                          <a:effectLst/>
                          <a:latin typeface="Lucida Sans" pitchFamily="34" charset="0"/>
                        </a:rPr>
                        <a:t>20:00</a:t>
                      </a:r>
                    </a:p>
                  </a:txBody>
                  <a:tcPr marL="9525" marR="9525" marT="9525" marB="0" anchor="ctr">
                    <a:lnL>
                      <a:noFill/>
                    </a:lnL>
                    <a:lnR>
                      <a:noFill/>
                    </a:lnR>
                    <a:lnT w="6350" cap="flat" cmpd="sng" algn="ctr">
                      <a:solidFill>
                        <a:srgbClr val="2E2E2E"/>
                      </a:solidFill>
                      <a:prstDash val="solid"/>
                      <a:round/>
                      <a:headEnd type="none" w="med" len="med"/>
                      <a:tailEnd type="none" w="med" len="med"/>
                    </a:lnT>
                    <a:lnB>
                      <a:noFill/>
                    </a:lnB>
                    <a:solidFill>
                      <a:srgbClr val="B8CCE4"/>
                    </a:solidFill>
                  </a:tcPr>
                </a:tc>
                <a:tc>
                  <a:txBody>
                    <a:bodyPr/>
                    <a:lstStyle/>
                    <a:p>
                      <a:pPr algn="ctr" fontAlgn="ctr"/>
                      <a:r>
                        <a:rPr lang="en-GB" sz="1600" b="0" i="0" u="none" strike="noStrike" dirty="0">
                          <a:solidFill>
                            <a:srgbClr val="2E2E2E"/>
                          </a:solidFill>
                          <a:effectLst/>
                          <a:latin typeface="Lucida Sans" pitchFamily="34" charset="0"/>
                        </a:rPr>
                        <a:t>22:00</a:t>
                      </a:r>
                    </a:p>
                  </a:txBody>
                  <a:tcPr marL="9525" marR="9525" marT="9525" marB="0" anchor="ctr">
                    <a:lnL>
                      <a:noFill/>
                    </a:lnL>
                    <a:lnR>
                      <a:noFill/>
                    </a:lnR>
                    <a:lnT w="6350" cap="flat" cmpd="sng" algn="ctr">
                      <a:solidFill>
                        <a:srgbClr val="2E2E2E"/>
                      </a:solidFill>
                      <a:prstDash val="solid"/>
                      <a:round/>
                      <a:headEnd type="none" w="med" len="med"/>
                      <a:tailEnd type="none" w="med" len="med"/>
                    </a:lnT>
                    <a:lnB>
                      <a:noFill/>
                    </a:lnB>
                    <a:solidFill>
                      <a:srgbClr val="B8CCE4"/>
                    </a:solidFill>
                  </a:tcPr>
                </a:tc>
                <a:tc>
                  <a:txBody>
                    <a:bodyPr/>
                    <a:lstStyle/>
                    <a:p>
                      <a:pPr algn="ctr" fontAlgn="ctr"/>
                      <a:r>
                        <a:rPr lang="en-GB" sz="1600" b="0" i="0" u="none" strike="noStrike" dirty="0">
                          <a:solidFill>
                            <a:srgbClr val="2E2E2E"/>
                          </a:solidFill>
                          <a:effectLst/>
                          <a:latin typeface="Lucida Sans" pitchFamily="34" charset="0"/>
                        </a:rPr>
                        <a:t>24:00</a:t>
                      </a:r>
                    </a:p>
                  </a:txBody>
                  <a:tcPr marL="9525" marR="9525" marT="9525" marB="0" anchor="ctr">
                    <a:lnL>
                      <a:noFill/>
                    </a:lnL>
                    <a:lnR>
                      <a:noFill/>
                    </a:lnR>
                    <a:lnT w="6350" cap="flat" cmpd="sng" algn="ctr">
                      <a:solidFill>
                        <a:srgbClr val="2E2E2E"/>
                      </a:solidFill>
                      <a:prstDash val="solid"/>
                      <a:round/>
                      <a:headEnd type="none" w="med" len="med"/>
                      <a:tailEnd type="none" w="med" len="med"/>
                    </a:lnT>
                    <a:lnB>
                      <a:noFill/>
                    </a:lnB>
                    <a:solidFill>
                      <a:srgbClr val="B8CCE4"/>
                    </a:solidFill>
                  </a:tcPr>
                </a:tc>
                <a:tc>
                  <a:txBody>
                    <a:bodyPr/>
                    <a:lstStyle/>
                    <a:p>
                      <a:pPr algn="ctr" fontAlgn="ctr"/>
                      <a:r>
                        <a:rPr lang="en-GB" sz="1600" b="0" i="0" u="none" strike="noStrike" dirty="0">
                          <a:solidFill>
                            <a:srgbClr val="2E2E2E"/>
                          </a:solidFill>
                          <a:effectLst/>
                          <a:latin typeface="Lucida Sans" pitchFamily="34" charset="0"/>
                        </a:rPr>
                        <a:t>18:01</a:t>
                      </a:r>
                    </a:p>
                  </a:txBody>
                  <a:tcPr marL="9525" marR="9525" marT="9525" marB="0" anchor="ctr">
                    <a:lnL>
                      <a:noFill/>
                    </a:lnL>
                    <a:lnR>
                      <a:noFill/>
                    </a:lnR>
                    <a:lnT w="6350" cap="flat" cmpd="sng" algn="ctr">
                      <a:solidFill>
                        <a:srgbClr val="2E2E2E"/>
                      </a:solidFill>
                      <a:prstDash val="solid"/>
                      <a:round/>
                      <a:headEnd type="none" w="med" len="med"/>
                      <a:tailEnd type="none" w="med" len="med"/>
                    </a:lnT>
                    <a:lnB>
                      <a:noFill/>
                    </a:lnB>
                    <a:solidFill>
                      <a:srgbClr val="B8CCE4"/>
                    </a:solidFill>
                  </a:tcPr>
                </a:tc>
                <a:tc>
                  <a:txBody>
                    <a:bodyPr/>
                    <a:lstStyle/>
                    <a:p>
                      <a:pPr algn="ctr" fontAlgn="ctr"/>
                      <a:r>
                        <a:rPr lang="en-GB" sz="1600" b="0" i="0" u="none" strike="noStrike" dirty="0">
                          <a:solidFill>
                            <a:srgbClr val="2E2E2E"/>
                          </a:solidFill>
                          <a:effectLst/>
                          <a:latin typeface="Lucida Sans" pitchFamily="34" charset="0"/>
                        </a:rPr>
                        <a:t>22:01</a:t>
                      </a:r>
                    </a:p>
                  </a:txBody>
                  <a:tcPr marL="9525" marR="9525" marT="9525" marB="0" anchor="ctr">
                    <a:lnL>
                      <a:noFill/>
                    </a:lnL>
                    <a:lnR>
                      <a:noFill/>
                    </a:lnR>
                    <a:lnT w="6350" cap="flat" cmpd="sng" algn="ctr">
                      <a:solidFill>
                        <a:srgbClr val="2E2E2E"/>
                      </a:solidFill>
                      <a:prstDash val="solid"/>
                      <a:round/>
                      <a:headEnd type="none" w="med" len="med"/>
                      <a:tailEnd type="none" w="med" len="med"/>
                    </a:lnT>
                    <a:lnB>
                      <a:noFill/>
                    </a:lnB>
                    <a:solidFill>
                      <a:srgbClr val="B8CCE4"/>
                    </a:solidFill>
                  </a:tcPr>
                </a:tc>
                <a:tc>
                  <a:txBody>
                    <a:bodyPr/>
                    <a:lstStyle/>
                    <a:p>
                      <a:pPr algn="ctr" fontAlgn="ctr"/>
                      <a:r>
                        <a:rPr lang="en-GB" sz="1600" b="0" i="0" u="none" strike="noStrike" dirty="0">
                          <a:solidFill>
                            <a:srgbClr val="2E2E2E"/>
                          </a:solidFill>
                          <a:effectLst/>
                          <a:latin typeface="Lucida Sans" pitchFamily="34" charset="0"/>
                        </a:rPr>
                        <a:t>18:02</a:t>
                      </a:r>
                    </a:p>
                  </a:txBody>
                  <a:tcPr marL="9525" marR="9525" marT="9525" marB="0" anchor="ctr">
                    <a:lnL>
                      <a:noFill/>
                    </a:lnL>
                    <a:lnR>
                      <a:noFill/>
                    </a:lnR>
                    <a:lnT w="6350" cap="flat" cmpd="sng" algn="ctr">
                      <a:solidFill>
                        <a:srgbClr val="2E2E2E"/>
                      </a:solidFill>
                      <a:prstDash val="solid"/>
                      <a:round/>
                      <a:headEnd type="none" w="med" len="med"/>
                      <a:tailEnd type="none" w="med" len="med"/>
                    </a:lnT>
                    <a:lnB>
                      <a:noFill/>
                    </a:lnB>
                    <a:solidFill>
                      <a:srgbClr val="B8CCE4"/>
                    </a:solidFill>
                  </a:tcPr>
                </a:tc>
                <a:tc>
                  <a:txBody>
                    <a:bodyPr/>
                    <a:lstStyle/>
                    <a:p>
                      <a:pPr algn="ctr" fontAlgn="ctr"/>
                      <a:r>
                        <a:rPr lang="en-GB" sz="1600" b="0" i="0" u="none" strike="noStrike" dirty="0">
                          <a:solidFill>
                            <a:srgbClr val="2E2E2E"/>
                          </a:solidFill>
                          <a:effectLst/>
                          <a:latin typeface="Lucida Sans" pitchFamily="34" charset="0"/>
                        </a:rPr>
                        <a:t>18:03</a:t>
                      </a:r>
                    </a:p>
                  </a:txBody>
                  <a:tcPr marL="9525" marR="9525" marT="9525" marB="0" anchor="ctr">
                    <a:lnL>
                      <a:noFill/>
                    </a:lnL>
                    <a:lnR>
                      <a:noFill/>
                    </a:lnR>
                    <a:lnT w="6350" cap="flat" cmpd="sng" algn="ctr">
                      <a:solidFill>
                        <a:srgbClr val="2E2E2E"/>
                      </a:solidFill>
                      <a:prstDash val="solid"/>
                      <a:round/>
                      <a:headEnd type="none" w="med" len="med"/>
                      <a:tailEnd type="none" w="med" len="med"/>
                    </a:lnT>
                    <a:lnB>
                      <a:noFill/>
                    </a:lnB>
                    <a:solidFill>
                      <a:srgbClr val="B8CCE4"/>
                    </a:solidFill>
                  </a:tcPr>
                </a:tc>
              </a:tr>
              <a:tr h="486451">
                <a:tc>
                  <a:txBody>
                    <a:bodyPr/>
                    <a:lstStyle/>
                    <a:p>
                      <a:pPr algn="l" fontAlgn="ctr"/>
                      <a:r>
                        <a:rPr lang="en-GB" sz="1600" b="0" i="0" u="none" strike="noStrike" dirty="0">
                          <a:solidFill>
                            <a:srgbClr val="2E2E2E"/>
                          </a:solidFill>
                          <a:effectLst/>
                          <a:latin typeface="Lucida Sans" pitchFamily="34" charset="0"/>
                        </a:rPr>
                        <a:t>Corn</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11.7</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1.85</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0.24</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0</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0</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25.2</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0</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60.6</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0.48</a:t>
                      </a:r>
                    </a:p>
                  </a:txBody>
                  <a:tcPr marL="9525" marR="9525" marT="9525" marB="0" anchor="ctr">
                    <a:lnL>
                      <a:noFill/>
                    </a:lnL>
                    <a:lnR>
                      <a:noFill/>
                    </a:lnR>
                    <a:lnT>
                      <a:noFill/>
                    </a:lnT>
                    <a:lnB>
                      <a:noFill/>
                    </a:lnB>
                    <a:solidFill>
                      <a:srgbClr val="DCE6F1"/>
                    </a:solidFill>
                  </a:tcPr>
                </a:tc>
              </a:tr>
              <a:tr h="486451">
                <a:tc>
                  <a:txBody>
                    <a:bodyPr/>
                    <a:lstStyle/>
                    <a:p>
                      <a:pPr algn="l" fontAlgn="ctr"/>
                      <a:r>
                        <a:rPr lang="en-GB" sz="1600" b="0" i="0" u="none" strike="noStrike" dirty="0">
                          <a:solidFill>
                            <a:srgbClr val="2E2E2E"/>
                          </a:solidFill>
                          <a:effectLst/>
                          <a:latin typeface="Lucida Sans" pitchFamily="34" charset="0"/>
                        </a:rPr>
                        <a:t>Cottonseed</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28.3</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0.89</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0</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0</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0</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13.3</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0</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57.5</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0</a:t>
                      </a:r>
                    </a:p>
                  </a:txBody>
                  <a:tcPr marL="9525" marR="9525" marT="9525" marB="0" anchor="ctr">
                    <a:lnL>
                      <a:noFill/>
                    </a:lnL>
                    <a:lnR>
                      <a:noFill/>
                    </a:lnR>
                    <a:lnT>
                      <a:noFill/>
                    </a:lnT>
                    <a:lnB>
                      <a:noFill/>
                    </a:lnB>
                    <a:solidFill>
                      <a:srgbClr val="B8CCE4"/>
                    </a:solidFill>
                  </a:tcPr>
                </a:tc>
              </a:tr>
              <a:tr h="486451">
                <a:tc>
                  <a:txBody>
                    <a:bodyPr/>
                    <a:lstStyle/>
                    <a:p>
                      <a:pPr algn="l" fontAlgn="ctr"/>
                      <a:r>
                        <a:rPr lang="en-GB" sz="1600" b="0" i="0" u="none" strike="noStrike" dirty="0">
                          <a:solidFill>
                            <a:srgbClr val="2E2E2E"/>
                          </a:solidFill>
                          <a:effectLst/>
                          <a:latin typeface="Lucida Sans" pitchFamily="34" charset="0"/>
                        </a:rPr>
                        <a:t>Peanut</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11.4</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2.39</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1.32</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2.52</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1.23</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48.3</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0</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32</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0.93</a:t>
                      </a:r>
                    </a:p>
                  </a:txBody>
                  <a:tcPr marL="9525" marR="9525" marT="9525" marB="0" anchor="ctr">
                    <a:lnL>
                      <a:noFill/>
                    </a:lnL>
                    <a:lnR>
                      <a:noFill/>
                    </a:lnR>
                    <a:lnT>
                      <a:noFill/>
                    </a:lnT>
                    <a:lnB>
                      <a:noFill/>
                    </a:lnB>
                    <a:solidFill>
                      <a:srgbClr val="DCE6F1"/>
                    </a:solidFill>
                  </a:tcPr>
                </a:tc>
              </a:tr>
              <a:tr h="486451">
                <a:tc>
                  <a:txBody>
                    <a:bodyPr/>
                    <a:lstStyle/>
                    <a:p>
                      <a:pPr algn="l" fontAlgn="ctr"/>
                      <a:r>
                        <a:rPr lang="en-GB" sz="1600" b="0" i="0" u="none" strike="noStrike" dirty="0">
                          <a:solidFill>
                            <a:srgbClr val="2E2E2E"/>
                          </a:solidFill>
                          <a:effectLst/>
                          <a:latin typeface="Lucida Sans" pitchFamily="34" charset="0"/>
                        </a:rPr>
                        <a:t>Rapeseed</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3.49</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0.85</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0</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0</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0</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64.4</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0</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22.3</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8.23</a:t>
                      </a:r>
                    </a:p>
                  </a:txBody>
                  <a:tcPr marL="9525" marR="9525" marT="9525" marB="0" anchor="ctr">
                    <a:lnL>
                      <a:noFill/>
                    </a:lnL>
                    <a:lnR>
                      <a:noFill/>
                    </a:lnR>
                    <a:lnT>
                      <a:noFill/>
                    </a:lnT>
                    <a:lnB>
                      <a:noFill/>
                    </a:lnB>
                    <a:solidFill>
                      <a:srgbClr val="B8CCE4"/>
                    </a:solidFill>
                  </a:tcPr>
                </a:tc>
              </a:tr>
              <a:tr h="486451">
                <a:tc>
                  <a:txBody>
                    <a:bodyPr/>
                    <a:lstStyle/>
                    <a:p>
                      <a:pPr algn="l" fontAlgn="ctr"/>
                      <a:r>
                        <a:rPr lang="en-GB" sz="1600" b="0" i="0" u="none" strike="noStrike" dirty="0">
                          <a:solidFill>
                            <a:srgbClr val="2E2E2E"/>
                          </a:solidFill>
                          <a:effectLst/>
                          <a:latin typeface="Lucida Sans" pitchFamily="34" charset="0"/>
                        </a:rPr>
                        <a:t>Soybean</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11.8</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3.15</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0</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0</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0</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23.3</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0</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55.5</a:t>
                      </a:r>
                    </a:p>
                  </a:txBody>
                  <a:tcPr marL="9525" marR="9525" marT="9525" marB="0" anchor="ctr">
                    <a:lnL>
                      <a:noFill/>
                    </a:lnL>
                    <a:lnR>
                      <a:noFill/>
                    </a:lnR>
                    <a:lnT>
                      <a:noFill/>
                    </a:lnT>
                    <a:lnB>
                      <a:noFill/>
                    </a:lnB>
                    <a:solidFill>
                      <a:srgbClr val="DCE6F1"/>
                    </a:solidFill>
                  </a:tcPr>
                </a:tc>
                <a:tc>
                  <a:txBody>
                    <a:bodyPr/>
                    <a:lstStyle/>
                    <a:p>
                      <a:pPr algn="r" fontAlgn="ctr"/>
                      <a:r>
                        <a:rPr lang="en-GB" sz="1600" b="0" i="0" u="none" strike="noStrike" dirty="0">
                          <a:solidFill>
                            <a:srgbClr val="2E2E2E"/>
                          </a:solidFill>
                          <a:effectLst/>
                          <a:latin typeface="Lucida Sans" pitchFamily="34" charset="0"/>
                        </a:rPr>
                        <a:t>6.31</a:t>
                      </a:r>
                    </a:p>
                  </a:txBody>
                  <a:tcPr marL="9525" marR="9525" marT="9525" marB="0" anchor="ctr">
                    <a:lnL>
                      <a:noFill/>
                    </a:lnL>
                    <a:lnR>
                      <a:noFill/>
                    </a:lnR>
                    <a:lnT>
                      <a:noFill/>
                    </a:lnT>
                    <a:lnB>
                      <a:noFill/>
                    </a:lnB>
                    <a:solidFill>
                      <a:srgbClr val="DCE6F1"/>
                    </a:solidFill>
                  </a:tcPr>
                </a:tc>
              </a:tr>
              <a:tr h="486451">
                <a:tc>
                  <a:txBody>
                    <a:bodyPr/>
                    <a:lstStyle/>
                    <a:p>
                      <a:pPr algn="l" fontAlgn="ctr"/>
                      <a:r>
                        <a:rPr lang="en-GB" sz="1600" b="0" i="0" u="none" strike="noStrike" dirty="0">
                          <a:solidFill>
                            <a:srgbClr val="2E2E2E"/>
                          </a:solidFill>
                          <a:effectLst/>
                          <a:latin typeface="Lucida Sans" pitchFamily="34" charset="0"/>
                        </a:rPr>
                        <a:t>Sunflower</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6.08</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3.26</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0</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0</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0</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16.9</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0</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73.7</a:t>
                      </a:r>
                    </a:p>
                  </a:txBody>
                  <a:tcPr marL="9525" marR="9525" marT="9525" marB="0" anchor="ctr">
                    <a:lnL>
                      <a:noFill/>
                    </a:lnL>
                    <a:lnR>
                      <a:noFill/>
                    </a:lnR>
                    <a:lnT>
                      <a:noFill/>
                    </a:lnT>
                    <a:lnB>
                      <a:noFill/>
                    </a:lnB>
                    <a:solidFill>
                      <a:srgbClr val="B8CCE4"/>
                    </a:solidFill>
                  </a:tcPr>
                </a:tc>
                <a:tc>
                  <a:txBody>
                    <a:bodyPr/>
                    <a:lstStyle/>
                    <a:p>
                      <a:pPr algn="r" fontAlgn="ctr"/>
                      <a:r>
                        <a:rPr lang="en-GB" sz="1600" b="0" i="0" u="none" strike="noStrike" dirty="0">
                          <a:solidFill>
                            <a:srgbClr val="2E2E2E"/>
                          </a:solidFill>
                          <a:effectLst/>
                          <a:latin typeface="Lucida Sans" pitchFamily="34" charset="0"/>
                        </a:rPr>
                        <a:t>0</a:t>
                      </a:r>
                    </a:p>
                  </a:txBody>
                  <a:tcPr marL="9525" marR="9525" marT="9525" marB="0" anchor="ctr">
                    <a:lnL>
                      <a:noFill/>
                    </a:lnL>
                    <a:lnR>
                      <a:noFill/>
                    </a:lnR>
                    <a:lnT>
                      <a:noFill/>
                    </a:lnT>
                    <a:lnB>
                      <a:noFill/>
                    </a:lnB>
                    <a:solidFill>
                      <a:srgbClr val="B8CCE4"/>
                    </a:solidFill>
                  </a:tcPr>
                </a:tc>
              </a:tr>
            </a:tbl>
          </a:graphicData>
        </a:graphic>
      </p:graphicFrame>
      <p:sp>
        <p:nvSpPr>
          <p:cNvPr id="4" name="Rectangle 3"/>
          <p:cNvSpPr/>
          <p:nvPr/>
        </p:nvSpPr>
        <p:spPr>
          <a:xfrm>
            <a:off x="395536" y="764704"/>
            <a:ext cx="8064896" cy="523220"/>
          </a:xfrm>
          <a:prstGeom prst="rect">
            <a:avLst/>
          </a:prstGeom>
        </p:spPr>
        <p:txBody>
          <a:bodyPr wrap="square">
            <a:spAutoFit/>
          </a:bodyPr>
          <a:lstStyle/>
          <a:p>
            <a:pPr algn="ctr"/>
            <a:r>
              <a:rPr lang="en-GB" sz="2800" b="1" dirty="0">
                <a:solidFill>
                  <a:schemeClr val="accent1"/>
                </a:solidFill>
                <a:latin typeface="Lucida Sans" pitchFamily="34" charset="0"/>
              </a:rPr>
              <a:t>Fatty </a:t>
            </a:r>
            <a:r>
              <a:rPr lang="en-GB" sz="2800" b="1" dirty="0" smtClean="0">
                <a:solidFill>
                  <a:schemeClr val="accent1"/>
                </a:solidFill>
                <a:latin typeface="Lucida Sans" pitchFamily="34" charset="0"/>
              </a:rPr>
              <a:t>Acid Composition of Vegetable oils</a:t>
            </a:r>
            <a:endParaRPr lang="en-GB" sz="2800" b="1" dirty="0">
              <a:solidFill>
                <a:schemeClr val="accent1"/>
              </a:solidFill>
              <a:latin typeface="Lucida Sans" pitchFamily="34" charset="0"/>
            </a:endParaRPr>
          </a:p>
        </p:txBody>
      </p:sp>
      <p:sp>
        <p:nvSpPr>
          <p:cNvPr id="5" name="Rectangle 4"/>
          <p:cNvSpPr/>
          <p:nvPr/>
        </p:nvSpPr>
        <p:spPr>
          <a:xfrm>
            <a:off x="522919" y="5963643"/>
            <a:ext cx="7937513" cy="430887"/>
          </a:xfrm>
          <a:prstGeom prst="rect">
            <a:avLst/>
          </a:prstGeom>
        </p:spPr>
        <p:txBody>
          <a:bodyPr wrap="square">
            <a:spAutoFit/>
          </a:bodyPr>
          <a:lstStyle/>
          <a:p>
            <a:pPr algn="ctr"/>
            <a:r>
              <a:rPr lang="en-GB" sz="1100" dirty="0">
                <a:latin typeface="Lucida Sans" pitchFamily="34" charset="0"/>
              </a:rPr>
              <a:t>MARCHETTI, J. M., MIGUEL, V. U. &amp; ERRAZU, A. F. 2007. Possible Methods for Biodiesel Production. Renewable &amp; Sustainable Energy Reviews, 11,(6), 1300-1311.</a:t>
            </a:r>
          </a:p>
        </p:txBody>
      </p:sp>
    </p:spTree>
    <p:extLst>
      <p:ext uri="{BB962C8B-B14F-4D97-AF65-F5344CB8AC3E}">
        <p14:creationId xmlns:p14="http://schemas.microsoft.com/office/powerpoint/2010/main" val="15686738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582" y="404664"/>
            <a:ext cx="8229600" cy="795536"/>
          </a:xfrm>
        </p:spPr>
        <p:txBody>
          <a:bodyPr/>
          <a:lstStyle/>
          <a:p>
            <a:r>
              <a:rPr lang="en-GB" sz="4800" b="1" dirty="0" smtClean="0">
                <a:solidFill>
                  <a:schemeClr val="accent1"/>
                </a:solidFill>
                <a:effectLst/>
                <a:latin typeface="Lucida Sans" pitchFamily="34" charset="0"/>
              </a:rPr>
              <a:t>Animal Oil Feed-stocks</a:t>
            </a:r>
            <a:endParaRPr lang="en-GB" sz="4800" b="1" dirty="0">
              <a:solidFill>
                <a:schemeClr val="accent1"/>
              </a:solidFill>
              <a:effectLst/>
              <a:latin typeface="Lucida Sans" pitchFamily="34" charset="0"/>
            </a:endParaRPr>
          </a:p>
        </p:txBody>
      </p:sp>
      <p:sp>
        <p:nvSpPr>
          <p:cNvPr id="3" name="Rectangle 2"/>
          <p:cNvSpPr/>
          <p:nvPr/>
        </p:nvSpPr>
        <p:spPr>
          <a:xfrm>
            <a:off x="539552" y="1412776"/>
            <a:ext cx="4392488" cy="4832092"/>
          </a:xfrm>
          <a:prstGeom prst="rect">
            <a:avLst/>
          </a:prstGeom>
        </p:spPr>
        <p:txBody>
          <a:bodyPr wrap="square">
            <a:spAutoFit/>
          </a:bodyPr>
          <a:lstStyle/>
          <a:p>
            <a:pPr marL="285750" indent="-285750">
              <a:buFont typeface="Arial" pitchFamily="34" charset="0"/>
              <a:buChar char="•"/>
            </a:pPr>
            <a:r>
              <a:rPr lang="en-GB" sz="4400" dirty="0" smtClean="0">
                <a:latin typeface="Lucida Sans" pitchFamily="34" charset="0"/>
              </a:rPr>
              <a:t>Tallow </a:t>
            </a:r>
            <a:r>
              <a:rPr lang="en-GB" sz="4400" dirty="0">
                <a:latin typeface="Lucida Sans" pitchFamily="34" charset="0"/>
              </a:rPr>
              <a:t>(from beef </a:t>
            </a:r>
            <a:r>
              <a:rPr lang="en-GB" sz="4400" dirty="0" smtClean="0">
                <a:latin typeface="Lucida Sans" pitchFamily="34" charset="0"/>
              </a:rPr>
              <a:t>processing)</a:t>
            </a:r>
          </a:p>
          <a:p>
            <a:pPr marL="285750" indent="-285750">
              <a:buFont typeface="Arial" pitchFamily="34" charset="0"/>
              <a:buChar char="•"/>
            </a:pPr>
            <a:r>
              <a:rPr lang="en-GB" sz="4400" dirty="0" smtClean="0">
                <a:latin typeface="Lucida Sans" pitchFamily="34" charset="0"/>
              </a:rPr>
              <a:t>Lard (</a:t>
            </a:r>
            <a:r>
              <a:rPr lang="en-GB" sz="4400" dirty="0">
                <a:latin typeface="Lucida Sans" pitchFamily="34" charset="0"/>
              </a:rPr>
              <a:t>from pork</a:t>
            </a:r>
            <a:r>
              <a:rPr lang="en-GB" sz="4400" dirty="0" smtClean="0">
                <a:latin typeface="Lucida Sans" pitchFamily="34" charset="0"/>
              </a:rPr>
              <a:t>),</a:t>
            </a:r>
          </a:p>
          <a:p>
            <a:pPr marL="285750" indent="-285750">
              <a:buFont typeface="Arial" pitchFamily="34" charset="0"/>
              <a:buChar char="•"/>
            </a:pPr>
            <a:r>
              <a:rPr lang="en-GB" sz="4400" dirty="0" smtClean="0">
                <a:latin typeface="Lucida Sans" pitchFamily="34" charset="0"/>
              </a:rPr>
              <a:t>Poultry fats, </a:t>
            </a:r>
          </a:p>
          <a:p>
            <a:pPr marL="285750" indent="-285750">
              <a:buFont typeface="Arial" pitchFamily="34" charset="0"/>
              <a:buChar char="•"/>
            </a:pPr>
            <a:r>
              <a:rPr lang="en-GB" sz="4400" dirty="0" smtClean="0">
                <a:latin typeface="Lucida Sans" pitchFamily="34" charset="0"/>
              </a:rPr>
              <a:t>Fish oils</a:t>
            </a:r>
            <a:endParaRPr lang="en-GB" sz="4400" dirty="0">
              <a:latin typeface="Lucida Sans" pitchFamily="34" charset="0"/>
            </a:endParaRPr>
          </a:p>
        </p:txBody>
      </p:sp>
      <p:sp>
        <p:nvSpPr>
          <p:cNvPr id="4" name="Rectangle 3"/>
          <p:cNvSpPr/>
          <p:nvPr/>
        </p:nvSpPr>
        <p:spPr>
          <a:xfrm>
            <a:off x="4932040" y="1632248"/>
            <a:ext cx="3600400" cy="4524315"/>
          </a:xfrm>
          <a:prstGeom prst="rect">
            <a:avLst/>
          </a:prstGeom>
        </p:spPr>
        <p:txBody>
          <a:bodyPr wrap="square">
            <a:spAutoFit/>
          </a:bodyPr>
          <a:lstStyle/>
          <a:p>
            <a:r>
              <a:rPr lang="en-GB" dirty="0" smtClean="0">
                <a:latin typeface="Lucida Sans" pitchFamily="34" charset="0"/>
              </a:rPr>
              <a:t>Due </a:t>
            </a:r>
            <a:r>
              <a:rPr lang="en-GB" dirty="0">
                <a:latin typeface="Lucida Sans" pitchFamily="34" charset="0"/>
              </a:rPr>
              <a:t>to </a:t>
            </a:r>
            <a:r>
              <a:rPr lang="en-GB" dirty="0" smtClean="0">
                <a:latin typeface="Lucida Sans" pitchFamily="34" charset="0"/>
              </a:rPr>
              <a:t>the </a:t>
            </a:r>
            <a:r>
              <a:rPr lang="en-GB" dirty="0">
                <a:latin typeface="Lucida Sans" pitchFamily="34" charset="0"/>
              </a:rPr>
              <a:t>saturated fat </a:t>
            </a:r>
            <a:r>
              <a:rPr lang="en-GB" dirty="0" smtClean="0">
                <a:latin typeface="Lucida Sans" pitchFamily="34" charset="0"/>
              </a:rPr>
              <a:t>content in many </a:t>
            </a:r>
            <a:r>
              <a:rPr lang="en-GB" dirty="0">
                <a:latin typeface="Lucida Sans" pitchFamily="34" charset="0"/>
              </a:rPr>
              <a:t>animal </a:t>
            </a:r>
            <a:r>
              <a:rPr lang="en-GB" dirty="0" smtClean="0">
                <a:latin typeface="Lucida Sans" pitchFamily="34" charset="0"/>
              </a:rPr>
              <a:t>they are </a:t>
            </a:r>
            <a:r>
              <a:rPr lang="en-GB" dirty="0">
                <a:latin typeface="Lucida Sans" pitchFamily="34" charset="0"/>
              </a:rPr>
              <a:t>often solid at room temperature </a:t>
            </a:r>
            <a:r>
              <a:rPr lang="en-GB" dirty="0" smtClean="0">
                <a:latin typeface="Lucida Sans" pitchFamily="34" charset="0"/>
              </a:rPr>
              <a:t>and may </a:t>
            </a:r>
            <a:r>
              <a:rPr lang="en-GB" dirty="0">
                <a:latin typeface="Lucida Sans" pitchFamily="34" charset="0"/>
              </a:rPr>
              <a:t>require heating prior to process (increased energy input</a:t>
            </a:r>
            <a:r>
              <a:rPr lang="en-GB" dirty="0" smtClean="0">
                <a:latin typeface="Lucida Sans" pitchFamily="34" charset="0"/>
              </a:rPr>
              <a:t>) and may produce a fuel with poor cold weather properties.</a:t>
            </a:r>
          </a:p>
          <a:p>
            <a:endParaRPr lang="en-GB" dirty="0">
              <a:latin typeface="Lucida Sans" pitchFamily="34" charset="0"/>
            </a:endParaRPr>
          </a:p>
          <a:p>
            <a:r>
              <a:rPr lang="en-GB" dirty="0" smtClean="0">
                <a:latin typeface="Lucida Sans" pitchFamily="34" charset="0"/>
              </a:rPr>
              <a:t>May be a cheaper </a:t>
            </a:r>
            <a:r>
              <a:rPr lang="en-GB" dirty="0">
                <a:latin typeface="Lucida Sans" pitchFamily="34" charset="0"/>
              </a:rPr>
              <a:t>feedstock  than vegetable oils </a:t>
            </a:r>
            <a:r>
              <a:rPr lang="en-GB" dirty="0" smtClean="0">
                <a:latin typeface="Lucida Sans" pitchFamily="34" charset="0"/>
              </a:rPr>
              <a:t>as they  can be </a:t>
            </a:r>
            <a:r>
              <a:rPr lang="en-GB" dirty="0">
                <a:latin typeface="Lucida Sans" pitchFamily="34" charset="0"/>
              </a:rPr>
              <a:t>waste </a:t>
            </a:r>
            <a:r>
              <a:rPr lang="en-GB" dirty="0" smtClean="0">
                <a:latin typeface="Lucida Sans" pitchFamily="34" charset="0"/>
              </a:rPr>
              <a:t>products. Also may need </a:t>
            </a:r>
            <a:r>
              <a:rPr lang="en-GB" dirty="0">
                <a:latin typeface="Lucida Sans" pitchFamily="34" charset="0"/>
              </a:rPr>
              <a:t>further processing to remove free fatty </a:t>
            </a:r>
            <a:r>
              <a:rPr lang="en-GB" dirty="0" smtClean="0">
                <a:latin typeface="Lucida Sans" pitchFamily="34" charset="0"/>
              </a:rPr>
              <a:t>acids and </a:t>
            </a:r>
            <a:r>
              <a:rPr lang="en-GB" dirty="0">
                <a:latin typeface="Lucida Sans" pitchFamily="34" charset="0"/>
              </a:rPr>
              <a:t>polar contaminants</a:t>
            </a:r>
          </a:p>
          <a:p>
            <a:endParaRPr lang="en-GB" dirty="0"/>
          </a:p>
        </p:txBody>
      </p:sp>
    </p:spTree>
    <p:extLst>
      <p:ext uri="{BB962C8B-B14F-4D97-AF65-F5344CB8AC3E}">
        <p14:creationId xmlns:p14="http://schemas.microsoft.com/office/powerpoint/2010/main" val="543290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0486" y="1444991"/>
            <a:ext cx="7839946" cy="5170646"/>
          </a:xfrm>
          <a:prstGeom prst="rect">
            <a:avLst/>
          </a:prstGeom>
        </p:spPr>
        <p:txBody>
          <a:bodyPr wrap="square">
            <a:spAutoFit/>
          </a:bodyPr>
          <a:lstStyle/>
          <a:p>
            <a:r>
              <a:rPr lang="en-GB" sz="2400" dirty="0">
                <a:latin typeface="Lucida Sans" pitchFamily="34" charset="0"/>
              </a:rPr>
              <a:t>Food processing waste e.g. frying </a:t>
            </a:r>
            <a:r>
              <a:rPr lang="en-GB" sz="2400" dirty="0" smtClean="0">
                <a:latin typeface="Lucida Sans" pitchFamily="34" charset="0"/>
              </a:rPr>
              <a:t>oils</a:t>
            </a:r>
            <a:endParaRPr lang="en-GB" sz="2400" dirty="0">
              <a:latin typeface="Lucida Sans" pitchFamily="34" charset="0"/>
            </a:endParaRPr>
          </a:p>
          <a:p>
            <a:r>
              <a:rPr lang="en-GB" sz="2400" dirty="0">
                <a:latin typeface="Lucida Sans" pitchFamily="34" charset="0"/>
              </a:rPr>
              <a:t>Grease collected from </a:t>
            </a:r>
            <a:r>
              <a:rPr lang="en-GB" sz="2400" dirty="0" smtClean="0">
                <a:latin typeface="Lucida Sans" pitchFamily="34" charset="0"/>
              </a:rPr>
              <a:t>wastewater</a:t>
            </a:r>
            <a:endParaRPr lang="en-GB" sz="2400" dirty="0">
              <a:latin typeface="Lucida Sans" pitchFamily="34" charset="0"/>
            </a:endParaRPr>
          </a:p>
          <a:p>
            <a:r>
              <a:rPr lang="en-GB" sz="2400" dirty="0" smtClean="0">
                <a:latin typeface="Lucida Sans" pitchFamily="34" charset="0"/>
              </a:rPr>
              <a:t>Soap-stock </a:t>
            </a:r>
            <a:r>
              <a:rPr lang="en-GB" sz="2400" dirty="0">
                <a:latin typeface="Lucida Sans" pitchFamily="34" charset="0"/>
              </a:rPr>
              <a:t>– a by-product of the refining of vegetable </a:t>
            </a:r>
            <a:r>
              <a:rPr lang="en-GB" sz="2400" dirty="0" smtClean="0">
                <a:latin typeface="Lucida Sans" pitchFamily="34" charset="0"/>
              </a:rPr>
              <a:t>oils</a:t>
            </a:r>
          </a:p>
          <a:p>
            <a:endParaRPr lang="en-GB" sz="2400" dirty="0">
              <a:latin typeface="Lucida Sans" pitchFamily="34" charset="0"/>
            </a:endParaRPr>
          </a:p>
          <a:p>
            <a:r>
              <a:rPr lang="en-GB" sz="2400" dirty="0">
                <a:latin typeface="Lucida Sans" pitchFamily="34" charset="0"/>
              </a:rPr>
              <a:t>Often require pre-processing to remove high concentrations of contaminants;</a:t>
            </a:r>
          </a:p>
          <a:p>
            <a:r>
              <a:rPr lang="en-GB" sz="2400" dirty="0">
                <a:latin typeface="Lucida Sans" pitchFamily="34" charset="0"/>
              </a:rPr>
              <a:t>Trap grease </a:t>
            </a:r>
            <a:r>
              <a:rPr lang="en-GB" sz="2400" dirty="0" smtClean="0">
                <a:latin typeface="Lucida Sans" pitchFamily="34" charset="0"/>
              </a:rPr>
              <a:t>high water content.</a:t>
            </a:r>
            <a:endParaRPr lang="en-GB" sz="2400" dirty="0">
              <a:latin typeface="Lucida Sans" pitchFamily="34" charset="0"/>
            </a:endParaRPr>
          </a:p>
          <a:p>
            <a:r>
              <a:rPr lang="en-GB" sz="2400" dirty="0">
                <a:latin typeface="Lucida Sans" pitchFamily="34" charset="0"/>
              </a:rPr>
              <a:t>Frying oils high </a:t>
            </a:r>
            <a:r>
              <a:rPr lang="en-GB" sz="2400" dirty="0" smtClean="0">
                <a:latin typeface="Lucida Sans" pitchFamily="34" charset="0"/>
              </a:rPr>
              <a:t>Free Fatty Acid (FFA) content</a:t>
            </a:r>
          </a:p>
          <a:p>
            <a:endParaRPr lang="en-GB" sz="2400" dirty="0">
              <a:latin typeface="Lucida Sans" pitchFamily="34" charset="0"/>
            </a:endParaRPr>
          </a:p>
          <a:p>
            <a:r>
              <a:rPr lang="en-GB" sz="2400" dirty="0">
                <a:latin typeface="Lucida Sans" pitchFamily="34" charset="0"/>
              </a:rPr>
              <a:t>Cheaper </a:t>
            </a:r>
            <a:r>
              <a:rPr lang="en-GB" sz="2400" dirty="0" smtClean="0">
                <a:latin typeface="Lucida Sans" pitchFamily="34" charset="0"/>
              </a:rPr>
              <a:t>feedstock than </a:t>
            </a:r>
            <a:r>
              <a:rPr lang="en-GB" sz="2400" dirty="0">
                <a:latin typeface="Lucida Sans" pitchFamily="34" charset="0"/>
              </a:rPr>
              <a:t>vegetable oils since they are waste </a:t>
            </a:r>
            <a:r>
              <a:rPr lang="en-GB" sz="2400" dirty="0" smtClean="0">
                <a:latin typeface="Lucida Sans" pitchFamily="34" charset="0"/>
              </a:rPr>
              <a:t>products</a:t>
            </a:r>
          </a:p>
          <a:p>
            <a:r>
              <a:rPr lang="en-GB" sz="2400" dirty="0" smtClean="0">
                <a:latin typeface="Lucida Sans" pitchFamily="34" charset="0"/>
              </a:rPr>
              <a:t>Previously had a lower fuel duty in the UK</a:t>
            </a:r>
          </a:p>
          <a:p>
            <a:endParaRPr lang="en-GB" dirty="0"/>
          </a:p>
        </p:txBody>
      </p:sp>
      <p:sp>
        <p:nvSpPr>
          <p:cNvPr id="3" name="TextBox 2"/>
          <p:cNvSpPr txBox="1"/>
          <p:nvPr/>
        </p:nvSpPr>
        <p:spPr>
          <a:xfrm>
            <a:off x="755576" y="548680"/>
            <a:ext cx="7704856" cy="830997"/>
          </a:xfrm>
          <a:prstGeom prst="rect">
            <a:avLst/>
          </a:prstGeom>
          <a:noFill/>
        </p:spPr>
        <p:txBody>
          <a:bodyPr wrap="square" rtlCol="0">
            <a:spAutoFit/>
          </a:bodyPr>
          <a:lstStyle/>
          <a:p>
            <a:pPr algn="ctr"/>
            <a:r>
              <a:rPr lang="en-GB" sz="4800" b="1" dirty="0" smtClean="0">
                <a:solidFill>
                  <a:schemeClr val="accent1"/>
                </a:solidFill>
                <a:latin typeface="Lucida Sans" pitchFamily="34" charset="0"/>
              </a:rPr>
              <a:t>Waste Oils &amp; Fats</a:t>
            </a:r>
            <a:endParaRPr lang="en-GB" sz="4800" b="1" dirty="0">
              <a:solidFill>
                <a:schemeClr val="accent1"/>
              </a:solidFill>
              <a:latin typeface="Lucida Sans" pitchFamily="34" charset="0"/>
            </a:endParaRPr>
          </a:p>
        </p:txBody>
      </p:sp>
    </p:spTree>
    <p:extLst>
      <p:ext uri="{BB962C8B-B14F-4D97-AF65-F5344CB8AC3E}">
        <p14:creationId xmlns:p14="http://schemas.microsoft.com/office/powerpoint/2010/main" val="11402858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9603" y="260648"/>
            <a:ext cx="4497810" cy="6323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804248" y="5949280"/>
            <a:ext cx="1800200" cy="261610"/>
          </a:xfrm>
          <a:prstGeom prst="rect">
            <a:avLst/>
          </a:prstGeom>
          <a:noFill/>
        </p:spPr>
        <p:txBody>
          <a:bodyPr wrap="square" rtlCol="0">
            <a:spAutoFit/>
          </a:bodyPr>
          <a:lstStyle/>
          <a:p>
            <a:r>
              <a:rPr lang="en-GB" sz="1100" dirty="0" smtClean="0">
                <a:latin typeface="Lucida Sans" pitchFamily="34" charset="0"/>
              </a:rPr>
              <a:t>Courtesy Greenpeace</a:t>
            </a:r>
            <a:endParaRPr lang="en-GB" sz="1100" dirty="0">
              <a:latin typeface="Lucida Sans" pitchFamily="34" charset="0"/>
            </a:endParaRPr>
          </a:p>
        </p:txBody>
      </p:sp>
    </p:spTree>
    <p:extLst>
      <p:ext uri="{BB962C8B-B14F-4D97-AF65-F5344CB8AC3E}">
        <p14:creationId xmlns:p14="http://schemas.microsoft.com/office/powerpoint/2010/main" val="42706330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0" y="2066925"/>
            <a:ext cx="4762500" cy="272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83568" y="873586"/>
            <a:ext cx="7776864" cy="646331"/>
          </a:xfrm>
          <a:prstGeom prst="rect">
            <a:avLst/>
          </a:prstGeom>
          <a:noFill/>
        </p:spPr>
        <p:txBody>
          <a:bodyPr wrap="square" rtlCol="0">
            <a:spAutoFit/>
          </a:bodyPr>
          <a:lstStyle/>
          <a:p>
            <a:pPr algn="ctr"/>
            <a:r>
              <a:rPr lang="en-GB" sz="3600" b="1" dirty="0" smtClean="0">
                <a:solidFill>
                  <a:schemeClr val="accent1"/>
                </a:solidFill>
                <a:latin typeface="Lucida Sans" pitchFamily="34" charset="0"/>
              </a:rPr>
              <a:t>Triglyceride Structure</a:t>
            </a:r>
            <a:endParaRPr lang="en-GB" sz="3600" b="1" dirty="0">
              <a:solidFill>
                <a:schemeClr val="accent1"/>
              </a:solidFill>
              <a:latin typeface="Lucida Sans" pitchFamily="34" charset="0"/>
            </a:endParaRPr>
          </a:p>
        </p:txBody>
      </p:sp>
    </p:spTree>
    <p:extLst>
      <p:ext uri="{BB962C8B-B14F-4D97-AF65-F5344CB8AC3E}">
        <p14:creationId xmlns:p14="http://schemas.microsoft.com/office/powerpoint/2010/main" val="15717828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476672"/>
            <a:ext cx="8617612" cy="1077218"/>
          </a:xfrm>
          <a:prstGeom prst="rect">
            <a:avLst/>
          </a:prstGeom>
        </p:spPr>
        <p:txBody>
          <a:bodyPr wrap="square">
            <a:spAutoFit/>
          </a:bodyPr>
          <a:lstStyle/>
          <a:p>
            <a:pPr algn="ctr"/>
            <a:r>
              <a:rPr lang="en-GB" sz="3200" b="1" dirty="0" smtClean="0">
                <a:solidFill>
                  <a:schemeClr val="accent1"/>
                </a:solidFill>
                <a:latin typeface="Lucida Sans" pitchFamily="34" charset="0"/>
              </a:rPr>
              <a:t>The Degree of Feedstock Preparation</a:t>
            </a:r>
          </a:p>
          <a:p>
            <a:pPr algn="ctr"/>
            <a:r>
              <a:rPr lang="en-GB" sz="3200" b="1" dirty="0" smtClean="0">
                <a:solidFill>
                  <a:schemeClr val="accent1"/>
                </a:solidFill>
                <a:latin typeface="Lucida Sans" pitchFamily="34" charset="0"/>
              </a:rPr>
              <a:t> Depends on the Feedstock</a:t>
            </a:r>
          </a:p>
        </p:txBody>
      </p:sp>
      <p:sp>
        <p:nvSpPr>
          <p:cNvPr id="3" name="Rectangle 2"/>
          <p:cNvSpPr/>
          <p:nvPr/>
        </p:nvSpPr>
        <p:spPr>
          <a:xfrm>
            <a:off x="539552" y="2136339"/>
            <a:ext cx="7920880" cy="3477875"/>
          </a:xfrm>
          <a:prstGeom prst="rect">
            <a:avLst/>
          </a:prstGeom>
        </p:spPr>
        <p:txBody>
          <a:bodyPr wrap="square">
            <a:spAutoFit/>
          </a:bodyPr>
          <a:lstStyle/>
          <a:p>
            <a:pPr marL="285750" indent="-285750">
              <a:buFont typeface="Arial" pitchFamily="34" charset="0"/>
              <a:buChar char="•"/>
            </a:pPr>
            <a:r>
              <a:rPr lang="en-GB" sz="2200" dirty="0" smtClean="0">
                <a:latin typeface="Lucida Sans" pitchFamily="34" charset="0"/>
              </a:rPr>
              <a:t>Fully </a:t>
            </a:r>
            <a:r>
              <a:rPr lang="en-GB" sz="2200" dirty="0">
                <a:latin typeface="Lucida Sans" pitchFamily="34" charset="0"/>
              </a:rPr>
              <a:t>refined </a:t>
            </a:r>
            <a:r>
              <a:rPr lang="en-GB" sz="2200" dirty="0" smtClean="0">
                <a:latin typeface="Lucida Sans" pitchFamily="34" charset="0"/>
              </a:rPr>
              <a:t>oils– </a:t>
            </a:r>
            <a:r>
              <a:rPr lang="en-GB" sz="2200" dirty="0">
                <a:latin typeface="Lucida Sans" pitchFamily="34" charset="0"/>
              </a:rPr>
              <a:t>Refine, bleached and </a:t>
            </a:r>
            <a:r>
              <a:rPr lang="en-GB" sz="2200" dirty="0" smtClean="0">
                <a:latin typeface="Lucida Sans" pitchFamily="34" charset="0"/>
              </a:rPr>
              <a:t>deodorised (RBD </a:t>
            </a:r>
            <a:r>
              <a:rPr lang="en-GB" sz="2200" dirty="0">
                <a:latin typeface="Lucida Sans" pitchFamily="34" charset="0"/>
              </a:rPr>
              <a:t>oils </a:t>
            </a:r>
            <a:r>
              <a:rPr lang="en-GB" sz="2200" dirty="0" smtClean="0">
                <a:latin typeface="Lucida Sans" pitchFamily="34" charset="0"/>
              </a:rPr>
              <a:t>)</a:t>
            </a:r>
          </a:p>
          <a:p>
            <a:pPr marL="285750" indent="-285750">
              <a:buFont typeface="Arial" pitchFamily="34" charset="0"/>
              <a:buChar char="•"/>
            </a:pPr>
            <a:endParaRPr lang="en-GB" sz="2200" dirty="0">
              <a:latin typeface="Lucida Sans" pitchFamily="34" charset="0"/>
            </a:endParaRPr>
          </a:p>
          <a:p>
            <a:pPr marL="285750" indent="-285750">
              <a:buFont typeface="Arial" pitchFamily="34" charset="0"/>
              <a:buChar char="•"/>
            </a:pPr>
            <a:r>
              <a:rPr lang="en-GB" sz="2200" dirty="0">
                <a:latin typeface="Lucida Sans" pitchFamily="34" charset="0"/>
              </a:rPr>
              <a:t>Crude oils may required </a:t>
            </a:r>
            <a:r>
              <a:rPr lang="en-GB" sz="2200" dirty="0" smtClean="0">
                <a:latin typeface="Lucida Sans" pitchFamily="34" charset="0"/>
              </a:rPr>
              <a:t>refining</a:t>
            </a:r>
          </a:p>
          <a:p>
            <a:pPr marL="285750" indent="-285750">
              <a:buFont typeface="Arial" pitchFamily="34" charset="0"/>
              <a:buChar char="•"/>
            </a:pPr>
            <a:endParaRPr lang="en-GB" sz="2200" dirty="0" smtClean="0">
              <a:latin typeface="Lucida Sans" pitchFamily="34" charset="0"/>
            </a:endParaRPr>
          </a:p>
          <a:p>
            <a:pPr marL="285750" indent="-285750">
              <a:buFont typeface="Arial" pitchFamily="34" charset="0"/>
              <a:buChar char="•"/>
            </a:pPr>
            <a:r>
              <a:rPr lang="en-GB" sz="2200" dirty="0">
                <a:latin typeface="Lucida Sans" pitchFamily="34" charset="0"/>
              </a:rPr>
              <a:t>Waste oils and fats of animal origin require more pre-treatment</a:t>
            </a:r>
          </a:p>
          <a:p>
            <a:pPr marL="285750" indent="-285750">
              <a:buFont typeface="Arial" pitchFamily="34" charset="0"/>
              <a:buChar char="•"/>
            </a:pPr>
            <a:endParaRPr lang="en-GB" sz="2200" dirty="0">
              <a:latin typeface="Lucida Sans" pitchFamily="34" charset="0"/>
            </a:endParaRPr>
          </a:p>
          <a:p>
            <a:pPr marL="285750" indent="-285750">
              <a:buFont typeface="Arial" pitchFamily="34" charset="0"/>
              <a:buChar char="•"/>
            </a:pPr>
            <a:r>
              <a:rPr lang="en-GB" sz="2200" dirty="0">
                <a:latin typeface="Lucida Sans" pitchFamily="34" charset="0"/>
              </a:rPr>
              <a:t>Oil seeds or </a:t>
            </a:r>
            <a:r>
              <a:rPr lang="en-GB" sz="2200" dirty="0" smtClean="0">
                <a:latin typeface="Lucida Sans" pitchFamily="34" charset="0"/>
              </a:rPr>
              <a:t>Whole </a:t>
            </a:r>
            <a:r>
              <a:rPr lang="en-GB" sz="2200" dirty="0">
                <a:latin typeface="Lucida Sans" pitchFamily="34" charset="0"/>
              </a:rPr>
              <a:t>crop </a:t>
            </a:r>
            <a:r>
              <a:rPr lang="en-GB" sz="2200" dirty="0" smtClean="0">
                <a:latin typeface="Lucida Sans" pitchFamily="34" charset="0"/>
              </a:rPr>
              <a:t>require preparation including </a:t>
            </a:r>
            <a:r>
              <a:rPr lang="en-GB" sz="2200" dirty="0">
                <a:latin typeface="Lucida Sans" pitchFamily="34" charset="0"/>
              </a:rPr>
              <a:t>oil </a:t>
            </a:r>
            <a:r>
              <a:rPr lang="en-GB" sz="2200" dirty="0" smtClean="0">
                <a:latin typeface="Lucida Sans" pitchFamily="34" charset="0"/>
              </a:rPr>
              <a:t>extraction</a:t>
            </a:r>
            <a:endParaRPr lang="en-GB" dirty="0">
              <a:latin typeface="Lucida Sans" pitchFamily="34" charset="0"/>
            </a:endParaRPr>
          </a:p>
        </p:txBody>
      </p:sp>
    </p:spTree>
    <p:extLst>
      <p:ext uri="{BB962C8B-B14F-4D97-AF65-F5344CB8AC3E}">
        <p14:creationId xmlns:p14="http://schemas.microsoft.com/office/powerpoint/2010/main" val="42459994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2904" y="693033"/>
            <a:ext cx="4254576" cy="2402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Arrow Connector 2"/>
          <p:cNvCxnSpPr/>
          <p:nvPr/>
        </p:nvCxnSpPr>
        <p:spPr>
          <a:xfrm flipV="1">
            <a:off x="6674824" y="1772816"/>
            <a:ext cx="504056" cy="15841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6300192" y="3356992"/>
            <a:ext cx="2448272" cy="646331"/>
          </a:xfrm>
          <a:prstGeom prst="rect">
            <a:avLst/>
          </a:prstGeom>
          <a:noFill/>
        </p:spPr>
        <p:txBody>
          <a:bodyPr wrap="square" rtlCol="0">
            <a:spAutoFit/>
          </a:bodyPr>
          <a:lstStyle/>
          <a:p>
            <a:r>
              <a:rPr lang="en-GB" dirty="0" smtClean="0"/>
              <a:t>Kernel</a:t>
            </a:r>
          </a:p>
          <a:p>
            <a:r>
              <a:rPr lang="en-GB" dirty="0" smtClean="0"/>
              <a:t>45 -50% Palm Kernel Oil</a:t>
            </a:r>
            <a:endParaRPr lang="en-GB" dirty="0"/>
          </a:p>
        </p:txBody>
      </p:sp>
      <p:cxnSp>
        <p:nvCxnSpPr>
          <p:cNvPr id="8" name="Straight Arrow Connector 7"/>
          <p:cNvCxnSpPr/>
          <p:nvPr/>
        </p:nvCxnSpPr>
        <p:spPr>
          <a:xfrm flipV="1">
            <a:off x="4954623" y="2060848"/>
            <a:ext cx="0" cy="11169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056404" y="3199586"/>
            <a:ext cx="1971732" cy="646331"/>
          </a:xfrm>
          <a:prstGeom prst="rect">
            <a:avLst/>
          </a:prstGeom>
          <a:noFill/>
        </p:spPr>
        <p:txBody>
          <a:bodyPr wrap="square" rtlCol="0">
            <a:spAutoFit/>
          </a:bodyPr>
          <a:lstStyle/>
          <a:p>
            <a:r>
              <a:rPr lang="en-GB" dirty="0" smtClean="0"/>
              <a:t>Pericarp</a:t>
            </a:r>
          </a:p>
          <a:p>
            <a:r>
              <a:rPr lang="en-GB" dirty="0" smtClean="0"/>
              <a:t>40- 60% Palm Oil%</a:t>
            </a:r>
            <a:endParaRPr lang="en-GB" dirty="0"/>
          </a:p>
        </p:txBody>
      </p:sp>
      <p:sp>
        <p:nvSpPr>
          <p:cNvPr id="15" name="TextBox 14"/>
          <p:cNvSpPr txBox="1"/>
          <p:nvPr/>
        </p:nvSpPr>
        <p:spPr>
          <a:xfrm>
            <a:off x="683568" y="661167"/>
            <a:ext cx="3240360" cy="923330"/>
          </a:xfrm>
          <a:prstGeom prst="rect">
            <a:avLst/>
          </a:prstGeom>
          <a:noFill/>
        </p:spPr>
        <p:txBody>
          <a:bodyPr wrap="square" rtlCol="0">
            <a:spAutoFit/>
          </a:bodyPr>
          <a:lstStyle/>
          <a:p>
            <a:r>
              <a:rPr lang="en-GB" sz="5400" b="1" dirty="0" smtClean="0">
                <a:solidFill>
                  <a:schemeClr val="accent1"/>
                </a:solidFill>
                <a:latin typeface="Lucida Sans" pitchFamily="34" charset="0"/>
              </a:rPr>
              <a:t>Palm Oil</a:t>
            </a:r>
            <a:endParaRPr lang="en-GB" sz="5400" b="1" dirty="0">
              <a:solidFill>
                <a:schemeClr val="accent1"/>
              </a:solidFill>
              <a:latin typeface="Lucida Sans" pitchFamily="34" charset="0"/>
            </a:endParaRPr>
          </a:p>
        </p:txBody>
      </p:sp>
      <p:sp>
        <p:nvSpPr>
          <p:cNvPr id="18" name="Rectangle 17"/>
          <p:cNvSpPr/>
          <p:nvPr/>
        </p:nvSpPr>
        <p:spPr>
          <a:xfrm>
            <a:off x="683770" y="1744073"/>
            <a:ext cx="3168352" cy="4185761"/>
          </a:xfrm>
          <a:prstGeom prst="rect">
            <a:avLst/>
          </a:prstGeom>
        </p:spPr>
        <p:txBody>
          <a:bodyPr wrap="square">
            <a:spAutoFit/>
          </a:bodyPr>
          <a:lstStyle/>
          <a:p>
            <a:r>
              <a:rPr lang="en-GB" sz="2400" dirty="0">
                <a:latin typeface="Lucida Sans" pitchFamily="34" charset="0"/>
              </a:rPr>
              <a:t>Oil </a:t>
            </a:r>
            <a:r>
              <a:rPr lang="en-GB" sz="2400" dirty="0" smtClean="0">
                <a:latin typeface="Lucida Sans" pitchFamily="34" charset="0"/>
              </a:rPr>
              <a:t>can </a:t>
            </a:r>
            <a:r>
              <a:rPr lang="en-GB" sz="2400" dirty="0">
                <a:latin typeface="Lucida Sans" pitchFamily="34" charset="0"/>
              </a:rPr>
              <a:t>be extracted from both the fruit and the seed, crude palm oil (CPO) from the </a:t>
            </a:r>
            <a:r>
              <a:rPr lang="en-GB" sz="2400" dirty="0" smtClean="0">
                <a:latin typeface="Lucida Sans" pitchFamily="34" charset="0"/>
              </a:rPr>
              <a:t>mesocarp </a:t>
            </a:r>
            <a:r>
              <a:rPr lang="en-GB" sz="2400" dirty="0">
                <a:latin typeface="Lucida Sans" pitchFamily="34" charset="0"/>
              </a:rPr>
              <a:t>and palm-kernel oil from the endosperm </a:t>
            </a:r>
            <a:r>
              <a:rPr lang="en-GB" sz="2400" dirty="0" smtClean="0">
                <a:latin typeface="Lucida Sans" pitchFamily="34" charset="0"/>
              </a:rPr>
              <a:t>which is </a:t>
            </a:r>
            <a:r>
              <a:rPr lang="en-GB" sz="2400" dirty="0">
                <a:latin typeface="Lucida Sans" pitchFamily="34" charset="0"/>
              </a:rPr>
              <a:t>quite different </a:t>
            </a:r>
            <a:r>
              <a:rPr lang="en-GB" sz="2800" dirty="0"/>
              <a:t>to palm oil</a:t>
            </a:r>
          </a:p>
          <a:p>
            <a:r>
              <a:rPr lang="en-GB" dirty="0" smtClean="0"/>
              <a:t>.</a:t>
            </a:r>
            <a:endParaRPr lang="en-GB" dirty="0"/>
          </a:p>
        </p:txBody>
      </p:sp>
    </p:spTree>
    <p:extLst>
      <p:ext uri="{BB962C8B-B14F-4D97-AF65-F5344CB8AC3E}">
        <p14:creationId xmlns:p14="http://schemas.microsoft.com/office/powerpoint/2010/main" val="10788644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562722" y="768080"/>
            <a:ext cx="1800000" cy="369332"/>
          </a:xfrm>
          <a:prstGeom prst="rect">
            <a:avLst/>
          </a:prstGeom>
          <a:solidFill>
            <a:schemeClr val="accent1"/>
          </a:solidFill>
        </p:spPr>
        <p:txBody>
          <a:bodyPr wrap="square" rtlCol="0">
            <a:spAutoFit/>
          </a:bodyPr>
          <a:lstStyle/>
          <a:p>
            <a:r>
              <a:rPr lang="en-GB" dirty="0" smtClean="0"/>
              <a:t>Sterilisation</a:t>
            </a:r>
            <a:endParaRPr lang="en-GB" dirty="0"/>
          </a:p>
        </p:txBody>
      </p:sp>
      <p:sp>
        <p:nvSpPr>
          <p:cNvPr id="4" name="TextBox 3"/>
          <p:cNvSpPr txBox="1"/>
          <p:nvPr/>
        </p:nvSpPr>
        <p:spPr>
          <a:xfrm>
            <a:off x="5562722" y="1393685"/>
            <a:ext cx="1800000" cy="369332"/>
          </a:xfrm>
          <a:prstGeom prst="rect">
            <a:avLst/>
          </a:prstGeom>
          <a:solidFill>
            <a:schemeClr val="accent1"/>
          </a:solidFill>
        </p:spPr>
        <p:txBody>
          <a:bodyPr wrap="square" rtlCol="0">
            <a:spAutoFit/>
          </a:bodyPr>
          <a:lstStyle/>
          <a:p>
            <a:r>
              <a:rPr lang="en-GB" dirty="0" smtClean="0"/>
              <a:t>Stripping</a:t>
            </a:r>
            <a:endParaRPr lang="en-GB" dirty="0"/>
          </a:p>
        </p:txBody>
      </p:sp>
      <p:sp>
        <p:nvSpPr>
          <p:cNvPr id="5" name="TextBox 4"/>
          <p:cNvSpPr txBox="1"/>
          <p:nvPr/>
        </p:nvSpPr>
        <p:spPr>
          <a:xfrm>
            <a:off x="5562722" y="2007169"/>
            <a:ext cx="1800000" cy="369332"/>
          </a:xfrm>
          <a:prstGeom prst="rect">
            <a:avLst/>
          </a:prstGeom>
          <a:solidFill>
            <a:schemeClr val="accent1"/>
          </a:solidFill>
        </p:spPr>
        <p:txBody>
          <a:bodyPr wrap="square" rtlCol="0">
            <a:spAutoFit/>
          </a:bodyPr>
          <a:lstStyle/>
          <a:p>
            <a:r>
              <a:rPr lang="en-GB" dirty="0" smtClean="0"/>
              <a:t>Digestion</a:t>
            </a:r>
            <a:endParaRPr lang="en-GB" dirty="0"/>
          </a:p>
        </p:txBody>
      </p:sp>
      <p:sp>
        <p:nvSpPr>
          <p:cNvPr id="6" name="TextBox 5"/>
          <p:cNvSpPr txBox="1"/>
          <p:nvPr/>
        </p:nvSpPr>
        <p:spPr>
          <a:xfrm>
            <a:off x="5562722" y="2648835"/>
            <a:ext cx="1800000" cy="369332"/>
          </a:xfrm>
          <a:prstGeom prst="rect">
            <a:avLst/>
          </a:prstGeom>
          <a:solidFill>
            <a:schemeClr val="accent1"/>
          </a:solidFill>
        </p:spPr>
        <p:txBody>
          <a:bodyPr wrap="square" rtlCol="0">
            <a:spAutoFit/>
          </a:bodyPr>
          <a:lstStyle/>
          <a:p>
            <a:r>
              <a:rPr lang="en-GB" dirty="0" smtClean="0"/>
              <a:t>Press</a:t>
            </a:r>
            <a:endParaRPr lang="en-GB" dirty="0"/>
          </a:p>
        </p:txBody>
      </p:sp>
      <p:sp>
        <p:nvSpPr>
          <p:cNvPr id="7" name="TextBox 6"/>
          <p:cNvSpPr txBox="1"/>
          <p:nvPr/>
        </p:nvSpPr>
        <p:spPr>
          <a:xfrm>
            <a:off x="5562722" y="3327867"/>
            <a:ext cx="1800000" cy="369332"/>
          </a:xfrm>
          <a:prstGeom prst="rect">
            <a:avLst/>
          </a:prstGeom>
          <a:solidFill>
            <a:schemeClr val="accent1"/>
          </a:solidFill>
        </p:spPr>
        <p:txBody>
          <a:bodyPr wrap="square" rtlCol="0">
            <a:spAutoFit/>
          </a:bodyPr>
          <a:lstStyle/>
          <a:p>
            <a:r>
              <a:rPr lang="en-GB" dirty="0" smtClean="0"/>
              <a:t>Separation</a:t>
            </a:r>
            <a:endParaRPr lang="en-GB" dirty="0"/>
          </a:p>
        </p:txBody>
      </p:sp>
      <p:sp>
        <p:nvSpPr>
          <p:cNvPr id="8" name="TextBox 7"/>
          <p:cNvSpPr txBox="1"/>
          <p:nvPr/>
        </p:nvSpPr>
        <p:spPr>
          <a:xfrm>
            <a:off x="5562722" y="4602399"/>
            <a:ext cx="1800000" cy="369332"/>
          </a:xfrm>
          <a:prstGeom prst="rect">
            <a:avLst/>
          </a:prstGeom>
          <a:solidFill>
            <a:schemeClr val="accent1"/>
          </a:solidFill>
        </p:spPr>
        <p:txBody>
          <a:bodyPr wrap="square" rtlCol="0">
            <a:spAutoFit/>
          </a:bodyPr>
          <a:lstStyle/>
          <a:p>
            <a:r>
              <a:rPr lang="en-GB" dirty="0" smtClean="0"/>
              <a:t>Degum</a:t>
            </a:r>
            <a:endParaRPr lang="en-GB" dirty="0"/>
          </a:p>
        </p:txBody>
      </p:sp>
      <p:sp>
        <p:nvSpPr>
          <p:cNvPr id="9" name="TextBox 8"/>
          <p:cNvSpPr txBox="1"/>
          <p:nvPr/>
        </p:nvSpPr>
        <p:spPr>
          <a:xfrm>
            <a:off x="5562722" y="5253249"/>
            <a:ext cx="1800000" cy="369332"/>
          </a:xfrm>
          <a:prstGeom prst="rect">
            <a:avLst/>
          </a:prstGeom>
          <a:solidFill>
            <a:schemeClr val="accent1"/>
          </a:solidFill>
        </p:spPr>
        <p:txBody>
          <a:bodyPr wrap="square" rtlCol="0">
            <a:spAutoFit/>
          </a:bodyPr>
          <a:lstStyle/>
          <a:p>
            <a:r>
              <a:rPr lang="en-GB" dirty="0" smtClean="0"/>
              <a:t>Bleach</a:t>
            </a:r>
            <a:endParaRPr lang="en-GB" dirty="0"/>
          </a:p>
        </p:txBody>
      </p:sp>
      <p:sp>
        <p:nvSpPr>
          <p:cNvPr id="10" name="TextBox 9"/>
          <p:cNvSpPr txBox="1"/>
          <p:nvPr/>
        </p:nvSpPr>
        <p:spPr>
          <a:xfrm>
            <a:off x="5562722" y="5890868"/>
            <a:ext cx="1800000" cy="369332"/>
          </a:xfrm>
          <a:prstGeom prst="rect">
            <a:avLst/>
          </a:prstGeom>
          <a:solidFill>
            <a:schemeClr val="accent1"/>
          </a:solidFill>
        </p:spPr>
        <p:txBody>
          <a:bodyPr wrap="square" rtlCol="0">
            <a:spAutoFit/>
          </a:bodyPr>
          <a:lstStyle/>
          <a:p>
            <a:r>
              <a:rPr lang="en-GB" dirty="0" smtClean="0"/>
              <a:t>De-oderisation</a:t>
            </a:r>
            <a:endParaRPr lang="en-GB" dirty="0"/>
          </a:p>
        </p:txBody>
      </p:sp>
      <p:sp>
        <p:nvSpPr>
          <p:cNvPr id="13" name="Down Arrow 12"/>
          <p:cNvSpPr/>
          <p:nvPr/>
        </p:nvSpPr>
        <p:spPr>
          <a:xfrm>
            <a:off x="6430939" y="1137412"/>
            <a:ext cx="63567" cy="241487"/>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8429" y="1762037"/>
            <a:ext cx="128587"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8429" y="2374402"/>
            <a:ext cx="128587"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8429" y="3018167"/>
            <a:ext cx="128587"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8429" y="3697199"/>
            <a:ext cx="128587"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8429" y="4971730"/>
            <a:ext cx="128587"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8429" y="5622581"/>
            <a:ext cx="128587"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553898" y="785308"/>
            <a:ext cx="4320481" cy="646331"/>
          </a:xfrm>
          <a:prstGeom prst="rect">
            <a:avLst/>
          </a:prstGeom>
          <a:noFill/>
        </p:spPr>
        <p:txBody>
          <a:bodyPr wrap="square" rtlCol="0">
            <a:spAutoFit/>
          </a:bodyPr>
          <a:lstStyle/>
          <a:p>
            <a:r>
              <a:rPr lang="en-GB" dirty="0">
                <a:latin typeface="Lucida Sans" pitchFamily="34" charset="0"/>
              </a:rPr>
              <a:t>Heat </a:t>
            </a:r>
            <a:r>
              <a:rPr lang="en-GB" dirty="0" smtClean="0">
                <a:latin typeface="Lucida Sans" pitchFamily="34" charset="0"/>
              </a:rPr>
              <a:t>sterilisation </a:t>
            </a:r>
            <a:r>
              <a:rPr lang="en-GB" dirty="0">
                <a:latin typeface="Lucida Sans" pitchFamily="34" charset="0"/>
              </a:rPr>
              <a:t>to prevent bacterial or </a:t>
            </a:r>
            <a:r>
              <a:rPr lang="en-GB" dirty="0" smtClean="0">
                <a:latin typeface="Lucida Sans" pitchFamily="34" charset="0"/>
              </a:rPr>
              <a:t>enzymatic activity </a:t>
            </a:r>
            <a:endParaRPr lang="en-GB" dirty="0">
              <a:latin typeface="Lucida Sans" pitchFamily="34" charset="0"/>
            </a:endParaRPr>
          </a:p>
        </p:txBody>
      </p:sp>
      <p:sp>
        <p:nvSpPr>
          <p:cNvPr id="15" name="TextBox 14"/>
          <p:cNvSpPr txBox="1"/>
          <p:nvPr/>
        </p:nvSpPr>
        <p:spPr>
          <a:xfrm>
            <a:off x="511184" y="1838706"/>
            <a:ext cx="4320481" cy="646331"/>
          </a:xfrm>
          <a:prstGeom prst="rect">
            <a:avLst/>
          </a:prstGeom>
          <a:noFill/>
        </p:spPr>
        <p:txBody>
          <a:bodyPr wrap="square" rtlCol="0">
            <a:spAutoFit/>
          </a:bodyPr>
          <a:lstStyle/>
          <a:p>
            <a:r>
              <a:rPr lang="en-GB" dirty="0">
                <a:latin typeface="Lucida Sans" pitchFamily="34" charset="0"/>
              </a:rPr>
              <a:t>Mechanical and heat </a:t>
            </a:r>
            <a:r>
              <a:rPr lang="en-GB" dirty="0" smtClean="0">
                <a:latin typeface="Lucida Sans" pitchFamily="34" charset="0"/>
              </a:rPr>
              <a:t>to break cells and release oil</a:t>
            </a:r>
            <a:endParaRPr lang="en-GB" dirty="0">
              <a:latin typeface="Lucida Sans" pitchFamily="34" charset="0"/>
            </a:endParaRPr>
          </a:p>
        </p:txBody>
      </p:sp>
      <p:sp>
        <p:nvSpPr>
          <p:cNvPr id="18" name="TextBox 17"/>
          <p:cNvSpPr txBox="1"/>
          <p:nvPr/>
        </p:nvSpPr>
        <p:spPr>
          <a:xfrm>
            <a:off x="520989" y="4370504"/>
            <a:ext cx="4476871" cy="1200329"/>
          </a:xfrm>
          <a:prstGeom prst="rect">
            <a:avLst/>
          </a:prstGeom>
          <a:noFill/>
        </p:spPr>
        <p:txBody>
          <a:bodyPr wrap="square" rtlCol="0">
            <a:spAutoFit/>
          </a:bodyPr>
          <a:lstStyle/>
          <a:p>
            <a:r>
              <a:rPr lang="en-GB" dirty="0" smtClean="0">
                <a:latin typeface="Lucida Sans" pitchFamily="34" charset="0"/>
              </a:rPr>
              <a:t>Acidic </a:t>
            </a:r>
            <a:r>
              <a:rPr lang="en-GB" dirty="0">
                <a:latin typeface="Lucida Sans" pitchFamily="34" charset="0"/>
              </a:rPr>
              <a:t>or </a:t>
            </a:r>
            <a:r>
              <a:rPr lang="en-GB" dirty="0" smtClean="0">
                <a:latin typeface="Lucida Sans" pitchFamily="34" charset="0"/>
              </a:rPr>
              <a:t>enzymatic de-gumming - phosphatides</a:t>
            </a:r>
            <a:r>
              <a:rPr lang="en-GB" dirty="0">
                <a:latin typeface="Lucida Sans" pitchFamily="34" charset="0"/>
              </a:rPr>
              <a:t>, phospholipids, </a:t>
            </a:r>
            <a:r>
              <a:rPr lang="en-GB" dirty="0" smtClean="0">
                <a:latin typeface="Lucida Sans" pitchFamily="34" charset="0"/>
              </a:rPr>
              <a:t>and lecithins</a:t>
            </a:r>
            <a:r>
              <a:rPr lang="en-GB" dirty="0">
                <a:latin typeface="Lucida Sans" pitchFamily="34" charset="0"/>
              </a:rPr>
              <a:t>. Degummed oil </a:t>
            </a:r>
            <a:r>
              <a:rPr lang="en-GB" dirty="0" smtClean="0">
                <a:latin typeface="Lucida Sans" pitchFamily="34" charset="0"/>
              </a:rPr>
              <a:t>phosphorus &lt;30 (</a:t>
            </a:r>
            <a:r>
              <a:rPr lang="en-GB" dirty="0">
                <a:latin typeface="Lucida Sans" pitchFamily="34" charset="0"/>
              </a:rPr>
              <a:t>ppm). </a:t>
            </a:r>
          </a:p>
        </p:txBody>
      </p:sp>
      <p:sp>
        <p:nvSpPr>
          <p:cNvPr id="25" name="TextBox 24"/>
          <p:cNvSpPr txBox="1"/>
          <p:nvPr/>
        </p:nvSpPr>
        <p:spPr>
          <a:xfrm>
            <a:off x="5562722" y="3992544"/>
            <a:ext cx="1800000" cy="369332"/>
          </a:xfrm>
          <a:prstGeom prst="rect">
            <a:avLst/>
          </a:prstGeom>
          <a:solidFill>
            <a:schemeClr val="accent1"/>
          </a:solidFill>
        </p:spPr>
        <p:txBody>
          <a:bodyPr wrap="square" rtlCol="0">
            <a:spAutoFit/>
          </a:bodyPr>
          <a:lstStyle/>
          <a:p>
            <a:r>
              <a:rPr lang="en-GB" dirty="0" smtClean="0"/>
              <a:t>Neutralise</a:t>
            </a:r>
            <a:endParaRPr lang="en-GB" dirty="0"/>
          </a:p>
        </p:txBody>
      </p:sp>
      <p:pic>
        <p:nvPicPr>
          <p:cNvPr id="2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8429" y="4361876"/>
            <a:ext cx="128587"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520991" y="3560669"/>
            <a:ext cx="4398675" cy="646331"/>
          </a:xfrm>
          <a:prstGeom prst="rect">
            <a:avLst/>
          </a:prstGeom>
          <a:noFill/>
        </p:spPr>
        <p:txBody>
          <a:bodyPr wrap="square" rtlCol="0">
            <a:spAutoFit/>
          </a:bodyPr>
          <a:lstStyle/>
          <a:p>
            <a:r>
              <a:rPr lang="en-GB" dirty="0" smtClean="0">
                <a:latin typeface="Lucida Sans" pitchFamily="34" charset="0"/>
              </a:rPr>
              <a:t>FFA neutralised and resulting soaps centrifuged off.  FFA &lt; 0.1%</a:t>
            </a:r>
            <a:endParaRPr lang="en-GB" dirty="0">
              <a:latin typeface="Lucida Sans" pitchFamily="34" charset="0"/>
            </a:endParaRPr>
          </a:p>
        </p:txBody>
      </p:sp>
      <p:sp>
        <p:nvSpPr>
          <p:cNvPr id="21" name="TextBox 20"/>
          <p:cNvSpPr txBox="1"/>
          <p:nvPr/>
        </p:nvSpPr>
        <p:spPr>
          <a:xfrm>
            <a:off x="520989" y="5523437"/>
            <a:ext cx="4386300" cy="646331"/>
          </a:xfrm>
          <a:prstGeom prst="rect">
            <a:avLst/>
          </a:prstGeom>
          <a:noFill/>
        </p:spPr>
        <p:txBody>
          <a:bodyPr wrap="square" rtlCol="0">
            <a:spAutoFit/>
          </a:bodyPr>
          <a:lstStyle/>
          <a:p>
            <a:r>
              <a:rPr lang="en-GB" dirty="0" smtClean="0">
                <a:latin typeface="Lucida Sans" pitchFamily="34" charset="0"/>
              </a:rPr>
              <a:t>Bleaching by carbon or bleaching earth</a:t>
            </a:r>
            <a:endParaRPr lang="en-GB" dirty="0">
              <a:latin typeface="Lucida Sans" pitchFamily="34" charset="0"/>
            </a:endParaRPr>
          </a:p>
        </p:txBody>
      </p:sp>
      <p:sp>
        <p:nvSpPr>
          <p:cNvPr id="22" name="TextBox 21"/>
          <p:cNvSpPr txBox="1"/>
          <p:nvPr/>
        </p:nvSpPr>
        <p:spPr>
          <a:xfrm>
            <a:off x="520991" y="6169768"/>
            <a:ext cx="4314292" cy="369332"/>
          </a:xfrm>
          <a:prstGeom prst="rect">
            <a:avLst/>
          </a:prstGeom>
          <a:noFill/>
        </p:spPr>
        <p:txBody>
          <a:bodyPr wrap="square" rtlCol="0">
            <a:spAutoFit/>
          </a:bodyPr>
          <a:lstStyle/>
          <a:p>
            <a:r>
              <a:rPr lang="en-GB" dirty="0" smtClean="0">
                <a:latin typeface="Lucida Sans" pitchFamily="34" charset="0"/>
              </a:rPr>
              <a:t>Steam applied at low pressure</a:t>
            </a:r>
            <a:endParaRPr lang="en-GB" dirty="0">
              <a:latin typeface="Lucida Sans" pitchFamily="34" charset="0"/>
            </a:endParaRPr>
          </a:p>
        </p:txBody>
      </p:sp>
      <p:sp>
        <p:nvSpPr>
          <p:cNvPr id="23" name="TextBox 22"/>
          <p:cNvSpPr txBox="1"/>
          <p:nvPr/>
        </p:nvSpPr>
        <p:spPr>
          <a:xfrm>
            <a:off x="511184" y="2526872"/>
            <a:ext cx="4308106" cy="369332"/>
          </a:xfrm>
          <a:prstGeom prst="rect">
            <a:avLst/>
          </a:prstGeom>
          <a:noFill/>
        </p:spPr>
        <p:txBody>
          <a:bodyPr wrap="square" rtlCol="0">
            <a:spAutoFit/>
          </a:bodyPr>
          <a:lstStyle/>
          <a:p>
            <a:r>
              <a:rPr lang="en-GB" dirty="0" smtClean="0">
                <a:latin typeface="Lucida Sans" pitchFamily="34" charset="0"/>
              </a:rPr>
              <a:t>Screw Press or solvent extraction</a:t>
            </a:r>
            <a:endParaRPr lang="en-GB" dirty="0">
              <a:latin typeface="Lucida Sans" pitchFamily="34" charset="0"/>
            </a:endParaRPr>
          </a:p>
        </p:txBody>
      </p:sp>
      <p:sp>
        <p:nvSpPr>
          <p:cNvPr id="24" name="TextBox 23"/>
          <p:cNvSpPr txBox="1"/>
          <p:nvPr/>
        </p:nvSpPr>
        <p:spPr>
          <a:xfrm>
            <a:off x="511184" y="188639"/>
            <a:ext cx="7416824" cy="461665"/>
          </a:xfrm>
          <a:prstGeom prst="rect">
            <a:avLst/>
          </a:prstGeom>
          <a:noFill/>
        </p:spPr>
        <p:txBody>
          <a:bodyPr wrap="square" rtlCol="0">
            <a:spAutoFit/>
          </a:bodyPr>
          <a:lstStyle/>
          <a:p>
            <a:pPr algn="ctr"/>
            <a:r>
              <a:rPr lang="en-GB" sz="2400" b="1" dirty="0" smtClean="0">
                <a:solidFill>
                  <a:schemeClr val="accent1"/>
                </a:solidFill>
                <a:latin typeface="Lucida Sans" pitchFamily="34" charset="0"/>
              </a:rPr>
              <a:t>Simplified Oil Extraction  Refining Process</a:t>
            </a:r>
            <a:endParaRPr lang="en-GB" sz="2400" b="1" dirty="0">
              <a:solidFill>
                <a:schemeClr val="accent1"/>
              </a:solidFill>
              <a:latin typeface="Lucida Sans" pitchFamily="34" charset="0"/>
            </a:endParaRPr>
          </a:p>
        </p:txBody>
      </p:sp>
      <p:sp>
        <p:nvSpPr>
          <p:cNvPr id="27" name="Right Arrow 26"/>
          <p:cNvSpPr/>
          <p:nvPr/>
        </p:nvSpPr>
        <p:spPr>
          <a:xfrm flipH="1">
            <a:off x="7362722" y="3152310"/>
            <a:ext cx="1601766" cy="787205"/>
          </a:xfrm>
          <a:prstGeom prst="rightArrow">
            <a:avLst>
              <a:gd name="adj1" fmla="val 50000"/>
              <a:gd name="adj2" fmla="val 2529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Waste Oil</a:t>
            </a:r>
            <a:endParaRPr lang="en-GB" dirty="0"/>
          </a:p>
        </p:txBody>
      </p:sp>
    </p:spTree>
    <p:extLst>
      <p:ext uri="{BB962C8B-B14F-4D97-AF65-F5344CB8AC3E}">
        <p14:creationId xmlns:p14="http://schemas.microsoft.com/office/powerpoint/2010/main" val="30986930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par>
                          <p:cTn id="7" fill="hold">
                            <p:stCondLst>
                              <p:cond delay="0"/>
                            </p:stCondLst>
                            <p:childTnLst>
                              <p:par>
                                <p:cTn id="8" presetID="26" presetClass="emph" presetSubtype="0" repeatCount="indefinite" fill="hold" grpId="1" nodeType="afterEffect">
                                  <p:stCondLst>
                                    <p:cond delay="0"/>
                                  </p:stCondLst>
                                  <p:childTnLst>
                                    <p:animEffect transition="out" filter="fade">
                                      <p:cBhvr>
                                        <p:cTn id="9" dur="1000" tmFilter="0, 0; .2, .5; .8, .5; 1, 0"/>
                                        <p:tgtEl>
                                          <p:spTgt spid="27"/>
                                        </p:tgtEl>
                                      </p:cBhvr>
                                    </p:animEffect>
                                    <p:animScale>
                                      <p:cBhvr>
                                        <p:cTn id="10" dur="500" autoRev="1" fill="hold"/>
                                        <p:tgtEl>
                                          <p:spTgt spid="2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1560" y="1484784"/>
            <a:ext cx="8021970" cy="3046988"/>
          </a:xfrm>
          <a:prstGeom prst="rect">
            <a:avLst/>
          </a:prstGeom>
          <a:noFill/>
        </p:spPr>
        <p:txBody>
          <a:bodyPr wrap="square" rtlCol="0">
            <a:spAutoFit/>
          </a:bodyPr>
          <a:lstStyle/>
          <a:p>
            <a:r>
              <a:rPr lang="en-GB" sz="3200" dirty="0" smtClean="0">
                <a:latin typeface="Lucida Sans" pitchFamily="34" charset="0"/>
              </a:rPr>
              <a:t>5 to 7.5 tons of water required to process 1 ton of  crude Palm Oil </a:t>
            </a:r>
          </a:p>
          <a:p>
            <a:endParaRPr lang="en-GB" sz="3200" dirty="0">
              <a:latin typeface="Lucida Sans" pitchFamily="34" charset="0"/>
            </a:endParaRPr>
          </a:p>
          <a:p>
            <a:endParaRPr lang="en-GB" sz="3200" dirty="0" smtClean="0">
              <a:latin typeface="Lucida Sans" pitchFamily="34" charset="0"/>
            </a:endParaRPr>
          </a:p>
          <a:p>
            <a:r>
              <a:rPr lang="en-GB" sz="3200" dirty="0" smtClean="0">
                <a:latin typeface="Lucida Sans" pitchFamily="34" charset="0"/>
              </a:rPr>
              <a:t>50 % of the water is discharged Palm Oil Mill Effluent (POME)</a:t>
            </a:r>
            <a:endParaRPr lang="en-GB" sz="3200" dirty="0">
              <a:latin typeface="Lucida Sans" pitchFamily="34" charset="0"/>
            </a:endParaRPr>
          </a:p>
        </p:txBody>
      </p:sp>
      <p:sp>
        <p:nvSpPr>
          <p:cNvPr id="4" name="TextBox 3"/>
          <p:cNvSpPr txBox="1"/>
          <p:nvPr/>
        </p:nvSpPr>
        <p:spPr>
          <a:xfrm>
            <a:off x="611560" y="332656"/>
            <a:ext cx="8021970" cy="769441"/>
          </a:xfrm>
          <a:prstGeom prst="rect">
            <a:avLst/>
          </a:prstGeom>
          <a:noFill/>
        </p:spPr>
        <p:txBody>
          <a:bodyPr wrap="square" rtlCol="0">
            <a:spAutoFit/>
          </a:bodyPr>
          <a:lstStyle/>
          <a:p>
            <a:pPr algn="ctr"/>
            <a:r>
              <a:rPr lang="en-GB" sz="2200" b="1" dirty="0" smtClean="0">
                <a:solidFill>
                  <a:schemeClr val="accent1"/>
                </a:solidFill>
                <a:latin typeface="Lucida Sans" pitchFamily="34" charset="0"/>
              </a:rPr>
              <a:t>Palm Oil Processing Generates Large Volumes of Effluent &amp; Waste</a:t>
            </a:r>
            <a:endParaRPr lang="en-GB" sz="2200" b="1" dirty="0">
              <a:solidFill>
                <a:schemeClr val="accent1"/>
              </a:solidFill>
              <a:latin typeface="Lucida Sans" pitchFamily="34" charset="0"/>
            </a:endParaRPr>
          </a:p>
        </p:txBody>
      </p:sp>
      <p:sp>
        <p:nvSpPr>
          <p:cNvPr id="5" name="Rectangle 4"/>
          <p:cNvSpPr/>
          <p:nvPr/>
        </p:nvSpPr>
        <p:spPr>
          <a:xfrm>
            <a:off x="611560" y="5466689"/>
            <a:ext cx="8021970" cy="600164"/>
          </a:xfrm>
          <a:prstGeom prst="rect">
            <a:avLst/>
          </a:prstGeom>
        </p:spPr>
        <p:txBody>
          <a:bodyPr wrap="square">
            <a:spAutoFit/>
          </a:bodyPr>
          <a:lstStyle/>
          <a:p>
            <a:pPr algn="ctr"/>
            <a:r>
              <a:rPr lang="en-GB" sz="1100" dirty="0" smtClean="0">
                <a:latin typeface="Lucida Sans" pitchFamily="34" charset="0"/>
              </a:rPr>
              <a:t>Rupani, F.P. et al.(</a:t>
            </a:r>
            <a:r>
              <a:rPr lang="en-GB" sz="1100" dirty="0">
                <a:latin typeface="Lucida Sans" pitchFamily="34" charset="0"/>
              </a:rPr>
              <a:t>2010). Review of Current Palm Oil Mill Effluent (POME) Treatment Methods:</a:t>
            </a:r>
          </a:p>
          <a:p>
            <a:pPr algn="ctr"/>
            <a:r>
              <a:rPr lang="en-GB" sz="1100" dirty="0">
                <a:latin typeface="Lucida Sans" pitchFamily="34" charset="0"/>
              </a:rPr>
              <a:t>Vermicomposting as a Sustainable Practice</a:t>
            </a:r>
            <a:endParaRPr lang="en-GB" sz="1100" dirty="0" smtClean="0">
              <a:latin typeface="Lucida Sans" pitchFamily="34" charset="0"/>
            </a:endParaRPr>
          </a:p>
          <a:p>
            <a:pPr algn="ctr"/>
            <a:r>
              <a:rPr lang="en-GB" sz="1100" dirty="0" smtClean="0">
                <a:latin typeface="Lucida Sans" pitchFamily="34" charset="0"/>
              </a:rPr>
              <a:t>World </a:t>
            </a:r>
            <a:r>
              <a:rPr lang="en-GB" sz="1100" dirty="0">
                <a:latin typeface="Lucida Sans" pitchFamily="34" charset="0"/>
              </a:rPr>
              <a:t>Applied Sciences Journal 11 (1): 70-81,</a:t>
            </a:r>
          </a:p>
        </p:txBody>
      </p:sp>
    </p:spTree>
    <p:extLst>
      <p:ext uri="{BB962C8B-B14F-4D97-AF65-F5344CB8AC3E}">
        <p14:creationId xmlns:p14="http://schemas.microsoft.com/office/powerpoint/2010/main" val="37105281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76234668"/>
              </p:ext>
            </p:extLst>
          </p:nvPr>
        </p:nvGraphicFramePr>
        <p:xfrm>
          <a:off x="899592" y="1628801"/>
          <a:ext cx="7272808" cy="4442748"/>
        </p:xfrm>
        <a:graphic>
          <a:graphicData uri="http://schemas.openxmlformats.org/drawingml/2006/table">
            <a:tbl>
              <a:tblPr/>
              <a:tblGrid>
                <a:gridCol w="6132746"/>
                <a:gridCol w="1140062"/>
              </a:tblGrid>
              <a:tr h="424847">
                <a:tc>
                  <a:txBody>
                    <a:bodyPr/>
                    <a:lstStyle/>
                    <a:p>
                      <a:pPr algn="l" fontAlgn="b"/>
                      <a:r>
                        <a:rPr lang="en-GB" sz="2000" b="0" i="0" u="none" strike="noStrike" dirty="0">
                          <a:solidFill>
                            <a:srgbClr val="000000"/>
                          </a:solidFill>
                          <a:effectLst/>
                          <a:latin typeface="Lucida Sans" pitchFamily="34" charset="0"/>
                        </a:rPr>
                        <a:t>Temperature (°C) </a:t>
                      </a:r>
                    </a:p>
                  </a:txBody>
                  <a:tcPr marL="9525" marR="9525" marT="9525" marB="0" anchor="b">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b"/>
                      <a:r>
                        <a:rPr lang="en-GB" sz="2000" b="0" i="0" u="none" strike="noStrike" dirty="0">
                          <a:solidFill>
                            <a:srgbClr val="000000"/>
                          </a:solidFill>
                          <a:effectLst/>
                          <a:latin typeface="Lucida Sans" pitchFamily="34" charset="0"/>
                        </a:rPr>
                        <a:t>80-90</a:t>
                      </a:r>
                    </a:p>
                  </a:txBody>
                  <a:tcPr marL="9525" marR="9525" marT="9525" marB="0" anchor="b">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r>
              <a:tr h="424847">
                <a:tc>
                  <a:txBody>
                    <a:bodyPr/>
                    <a:lstStyle/>
                    <a:p>
                      <a:pPr algn="l" fontAlgn="b"/>
                      <a:r>
                        <a:rPr lang="en-GB" sz="2000" b="0" i="0" u="none" strike="noStrike" dirty="0">
                          <a:solidFill>
                            <a:srgbClr val="000000"/>
                          </a:solidFill>
                          <a:effectLst/>
                          <a:latin typeface="Lucida Sans" pitchFamily="34" charset="0"/>
                        </a:rPr>
                        <a:t>pH</a:t>
                      </a:r>
                    </a:p>
                  </a:txBody>
                  <a:tcPr marL="9525" marR="9525" marT="9525" marB="0" anchor="b">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b"/>
                      <a:r>
                        <a:rPr lang="en-GB" sz="2000" b="0" i="0" u="none" strike="noStrike" dirty="0">
                          <a:solidFill>
                            <a:srgbClr val="000000"/>
                          </a:solidFill>
                          <a:effectLst/>
                          <a:latin typeface="Lucida Sans" pitchFamily="34" charset="0"/>
                        </a:rPr>
                        <a:t>4.7</a:t>
                      </a:r>
                    </a:p>
                  </a:txBody>
                  <a:tcPr marL="9525" marR="9525" marT="9525" marB="0" anchor="b">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r>
              <a:tr h="424847">
                <a:tc>
                  <a:txBody>
                    <a:bodyPr/>
                    <a:lstStyle/>
                    <a:p>
                      <a:pPr algn="l" fontAlgn="b"/>
                      <a:r>
                        <a:rPr lang="en-GB" sz="2000" b="0" i="0" u="none" strike="noStrike" dirty="0">
                          <a:solidFill>
                            <a:srgbClr val="000000"/>
                          </a:solidFill>
                          <a:effectLst/>
                          <a:latin typeface="Lucida Sans" pitchFamily="34" charset="0"/>
                        </a:rPr>
                        <a:t>Biochemical Oxygen Demand BOD3; 3days at 30 °C mg/L</a:t>
                      </a:r>
                    </a:p>
                  </a:txBody>
                  <a:tcPr marL="9525" marR="9525" marT="9525" marB="0" anchor="b">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b"/>
                      <a:r>
                        <a:rPr lang="en-GB" sz="2000" b="0" i="0" u="none" strike="noStrike" dirty="0">
                          <a:solidFill>
                            <a:srgbClr val="000000"/>
                          </a:solidFill>
                          <a:effectLst/>
                          <a:latin typeface="Lucida Sans" pitchFamily="34" charset="0"/>
                        </a:rPr>
                        <a:t>25000</a:t>
                      </a:r>
                    </a:p>
                  </a:txBody>
                  <a:tcPr marL="9525" marR="9525" marT="9525" marB="0" anchor="b">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r>
              <a:tr h="424847">
                <a:tc>
                  <a:txBody>
                    <a:bodyPr/>
                    <a:lstStyle/>
                    <a:p>
                      <a:pPr algn="l" fontAlgn="b"/>
                      <a:r>
                        <a:rPr lang="en-GB" sz="2000" b="0" i="0" u="none" strike="noStrike" dirty="0">
                          <a:solidFill>
                            <a:srgbClr val="000000"/>
                          </a:solidFill>
                          <a:effectLst/>
                          <a:latin typeface="Lucida Sans" pitchFamily="34" charset="0"/>
                        </a:rPr>
                        <a:t>Chemical Oxygen Demand  mg/L</a:t>
                      </a:r>
                    </a:p>
                  </a:txBody>
                  <a:tcPr marL="9525" marR="9525" marT="9525" marB="0" anchor="b">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b"/>
                      <a:r>
                        <a:rPr lang="en-GB" sz="2000" b="0" i="0" u="none" strike="noStrike" dirty="0">
                          <a:solidFill>
                            <a:srgbClr val="000000"/>
                          </a:solidFill>
                          <a:effectLst/>
                          <a:latin typeface="Lucida Sans" pitchFamily="34" charset="0"/>
                        </a:rPr>
                        <a:t>50000</a:t>
                      </a:r>
                    </a:p>
                  </a:txBody>
                  <a:tcPr marL="9525" marR="9525" marT="9525" marB="0" anchor="b">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r>
              <a:tr h="424847">
                <a:tc>
                  <a:txBody>
                    <a:bodyPr/>
                    <a:lstStyle/>
                    <a:p>
                      <a:pPr algn="l" fontAlgn="b"/>
                      <a:r>
                        <a:rPr lang="en-GB" sz="2000" b="0" i="0" u="none" strike="noStrike" dirty="0">
                          <a:solidFill>
                            <a:srgbClr val="000000"/>
                          </a:solidFill>
                          <a:effectLst/>
                          <a:latin typeface="Lucida Sans" pitchFamily="34" charset="0"/>
                        </a:rPr>
                        <a:t>Total Solids (T.S)  mg/L</a:t>
                      </a:r>
                    </a:p>
                  </a:txBody>
                  <a:tcPr marL="9525" marR="9525" marT="9525" marB="0" anchor="b">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b"/>
                      <a:r>
                        <a:rPr lang="en-GB" sz="2000" b="0" i="0" u="none" strike="noStrike" dirty="0">
                          <a:solidFill>
                            <a:srgbClr val="000000"/>
                          </a:solidFill>
                          <a:effectLst/>
                          <a:latin typeface="Lucida Sans" pitchFamily="34" charset="0"/>
                        </a:rPr>
                        <a:t>40500</a:t>
                      </a:r>
                    </a:p>
                  </a:txBody>
                  <a:tcPr marL="9525" marR="9525" marT="9525" marB="0" anchor="b">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r>
              <a:tr h="424847">
                <a:tc>
                  <a:txBody>
                    <a:bodyPr/>
                    <a:lstStyle/>
                    <a:p>
                      <a:pPr algn="l" fontAlgn="b"/>
                      <a:r>
                        <a:rPr lang="en-GB" sz="2000" b="0" i="0" u="none" strike="noStrike" dirty="0">
                          <a:solidFill>
                            <a:srgbClr val="000000"/>
                          </a:solidFill>
                          <a:effectLst/>
                          <a:latin typeface="Lucida Sans" pitchFamily="34" charset="0"/>
                        </a:rPr>
                        <a:t>Total Suspended Solids (T.S.S)  mg/L</a:t>
                      </a:r>
                    </a:p>
                  </a:txBody>
                  <a:tcPr marL="9525" marR="9525" marT="9525" marB="0" anchor="b">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b"/>
                      <a:r>
                        <a:rPr lang="en-GB" sz="2000" b="0" i="0" u="none" strike="noStrike" dirty="0">
                          <a:solidFill>
                            <a:srgbClr val="000000"/>
                          </a:solidFill>
                          <a:effectLst/>
                          <a:latin typeface="Lucida Sans" pitchFamily="34" charset="0"/>
                        </a:rPr>
                        <a:t>18000</a:t>
                      </a:r>
                    </a:p>
                  </a:txBody>
                  <a:tcPr marL="9525" marR="9525" marT="9525" marB="0" anchor="b">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r>
              <a:tr h="424847">
                <a:tc>
                  <a:txBody>
                    <a:bodyPr/>
                    <a:lstStyle/>
                    <a:p>
                      <a:pPr algn="l" fontAlgn="b"/>
                      <a:r>
                        <a:rPr lang="en-GB" sz="2000" b="0" i="0" u="none" strike="noStrike" dirty="0">
                          <a:solidFill>
                            <a:srgbClr val="000000"/>
                          </a:solidFill>
                          <a:effectLst/>
                          <a:latin typeface="Lucida Sans" pitchFamily="34" charset="0"/>
                        </a:rPr>
                        <a:t>Total Volatile Solids (T.V.S )  mg/L</a:t>
                      </a:r>
                    </a:p>
                  </a:txBody>
                  <a:tcPr marL="9525" marR="9525" marT="9525" marB="0" anchor="b">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b"/>
                      <a:r>
                        <a:rPr lang="en-GB" sz="2000" b="0" i="0" u="none" strike="noStrike" dirty="0">
                          <a:solidFill>
                            <a:srgbClr val="000000"/>
                          </a:solidFill>
                          <a:effectLst/>
                          <a:latin typeface="Lucida Sans" pitchFamily="34" charset="0"/>
                        </a:rPr>
                        <a:t>34000</a:t>
                      </a:r>
                    </a:p>
                  </a:txBody>
                  <a:tcPr marL="9525" marR="9525" marT="9525" marB="0" anchor="b">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r>
              <a:tr h="424847">
                <a:tc>
                  <a:txBody>
                    <a:bodyPr/>
                    <a:lstStyle/>
                    <a:p>
                      <a:pPr algn="l" fontAlgn="b"/>
                      <a:r>
                        <a:rPr lang="en-GB" sz="2000" b="0" i="0" u="none" strike="noStrike" dirty="0">
                          <a:solidFill>
                            <a:srgbClr val="000000"/>
                          </a:solidFill>
                          <a:effectLst/>
                          <a:latin typeface="Lucida Sans" pitchFamily="34" charset="0"/>
                        </a:rPr>
                        <a:t>Oil and Grease (O&amp;G )  mg/L</a:t>
                      </a:r>
                    </a:p>
                  </a:txBody>
                  <a:tcPr marL="9525" marR="9525" marT="9525" marB="0" anchor="b">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b"/>
                      <a:r>
                        <a:rPr lang="en-GB" sz="2000" b="0" i="0" u="none" strike="noStrike" dirty="0">
                          <a:solidFill>
                            <a:srgbClr val="000000"/>
                          </a:solidFill>
                          <a:effectLst/>
                          <a:latin typeface="Lucida Sans" pitchFamily="34" charset="0"/>
                        </a:rPr>
                        <a:t>4000</a:t>
                      </a:r>
                    </a:p>
                  </a:txBody>
                  <a:tcPr marL="9525" marR="9525" marT="9525" marB="0" anchor="b">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r>
              <a:tr h="424847">
                <a:tc>
                  <a:txBody>
                    <a:bodyPr/>
                    <a:lstStyle/>
                    <a:p>
                      <a:pPr algn="l" fontAlgn="b"/>
                      <a:r>
                        <a:rPr lang="en-GB" sz="2000" b="0" i="0" u="none" strike="noStrike" dirty="0">
                          <a:solidFill>
                            <a:srgbClr val="000000"/>
                          </a:solidFill>
                          <a:effectLst/>
                          <a:latin typeface="Lucida Sans" pitchFamily="34" charset="0"/>
                        </a:rPr>
                        <a:t>Ammonia-Nitrate (NH3-N)  mg/L</a:t>
                      </a:r>
                    </a:p>
                  </a:txBody>
                  <a:tcPr marL="9525" marR="9525" marT="9525" marB="0" anchor="b">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b"/>
                      <a:r>
                        <a:rPr lang="en-GB" sz="2000" b="0" i="0" u="none" strike="noStrike" dirty="0">
                          <a:solidFill>
                            <a:srgbClr val="000000"/>
                          </a:solidFill>
                          <a:effectLst/>
                          <a:latin typeface="Lucida Sans" pitchFamily="34" charset="0"/>
                        </a:rPr>
                        <a:t>35</a:t>
                      </a:r>
                    </a:p>
                  </a:txBody>
                  <a:tcPr marL="9525" marR="9525" marT="9525" marB="0" anchor="b">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r>
              <a:tr h="424847">
                <a:tc>
                  <a:txBody>
                    <a:bodyPr/>
                    <a:lstStyle/>
                    <a:p>
                      <a:pPr algn="l" fontAlgn="b"/>
                      <a:r>
                        <a:rPr lang="en-GB" sz="2000" b="0" i="0" u="none" strike="noStrike" dirty="0">
                          <a:solidFill>
                            <a:srgbClr val="000000"/>
                          </a:solidFill>
                          <a:effectLst/>
                          <a:latin typeface="Lucida Sans" pitchFamily="34" charset="0"/>
                        </a:rPr>
                        <a:t>Total Kjeldahl nitrogen (TKN)  mg/L</a:t>
                      </a:r>
                    </a:p>
                  </a:txBody>
                  <a:tcPr marL="9525" marR="9525" marT="9525" marB="0" anchor="b">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b"/>
                      <a:r>
                        <a:rPr lang="en-GB" sz="2000" b="0" i="0" u="none" strike="noStrike" dirty="0">
                          <a:solidFill>
                            <a:srgbClr val="000000"/>
                          </a:solidFill>
                          <a:effectLst/>
                          <a:latin typeface="Lucida Sans" pitchFamily="34" charset="0"/>
                        </a:rPr>
                        <a:t>750</a:t>
                      </a:r>
                    </a:p>
                  </a:txBody>
                  <a:tcPr marL="9525" marR="9525" marT="9525" marB="0" anchor="b">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r>
            </a:tbl>
          </a:graphicData>
        </a:graphic>
      </p:graphicFrame>
      <p:sp>
        <p:nvSpPr>
          <p:cNvPr id="3" name="Rectangle 2"/>
          <p:cNvSpPr/>
          <p:nvPr/>
        </p:nvSpPr>
        <p:spPr>
          <a:xfrm>
            <a:off x="932250" y="6054013"/>
            <a:ext cx="7272808" cy="600164"/>
          </a:xfrm>
          <a:prstGeom prst="rect">
            <a:avLst/>
          </a:prstGeom>
        </p:spPr>
        <p:txBody>
          <a:bodyPr wrap="square">
            <a:spAutoFit/>
          </a:bodyPr>
          <a:lstStyle/>
          <a:p>
            <a:pPr algn="ctr"/>
            <a:r>
              <a:rPr lang="en-GB" sz="1100" dirty="0">
                <a:latin typeface="Lucida Sans" pitchFamily="34" charset="0"/>
              </a:rPr>
              <a:t>Rupani, F.P. et al.(2010). Review of Current Palm Oil Mill Effluent (POME) Treatment Methods:</a:t>
            </a:r>
          </a:p>
          <a:p>
            <a:pPr algn="ctr"/>
            <a:r>
              <a:rPr lang="en-GB" sz="1100" dirty="0">
                <a:latin typeface="Lucida Sans" pitchFamily="34" charset="0"/>
              </a:rPr>
              <a:t>Vermicomposting as a Sustainable Practice</a:t>
            </a:r>
          </a:p>
          <a:p>
            <a:pPr algn="ctr"/>
            <a:r>
              <a:rPr lang="en-GB" sz="1100" dirty="0">
                <a:latin typeface="Lucida Sans" pitchFamily="34" charset="0"/>
              </a:rPr>
              <a:t>World Applied Sciences Journal 11 (1): 70-81</a:t>
            </a:r>
          </a:p>
        </p:txBody>
      </p:sp>
      <p:sp>
        <p:nvSpPr>
          <p:cNvPr id="4" name="Rectangle 3"/>
          <p:cNvSpPr/>
          <p:nvPr/>
        </p:nvSpPr>
        <p:spPr>
          <a:xfrm>
            <a:off x="932250" y="692696"/>
            <a:ext cx="7272808" cy="646331"/>
          </a:xfrm>
          <a:prstGeom prst="rect">
            <a:avLst/>
          </a:prstGeom>
        </p:spPr>
        <p:txBody>
          <a:bodyPr wrap="square">
            <a:spAutoFit/>
          </a:bodyPr>
          <a:lstStyle/>
          <a:p>
            <a:pPr algn="ctr"/>
            <a:r>
              <a:rPr lang="en-GB" sz="3600" b="1" dirty="0">
                <a:solidFill>
                  <a:schemeClr val="accent1"/>
                </a:solidFill>
                <a:latin typeface="Lucida Sans" pitchFamily="34" charset="0"/>
              </a:rPr>
              <a:t>Characteristic of </a:t>
            </a:r>
            <a:r>
              <a:rPr lang="en-GB" sz="3600" b="1" dirty="0" smtClean="0">
                <a:solidFill>
                  <a:schemeClr val="accent1"/>
                </a:solidFill>
                <a:latin typeface="Lucida Sans" pitchFamily="34" charset="0"/>
              </a:rPr>
              <a:t>Raw </a:t>
            </a:r>
            <a:r>
              <a:rPr lang="en-GB" sz="3600" b="1" dirty="0">
                <a:solidFill>
                  <a:schemeClr val="accent1"/>
                </a:solidFill>
                <a:latin typeface="Lucida Sans" pitchFamily="34" charset="0"/>
              </a:rPr>
              <a:t>POME</a:t>
            </a:r>
          </a:p>
        </p:txBody>
      </p:sp>
    </p:spTree>
    <p:extLst>
      <p:ext uri="{BB962C8B-B14F-4D97-AF65-F5344CB8AC3E}">
        <p14:creationId xmlns:p14="http://schemas.microsoft.com/office/powerpoint/2010/main" val="36865858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368373381"/>
              </p:ext>
            </p:extLst>
          </p:nvPr>
        </p:nvGraphicFramePr>
        <p:xfrm>
          <a:off x="720663" y="1556792"/>
          <a:ext cx="7776863" cy="2341106"/>
        </p:xfrm>
        <a:graphic>
          <a:graphicData uri="http://schemas.openxmlformats.org/drawingml/2006/table">
            <a:tbl>
              <a:tblPr/>
              <a:tblGrid>
                <a:gridCol w="6984776"/>
                <a:gridCol w="792087"/>
              </a:tblGrid>
              <a:tr h="497206">
                <a:tc>
                  <a:txBody>
                    <a:bodyPr/>
                    <a:lstStyle/>
                    <a:p>
                      <a:pPr algn="l" fontAlgn="b"/>
                      <a:r>
                        <a:rPr lang="en-GB" sz="2800" b="0" i="0" u="none" strike="noStrike" dirty="0">
                          <a:solidFill>
                            <a:srgbClr val="000000"/>
                          </a:solidFill>
                          <a:effectLst/>
                          <a:latin typeface="Lucida Sans" pitchFamily="34" charset="0"/>
                        </a:rPr>
                        <a:t>pH</a:t>
                      </a:r>
                    </a:p>
                  </a:txBody>
                  <a:tcPr marL="9525" marR="9525" marT="9525" marB="0" anchor="b">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b"/>
                      <a:r>
                        <a:rPr lang="en-GB" sz="2800" b="0" i="0" u="none" strike="noStrike" dirty="0">
                          <a:solidFill>
                            <a:srgbClr val="000000"/>
                          </a:solidFill>
                          <a:effectLst/>
                          <a:latin typeface="Lucida Sans" pitchFamily="34" charset="0"/>
                        </a:rPr>
                        <a:t>6-9</a:t>
                      </a:r>
                    </a:p>
                  </a:txBody>
                  <a:tcPr marL="9525" marR="9525" marT="9525" marB="0" anchor="b">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r>
              <a:tr h="460975">
                <a:tc>
                  <a:txBody>
                    <a:bodyPr/>
                    <a:lstStyle/>
                    <a:p>
                      <a:pPr algn="l" fontAlgn="b"/>
                      <a:r>
                        <a:rPr lang="en-GB" sz="2800" b="0" i="0" u="none" strike="noStrike" dirty="0">
                          <a:solidFill>
                            <a:srgbClr val="000000"/>
                          </a:solidFill>
                          <a:effectLst/>
                          <a:latin typeface="Lucida Sans" pitchFamily="34" charset="0"/>
                        </a:rPr>
                        <a:t>Biochemical Oxygen Demand </a:t>
                      </a:r>
                      <a:r>
                        <a:rPr lang="en-GB" sz="2800" b="0" i="0" u="none" strike="noStrike" dirty="0" smtClean="0">
                          <a:solidFill>
                            <a:srgbClr val="000000"/>
                          </a:solidFill>
                          <a:effectLst/>
                          <a:latin typeface="Lucida Sans" pitchFamily="34" charset="0"/>
                        </a:rPr>
                        <a:t>BOD</a:t>
                      </a:r>
                      <a:r>
                        <a:rPr lang="en-GB" sz="2800" b="0" i="0" u="none" strike="noStrike" baseline="0" dirty="0" smtClean="0">
                          <a:solidFill>
                            <a:srgbClr val="000000"/>
                          </a:solidFill>
                          <a:effectLst/>
                          <a:latin typeface="Lucida Sans" pitchFamily="34" charset="0"/>
                        </a:rPr>
                        <a:t> </a:t>
                      </a:r>
                      <a:r>
                        <a:rPr lang="en-GB" sz="2800" b="0" i="0" u="none" strike="noStrike" dirty="0" smtClean="0">
                          <a:solidFill>
                            <a:srgbClr val="000000"/>
                          </a:solidFill>
                          <a:effectLst/>
                          <a:latin typeface="Lucida Sans" pitchFamily="34" charset="0"/>
                        </a:rPr>
                        <a:t>mg/L</a:t>
                      </a:r>
                      <a:endParaRPr lang="en-GB" sz="2800" b="0" i="0" u="none" strike="noStrike" dirty="0">
                        <a:solidFill>
                          <a:srgbClr val="000000"/>
                        </a:solidFill>
                        <a:effectLst/>
                        <a:latin typeface="Lucida Sans" pitchFamily="34" charset="0"/>
                      </a:endParaRPr>
                    </a:p>
                  </a:txBody>
                  <a:tcPr marL="9525" marR="9525" marT="9525" marB="0" anchor="b">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b"/>
                      <a:r>
                        <a:rPr lang="en-GB" sz="2800" b="0" i="0" u="none" strike="noStrike" dirty="0">
                          <a:solidFill>
                            <a:srgbClr val="000000"/>
                          </a:solidFill>
                          <a:effectLst/>
                          <a:latin typeface="Lucida Sans" pitchFamily="34" charset="0"/>
                        </a:rPr>
                        <a:t>50</a:t>
                      </a:r>
                    </a:p>
                  </a:txBody>
                  <a:tcPr marL="9525" marR="9525" marT="9525" marB="0" anchor="b">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r>
              <a:tr h="460975">
                <a:tc>
                  <a:txBody>
                    <a:bodyPr/>
                    <a:lstStyle/>
                    <a:p>
                      <a:pPr algn="l" fontAlgn="b"/>
                      <a:r>
                        <a:rPr lang="en-GB" sz="2800" b="0" i="0" u="none" strike="noStrike" dirty="0">
                          <a:solidFill>
                            <a:srgbClr val="000000"/>
                          </a:solidFill>
                          <a:effectLst/>
                          <a:latin typeface="Lucida Sans" pitchFamily="34" charset="0"/>
                        </a:rPr>
                        <a:t>Chemical Oxygen Demand  mg/L</a:t>
                      </a:r>
                    </a:p>
                  </a:txBody>
                  <a:tcPr marL="9525" marR="9525" marT="9525" marB="0" anchor="b">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b"/>
                      <a:r>
                        <a:rPr lang="en-GB" sz="2800" b="0" i="0" u="none" strike="noStrike" dirty="0">
                          <a:solidFill>
                            <a:srgbClr val="000000"/>
                          </a:solidFill>
                          <a:effectLst/>
                          <a:latin typeface="Lucida Sans" pitchFamily="34" charset="0"/>
                        </a:rPr>
                        <a:t>250</a:t>
                      </a:r>
                    </a:p>
                  </a:txBody>
                  <a:tcPr marL="9525" marR="9525" marT="9525" marB="0" anchor="b">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r>
              <a:tr h="460975">
                <a:tc>
                  <a:txBody>
                    <a:bodyPr/>
                    <a:lstStyle/>
                    <a:p>
                      <a:pPr algn="l" fontAlgn="b"/>
                      <a:r>
                        <a:rPr lang="en-GB" sz="2800" b="0" i="0" u="none" strike="noStrike" dirty="0" smtClean="0">
                          <a:solidFill>
                            <a:srgbClr val="000000"/>
                          </a:solidFill>
                          <a:effectLst/>
                          <a:latin typeface="Lucida Sans" pitchFamily="34" charset="0"/>
                        </a:rPr>
                        <a:t>Oil and Grease (O&amp;G )  mg/L</a:t>
                      </a:r>
                      <a:endParaRPr lang="en-GB" sz="2800" b="0" i="0" u="none" strike="noStrike" dirty="0">
                        <a:solidFill>
                          <a:srgbClr val="000000"/>
                        </a:solidFill>
                        <a:effectLst/>
                        <a:latin typeface="Lucida Sans" pitchFamily="34" charset="0"/>
                      </a:endParaRPr>
                    </a:p>
                  </a:txBody>
                  <a:tcPr marL="9525" marR="9525" marT="9525" marB="0" anchor="b">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b"/>
                      <a:r>
                        <a:rPr lang="en-GB" sz="2800" b="0" i="0" u="none" strike="noStrike" dirty="0">
                          <a:solidFill>
                            <a:srgbClr val="000000"/>
                          </a:solidFill>
                          <a:effectLst/>
                          <a:latin typeface="Lucida Sans" pitchFamily="34" charset="0"/>
                        </a:rPr>
                        <a:t>10</a:t>
                      </a:r>
                    </a:p>
                  </a:txBody>
                  <a:tcPr marL="9525" marR="9525" marT="9525" marB="0" anchor="b">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r>
              <a:tr h="460975">
                <a:tc>
                  <a:txBody>
                    <a:bodyPr/>
                    <a:lstStyle/>
                    <a:p>
                      <a:pPr algn="l" fontAlgn="b"/>
                      <a:r>
                        <a:rPr lang="en-GB" sz="2800" b="0" i="0" u="none" strike="noStrike" dirty="0">
                          <a:solidFill>
                            <a:srgbClr val="000000"/>
                          </a:solidFill>
                          <a:effectLst/>
                          <a:latin typeface="Lucida Sans" pitchFamily="34" charset="0"/>
                        </a:rPr>
                        <a:t>Total Kjeldahl nitrogen (TKN)  mg/L</a:t>
                      </a:r>
                    </a:p>
                  </a:txBody>
                  <a:tcPr marL="9525" marR="9525" marT="9525" marB="0" anchor="b">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b"/>
                      <a:r>
                        <a:rPr lang="en-GB" sz="2800" b="0" i="0" u="none" strike="noStrike" dirty="0" smtClean="0">
                          <a:solidFill>
                            <a:srgbClr val="000000"/>
                          </a:solidFill>
                          <a:effectLst/>
                          <a:latin typeface="Lucida Sans" pitchFamily="34" charset="0"/>
                        </a:rPr>
                        <a:t>50</a:t>
                      </a:r>
                      <a:endParaRPr lang="en-GB" sz="2800" b="0" i="0" u="none" strike="noStrike" dirty="0">
                        <a:solidFill>
                          <a:srgbClr val="000000"/>
                        </a:solidFill>
                        <a:effectLst/>
                        <a:latin typeface="Lucida Sans" pitchFamily="34" charset="0"/>
                      </a:endParaRPr>
                    </a:p>
                  </a:txBody>
                  <a:tcPr marL="9525" marR="9525" marT="9525" marB="0" anchor="b">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r>
            </a:tbl>
          </a:graphicData>
        </a:graphic>
      </p:graphicFrame>
      <p:sp>
        <p:nvSpPr>
          <p:cNvPr id="3" name="TextBox 2"/>
          <p:cNvSpPr txBox="1"/>
          <p:nvPr/>
        </p:nvSpPr>
        <p:spPr>
          <a:xfrm>
            <a:off x="737094" y="332656"/>
            <a:ext cx="7776864" cy="830997"/>
          </a:xfrm>
          <a:prstGeom prst="rect">
            <a:avLst/>
          </a:prstGeom>
          <a:noFill/>
        </p:spPr>
        <p:txBody>
          <a:bodyPr wrap="square" rtlCol="0">
            <a:spAutoFit/>
          </a:bodyPr>
          <a:lstStyle/>
          <a:p>
            <a:pPr algn="ctr"/>
            <a:r>
              <a:rPr lang="en-GB" sz="2400" b="1" dirty="0" smtClean="0">
                <a:solidFill>
                  <a:schemeClr val="accent1"/>
                </a:solidFill>
                <a:latin typeface="Lucida Sans" pitchFamily="34" charset="0"/>
              </a:rPr>
              <a:t>World Bank Effluent Guideline for Vegetable Oil Processing</a:t>
            </a:r>
            <a:endParaRPr lang="en-GB" sz="2400" b="1" dirty="0">
              <a:solidFill>
                <a:schemeClr val="accent1"/>
              </a:solidFill>
              <a:latin typeface="Lucida Sans" pitchFamily="34" charset="0"/>
            </a:endParaRPr>
          </a:p>
        </p:txBody>
      </p:sp>
      <p:sp>
        <p:nvSpPr>
          <p:cNvPr id="5" name="TextBox 4"/>
          <p:cNvSpPr txBox="1"/>
          <p:nvPr/>
        </p:nvSpPr>
        <p:spPr>
          <a:xfrm>
            <a:off x="735606" y="6021288"/>
            <a:ext cx="7972872" cy="600164"/>
          </a:xfrm>
          <a:prstGeom prst="rect">
            <a:avLst/>
          </a:prstGeom>
          <a:noFill/>
        </p:spPr>
        <p:txBody>
          <a:bodyPr wrap="square" rtlCol="0">
            <a:spAutoFit/>
          </a:bodyPr>
          <a:lstStyle/>
          <a:p>
            <a:pPr algn="ctr"/>
            <a:r>
              <a:rPr lang="en-GB" sz="1100" dirty="0" smtClean="0">
                <a:latin typeface="Lucida Sans" pitchFamily="34" charset="0"/>
              </a:rPr>
              <a:t>IFC (</a:t>
            </a:r>
            <a:r>
              <a:rPr lang="en-GB" sz="1100" dirty="0">
                <a:latin typeface="Lucida Sans" pitchFamily="34" charset="0"/>
              </a:rPr>
              <a:t>2007</a:t>
            </a:r>
            <a:r>
              <a:rPr lang="en-GB" sz="1100" dirty="0" smtClean="0">
                <a:latin typeface="Lucida Sans" pitchFamily="34" charset="0"/>
              </a:rPr>
              <a:t>)</a:t>
            </a:r>
          </a:p>
          <a:p>
            <a:pPr algn="ctr"/>
            <a:r>
              <a:rPr lang="en-GB" sz="1100" dirty="0" smtClean="0">
                <a:latin typeface="Lucida Sans" pitchFamily="34" charset="0"/>
              </a:rPr>
              <a:t> </a:t>
            </a:r>
            <a:r>
              <a:rPr lang="en-GB" sz="1100" dirty="0">
                <a:latin typeface="Lucida Sans" pitchFamily="34" charset="0"/>
              </a:rPr>
              <a:t>http://www.ifc.org/ifcext/enviro.nsf/AttachmentsByTitle/gui_EHSGuidelines2007_VegetableOilProc/$FILE/Final+-+Vegetable+Oil+Processing.pdf</a:t>
            </a:r>
          </a:p>
        </p:txBody>
      </p:sp>
      <p:sp>
        <p:nvSpPr>
          <p:cNvPr id="6" name="Rectangle 5"/>
          <p:cNvSpPr/>
          <p:nvPr/>
        </p:nvSpPr>
        <p:spPr>
          <a:xfrm>
            <a:off x="751449" y="4149080"/>
            <a:ext cx="7762509" cy="1200329"/>
          </a:xfrm>
          <a:prstGeom prst="rect">
            <a:avLst/>
          </a:prstGeom>
        </p:spPr>
        <p:txBody>
          <a:bodyPr wrap="square">
            <a:spAutoFit/>
          </a:bodyPr>
          <a:lstStyle/>
          <a:p>
            <a:r>
              <a:rPr lang="en-GB" sz="2400" dirty="0">
                <a:latin typeface="Lucida Sans" pitchFamily="34" charset="0"/>
              </a:rPr>
              <a:t>When one or more members of the World Bank </a:t>
            </a:r>
            <a:r>
              <a:rPr lang="en-GB" sz="2400" dirty="0" smtClean="0">
                <a:latin typeface="Lucida Sans" pitchFamily="34" charset="0"/>
              </a:rPr>
              <a:t>Group  are </a:t>
            </a:r>
            <a:r>
              <a:rPr lang="en-GB" sz="2400" dirty="0">
                <a:latin typeface="Lucida Sans" pitchFamily="34" charset="0"/>
              </a:rPr>
              <a:t>involved in a project, these </a:t>
            </a:r>
            <a:r>
              <a:rPr lang="en-GB" sz="2400" dirty="0" smtClean="0">
                <a:latin typeface="Lucida Sans" pitchFamily="34" charset="0"/>
              </a:rPr>
              <a:t>Environmental </a:t>
            </a:r>
            <a:r>
              <a:rPr lang="en-GB" sz="2400" dirty="0">
                <a:latin typeface="Lucida Sans" pitchFamily="34" charset="0"/>
              </a:rPr>
              <a:t>Guidelines are </a:t>
            </a:r>
            <a:r>
              <a:rPr lang="en-GB" sz="2400" dirty="0" smtClean="0">
                <a:latin typeface="Lucida Sans" pitchFamily="34" charset="0"/>
              </a:rPr>
              <a:t>applied</a:t>
            </a:r>
            <a:endParaRPr lang="en-GB" sz="2400" dirty="0">
              <a:latin typeface="Lucida Sans" pitchFamily="34" charset="0"/>
            </a:endParaRPr>
          </a:p>
        </p:txBody>
      </p:sp>
    </p:spTree>
    <p:extLst>
      <p:ext uri="{BB962C8B-B14F-4D97-AF65-F5344CB8AC3E}">
        <p14:creationId xmlns:p14="http://schemas.microsoft.com/office/powerpoint/2010/main" val="36201954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7584" y="2132856"/>
            <a:ext cx="7632848" cy="2431435"/>
          </a:xfrm>
          <a:prstGeom prst="rect">
            <a:avLst/>
          </a:prstGeom>
        </p:spPr>
        <p:txBody>
          <a:bodyPr wrap="square">
            <a:spAutoFit/>
          </a:bodyPr>
          <a:lstStyle/>
          <a:p>
            <a:r>
              <a:rPr lang="en-GB" sz="2000" dirty="0">
                <a:latin typeface="Lucida Sans" pitchFamily="34" charset="0"/>
              </a:rPr>
              <a:t>C</a:t>
            </a:r>
            <a:r>
              <a:rPr lang="en-GB" sz="1050" dirty="0">
                <a:latin typeface="Lucida Sans" pitchFamily="34" charset="0"/>
              </a:rPr>
              <a:t>3</a:t>
            </a:r>
            <a:r>
              <a:rPr lang="en-GB" sz="2000" dirty="0">
                <a:latin typeface="Lucida Sans" pitchFamily="34" charset="0"/>
              </a:rPr>
              <a:t>H</a:t>
            </a:r>
            <a:r>
              <a:rPr lang="en-GB" sz="1050" dirty="0">
                <a:latin typeface="Lucida Sans" pitchFamily="34" charset="0"/>
              </a:rPr>
              <a:t>5</a:t>
            </a:r>
            <a:r>
              <a:rPr lang="en-GB" sz="2000" dirty="0">
                <a:latin typeface="Lucida Sans" pitchFamily="34" charset="0"/>
              </a:rPr>
              <a:t>(OOCR)</a:t>
            </a:r>
            <a:r>
              <a:rPr lang="en-GB" sz="1050" dirty="0">
                <a:latin typeface="Lucida Sans" pitchFamily="34" charset="0"/>
              </a:rPr>
              <a:t>3 </a:t>
            </a:r>
            <a:r>
              <a:rPr lang="en-GB" sz="2000" dirty="0" smtClean="0">
                <a:latin typeface="Lucida Sans" pitchFamily="34" charset="0"/>
              </a:rPr>
              <a:t>+	 </a:t>
            </a:r>
            <a:r>
              <a:rPr lang="en-GB" sz="2000" dirty="0">
                <a:latin typeface="Lucida Sans" pitchFamily="34" charset="0"/>
              </a:rPr>
              <a:t>3CH</a:t>
            </a:r>
            <a:r>
              <a:rPr lang="en-GB" sz="1050" dirty="0">
                <a:latin typeface="Lucida Sans" pitchFamily="34" charset="0"/>
              </a:rPr>
              <a:t>3</a:t>
            </a:r>
            <a:r>
              <a:rPr lang="en-GB" sz="2000" dirty="0">
                <a:latin typeface="Lucida Sans" pitchFamily="34" charset="0"/>
              </a:rPr>
              <a:t>OH </a:t>
            </a:r>
            <a:r>
              <a:rPr lang="en-GB" sz="2000" b="1" dirty="0">
                <a:latin typeface="Lucida Sans" pitchFamily="34" charset="0"/>
              </a:rPr>
              <a:t>→</a:t>
            </a:r>
            <a:r>
              <a:rPr lang="en-GB" sz="2000" dirty="0">
                <a:latin typeface="Lucida Sans" pitchFamily="34" charset="0"/>
              </a:rPr>
              <a:t> </a:t>
            </a:r>
            <a:r>
              <a:rPr lang="en-GB" sz="2000" dirty="0" smtClean="0">
                <a:latin typeface="Lucida Sans" pitchFamily="34" charset="0"/>
              </a:rPr>
              <a:t>	3RCOOCH</a:t>
            </a:r>
            <a:r>
              <a:rPr lang="en-GB" sz="1050" dirty="0" smtClean="0">
                <a:latin typeface="Lucida Sans" pitchFamily="34" charset="0"/>
              </a:rPr>
              <a:t>3 </a:t>
            </a:r>
            <a:r>
              <a:rPr lang="en-GB" sz="2000" dirty="0">
                <a:latin typeface="Lucida Sans" pitchFamily="34" charset="0"/>
              </a:rPr>
              <a:t>+ </a:t>
            </a:r>
            <a:r>
              <a:rPr lang="en-GB" sz="2000" dirty="0" smtClean="0">
                <a:latin typeface="Lucida Sans" pitchFamily="34" charset="0"/>
              </a:rPr>
              <a:t>	C</a:t>
            </a:r>
            <a:r>
              <a:rPr lang="en-GB" sz="1050" dirty="0" smtClean="0">
                <a:latin typeface="Lucida Sans" pitchFamily="34" charset="0"/>
              </a:rPr>
              <a:t>3</a:t>
            </a:r>
            <a:r>
              <a:rPr lang="en-GB" sz="2000" dirty="0" smtClean="0">
                <a:latin typeface="Lucida Sans" pitchFamily="34" charset="0"/>
              </a:rPr>
              <a:t>H</a:t>
            </a:r>
            <a:r>
              <a:rPr lang="en-GB" sz="1050" dirty="0" smtClean="0">
                <a:latin typeface="Lucida Sans" pitchFamily="34" charset="0"/>
              </a:rPr>
              <a:t>5</a:t>
            </a:r>
            <a:r>
              <a:rPr lang="en-GB" sz="2000" dirty="0" smtClean="0">
                <a:latin typeface="Lucida Sans" pitchFamily="34" charset="0"/>
              </a:rPr>
              <a:t>(OH)</a:t>
            </a:r>
            <a:r>
              <a:rPr lang="en-GB" sz="1050" dirty="0" smtClean="0">
                <a:latin typeface="Lucida Sans" pitchFamily="34" charset="0"/>
              </a:rPr>
              <a:t>3</a:t>
            </a:r>
          </a:p>
          <a:p>
            <a:endParaRPr lang="en-GB" sz="800" dirty="0">
              <a:latin typeface="Lucida Sans" pitchFamily="34" charset="0"/>
            </a:endParaRPr>
          </a:p>
          <a:p>
            <a:endParaRPr lang="en-GB" sz="800" dirty="0">
              <a:latin typeface="Lucida Sans" pitchFamily="34" charset="0"/>
            </a:endParaRPr>
          </a:p>
          <a:p>
            <a:r>
              <a:rPr lang="en-GB" sz="2000" dirty="0" smtClean="0">
                <a:latin typeface="Lucida Sans" pitchFamily="34" charset="0"/>
              </a:rPr>
              <a:t>			</a:t>
            </a:r>
            <a:r>
              <a:rPr lang="en-GB" sz="3600" dirty="0" smtClean="0">
                <a:ln>
                  <a:solidFill>
                    <a:srgbClr val="FFFF00"/>
                  </a:solidFill>
                </a:ln>
                <a:latin typeface="Lucida Sans" pitchFamily="34" charset="0"/>
              </a:rPr>
              <a:t>Catalyst</a:t>
            </a:r>
          </a:p>
          <a:p>
            <a:endParaRPr lang="en-GB" sz="2000" dirty="0">
              <a:latin typeface="Lucida Sans" pitchFamily="34" charset="0"/>
            </a:endParaRPr>
          </a:p>
          <a:p>
            <a:r>
              <a:rPr lang="en-GB" sz="2000" dirty="0" smtClean="0">
                <a:latin typeface="Lucida Sans" pitchFamily="34" charset="0"/>
              </a:rPr>
              <a:t>Triglyceride +	Methanol </a:t>
            </a:r>
            <a:r>
              <a:rPr lang="en-GB" sz="1600" b="1" dirty="0">
                <a:latin typeface="Lucida Sans" pitchFamily="34" charset="0"/>
              </a:rPr>
              <a:t>→ </a:t>
            </a:r>
            <a:r>
              <a:rPr lang="en-GB" sz="1600" dirty="0" smtClean="0">
                <a:latin typeface="Lucida Sans" pitchFamily="34" charset="0"/>
              </a:rPr>
              <a:t>	</a:t>
            </a:r>
            <a:r>
              <a:rPr lang="en-GB" sz="2000" dirty="0" smtClean="0">
                <a:latin typeface="Lucida Sans" pitchFamily="34" charset="0"/>
              </a:rPr>
              <a:t>Methyl ester</a:t>
            </a:r>
            <a:r>
              <a:rPr lang="en-GB" sz="2000" dirty="0">
                <a:latin typeface="Lucida Sans" pitchFamily="34" charset="0"/>
              </a:rPr>
              <a:t> </a:t>
            </a:r>
            <a:r>
              <a:rPr lang="en-GB" sz="2000" dirty="0" smtClean="0">
                <a:latin typeface="Lucida Sans" pitchFamily="34" charset="0"/>
              </a:rPr>
              <a:t>+	Glycerine</a:t>
            </a:r>
          </a:p>
          <a:p>
            <a:r>
              <a:rPr lang="en-GB" sz="2000" dirty="0">
                <a:latin typeface="Lucida Sans" pitchFamily="34" charset="0"/>
              </a:rPr>
              <a:t>	</a:t>
            </a:r>
            <a:r>
              <a:rPr lang="en-GB" sz="2000" dirty="0" smtClean="0">
                <a:latin typeface="Lucida Sans" pitchFamily="34" charset="0"/>
              </a:rPr>
              <a:t>			FAME</a:t>
            </a:r>
          </a:p>
          <a:p>
            <a:r>
              <a:rPr lang="en-GB" sz="2000" dirty="0">
                <a:latin typeface="Lucida Sans" pitchFamily="34" charset="0"/>
              </a:rPr>
              <a:t>	</a:t>
            </a:r>
            <a:r>
              <a:rPr lang="en-GB" sz="2000" dirty="0" smtClean="0">
                <a:latin typeface="Lucida Sans" pitchFamily="34" charset="0"/>
              </a:rPr>
              <a:t>			Biodiesel</a:t>
            </a:r>
            <a:endParaRPr lang="en-GB" sz="2000" dirty="0">
              <a:latin typeface="Lucida Sans" pitchFamily="34" charset="0"/>
            </a:endParaRPr>
          </a:p>
        </p:txBody>
      </p:sp>
      <p:sp>
        <p:nvSpPr>
          <p:cNvPr id="3" name="TextBox 2"/>
          <p:cNvSpPr txBox="1"/>
          <p:nvPr/>
        </p:nvSpPr>
        <p:spPr>
          <a:xfrm>
            <a:off x="827584" y="404664"/>
            <a:ext cx="7272808" cy="923330"/>
          </a:xfrm>
          <a:prstGeom prst="rect">
            <a:avLst/>
          </a:prstGeom>
          <a:noFill/>
        </p:spPr>
        <p:txBody>
          <a:bodyPr wrap="square" rtlCol="0">
            <a:spAutoFit/>
          </a:bodyPr>
          <a:lstStyle/>
          <a:p>
            <a:pPr algn="ctr"/>
            <a:r>
              <a:rPr lang="en-GB" sz="5400" b="1" dirty="0" smtClean="0">
                <a:solidFill>
                  <a:schemeClr val="accent1"/>
                </a:solidFill>
                <a:latin typeface="Lucida Sans" pitchFamily="34" charset="0"/>
              </a:rPr>
              <a:t>Trans-esterification</a:t>
            </a:r>
            <a:endParaRPr lang="en-GB" sz="1200" b="1" dirty="0">
              <a:solidFill>
                <a:schemeClr val="accent1"/>
              </a:solidFill>
              <a:latin typeface="Lucida Sans" pitchFamily="34" charset="0"/>
            </a:endParaRPr>
          </a:p>
        </p:txBody>
      </p:sp>
    </p:spTree>
    <p:extLst>
      <p:ext uri="{BB962C8B-B14F-4D97-AF65-F5344CB8AC3E}">
        <p14:creationId xmlns:p14="http://schemas.microsoft.com/office/powerpoint/2010/main" val="18233313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27584" y="1124744"/>
            <a:ext cx="7272808" cy="923330"/>
          </a:xfrm>
          <a:prstGeom prst="rect">
            <a:avLst/>
          </a:prstGeom>
          <a:noFill/>
        </p:spPr>
        <p:txBody>
          <a:bodyPr wrap="square" rtlCol="0">
            <a:spAutoFit/>
          </a:bodyPr>
          <a:lstStyle/>
          <a:p>
            <a:pPr algn="ctr"/>
            <a:r>
              <a:rPr lang="en-GB" sz="5400" b="1" dirty="0" smtClean="0">
                <a:solidFill>
                  <a:schemeClr val="accent1"/>
                </a:solidFill>
                <a:latin typeface="Lucida Sans" pitchFamily="34" charset="0"/>
              </a:rPr>
              <a:t>Trans-esterification</a:t>
            </a:r>
            <a:endParaRPr lang="en-GB" sz="1200" b="1" dirty="0">
              <a:solidFill>
                <a:schemeClr val="accent1"/>
              </a:solidFill>
              <a:latin typeface="Lucida Sans" pitchFamily="34" charset="0"/>
            </a:endParaRPr>
          </a:p>
        </p:txBody>
      </p:sp>
      <p:sp>
        <p:nvSpPr>
          <p:cNvPr id="4" name="Rectangle 3"/>
          <p:cNvSpPr/>
          <p:nvPr/>
        </p:nvSpPr>
        <p:spPr>
          <a:xfrm>
            <a:off x="827584" y="2348880"/>
            <a:ext cx="7776864" cy="2954655"/>
          </a:xfrm>
          <a:prstGeom prst="rect">
            <a:avLst/>
          </a:prstGeom>
        </p:spPr>
        <p:txBody>
          <a:bodyPr wrap="square">
            <a:spAutoFit/>
          </a:bodyPr>
          <a:lstStyle/>
          <a:p>
            <a:r>
              <a:rPr lang="en-GB" sz="2400" dirty="0" smtClean="0">
                <a:latin typeface="Lucida Sans" pitchFamily="34" charset="0"/>
              </a:rPr>
              <a:t>Trans-esterification </a:t>
            </a:r>
            <a:r>
              <a:rPr lang="en-GB" sz="2400" dirty="0">
                <a:latin typeface="Lucida Sans" pitchFamily="34" charset="0"/>
              </a:rPr>
              <a:t>is a reversible </a:t>
            </a:r>
            <a:r>
              <a:rPr lang="en-GB" sz="2400" dirty="0" smtClean="0">
                <a:latin typeface="Lucida Sans" pitchFamily="34" charset="0"/>
              </a:rPr>
              <a:t>reaction where </a:t>
            </a:r>
            <a:r>
              <a:rPr lang="en-GB" sz="2400" dirty="0">
                <a:latin typeface="Lucida Sans" pitchFamily="34" charset="0"/>
              </a:rPr>
              <a:t>glyceride reacts with an </a:t>
            </a:r>
            <a:r>
              <a:rPr lang="en-GB" sz="2400" dirty="0" smtClean="0">
                <a:latin typeface="Lucida Sans" pitchFamily="34" charset="0"/>
              </a:rPr>
              <a:t>alcohol in </a:t>
            </a:r>
            <a:r>
              <a:rPr lang="en-GB" sz="2400" dirty="0">
                <a:latin typeface="Lucida Sans" pitchFamily="34" charset="0"/>
              </a:rPr>
              <a:t>the presence of a catalyst, forming a mixture of </a:t>
            </a:r>
            <a:r>
              <a:rPr lang="en-GB" sz="2400" dirty="0" smtClean="0">
                <a:latin typeface="Lucida Sans" pitchFamily="34" charset="0"/>
              </a:rPr>
              <a:t>fatty acids </a:t>
            </a:r>
            <a:r>
              <a:rPr lang="en-GB" sz="2400" dirty="0">
                <a:latin typeface="Lucida Sans" pitchFamily="34" charset="0"/>
              </a:rPr>
              <a:t>esters and an </a:t>
            </a:r>
            <a:r>
              <a:rPr lang="en-GB" sz="2400" dirty="0" smtClean="0">
                <a:latin typeface="Lucida Sans" pitchFamily="34" charset="0"/>
              </a:rPr>
              <a:t>alcohol . </a:t>
            </a:r>
          </a:p>
          <a:p>
            <a:endParaRPr lang="en-GB" sz="2400" dirty="0">
              <a:latin typeface="Lucida Sans" pitchFamily="34" charset="0"/>
            </a:endParaRPr>
          </a:p>
          <a:p>
            <a:r>
              <a:rPr lang="en-GB" sz="2400" dirty="0" smtClean="0">
                <a:latin typeface="Lucida Sans" pitchFamily="34" charset="0"/>
              </a:rPr>
              <a:t>Using </a:t>
            </a:r>
            <a:r>
              <a:rPr lang="en-GB" sz="2400" dirty="0">
                <a:latin typeface="Lucida Sans" pitchFamily="34" charset="0"/>
              </a:rPr>
              <a:t>triglycerides results in </a:t>
            </a:r>
            <a:r>
              <a:rPr lang="en-GB" sz="2400" dirty="0" smtClean="0">
                <a:latin typeface="Lucida Sans" pitchFamily="34" charset="0"/>
              </a:rPr>
              <a:t>the production </a:t>
            </a:r>
            <a:r>
              <a:rPr lang="en-GB" sz="2400" dirty="0">
                <a:latin typeface="Lucida Sans" pitchFamily="34" charset="0"/>
              </a:rPr>
              <a:t>of glycerol</a:t>
            </a:r>
            <a:r>
              <a:rPr lang="en-GB" sz="2400" dirty="0" smtClean="0">
                <a:latin typeface="Lucida Sans" pitchFamily="34" charset="0"/>
              </a:rPr>
              <a:t>.</a:t>
            </a:r>
          </a:p>
          <a:p>
            <a:endParaRPr lang="en-GB" dirty="0"/>
          </a:p>
        </p:txBody>
      </p:sp>
    </p:spTree>
    <p:extLst>
      <p:ext uri="{BB962C8B-B14F-4D97-AF65-F5344CB8AC3E}">
        <p14:creationId xmlns:p14="http://schemas.microsoft.com/office/powerpoint/2010/main" val="32390732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656"/>
            <a:ext cx="8229600" cy="792088"/>
          </a:xfrm>
        </p:spPr>
        <p:txBody>
          <a:bodyPr>
            <a:noAutofit/>
          </a:bodyPr>
          <a:lstStyle/>
          <a:p>
            <a:pPr>
              <a:lnSpc>
                <a:spcPct val="100000"/>
              </a:lnSpc>
            </a:pPr>
            <a:r>
              <a:rPr lang="en-GB" sz="2800" b="1" dirty="0">
                <a:solidFill>
                  <a:schemeClr val="accent1"/>
                </a:solidFill>
                <a:effectLst/>
                <a:latin typeface="Lucida Sans" pitchFamily="34" charset="0"/>
              </a:rPr>
              <a:t>Esters are named by the alkyl group and the fatty acid from which they are formed </a:t>
            </a:r>
          </a:p>
        </p:txBody>
      </p:sp>
      <p:graphicFrame>
        <p:nvGraphicFramePr>
          <p:cNvPr id="9" name="Table 8"/>
          <p:cNvGraphicFramePr>
            <a:graphicFrameLocks noGrp="1"/>
          </p:cNvGraphicFramePr>
          <p:nvPr>
            <p:extLst>
              <p:ext uri="{D42A27DB-BD31-4B8C-83A1-F6EECF244321}">
                <p14:modId xmlns:p14="http://schemas.microsoft.com/office/powerpoint/2010/main" val="1353643262"/>
              </p:ext>
            </p:extLst>
          </p:nvPr>
        </p:nvGraphicFramePr>
        <p:xfrm>
          <a:off x="2123728" y="1196752"/>
          <a:ext cx="4454942" cy="5537448"/>
        </p:xfrm>
        <a:graphic>
          <a:graphicData uri="http://schemas.openxmlformats.org/drawingml/2006/table">
            <a:tbl>
              <a:tblPr firstRow="1" bandRow="1">
                <a:tableStyleId>{5C22544A-7EE6-4342-B048-85BDC9FD1C3A}</a:tableStyleId>
              </a:tblPr>
              <a:tblGrid>
                <a:gridCol w="2438718"/>
                <a:gridCol w="2016224"/>
              </a:tblGrid>
              <a:tr h="942588">
                <a:tc>
                  <a:txBody>
                    <a:bodyPr/>
                    <a:lstStyle/>
                    <a:p>
                      <a:r>
                        <a:rPr lang="en-GB" sz="1600" dirty="0" smtClean="0">
                          <a:latin typeface="Lucida Sans" pitchFamily="34" charset="0"/>
                        </a:rPr>
                        <a:t>Fatty acid</a:t>
                      </a:r>
                      <a:endParaRPr lang="en-GB" sz="1600" dirty="0">
                        <a:latin typeface="Lucida Sans" pitchFamily="34" charset="0"/>
                      </a:endParaRPr>
                    </a:p>
                  </a:txBody>
                  <a:tcPr/>
                </a:tc>
                <a:tc>
                  <a:txBody>
                    <a:bodyPr/>
                    <a:lstStyle/>
                    <a:p>
                      <a:r>
                        <a:rPr lang="en-GB" sz="1600" dirty="0" smtClean="0">
                          <a:latin typeface="Lucida Sans" pitchFamily="34" charset="0"/>
                        </a:rPr>
                        <a:t>Methyl Ester </a:t>
                      </a:r>
                      <a:endParaRPr lang="en-GB" sz="1600" dirty="0">
                        <a:latin typeface="Lucida Sans" pitchFamily="34" charset="0"/>
                      </a:endParaRPr>
                    </a:p>
                  </a:txBody>
                  <a:tcPr/>
                </a:tc>
              </a:tr>
              <a:tr h="510540">
                <a:tc>
                  <a:txBody>
                    <a:bodyPr/>
                    <a:lstStyle/>
                    <a:p>
                      <a:r>
                        <a:rPr lang="en-GB" sz="1600" dirty="0" smtClean="0">
                          <a:latin typeface="Lucida Sans" pitchFamily="34" charset="0"/>
                        </a:rPr>
                        <a:t>Caprylic</a:t>
                      </a:r>
                      <a:r>
                        <a:rPr lang="en-GB" sz="1600" baseline="0" dirty="0" smtClean="0">
                          <a:latin typeface="Lucida Sans" pitchFamily="34" charset="0"/>
                        </a:rPr>
                        <a:t> acid (C8)</a:t>
                      </a:r>
                      <a:endParaRPr lang="en-GB" sz="1600" dirty="0">
                        <a:latin typeface="Lucida Sans" pitchFamily="34" charset="0"/>
                      </a:endParaRPr>
                    </a:p>
                  </a:txBody>
                  <a:tcPr/>
                </a:tc>
                <a:tc>
                  <a:txBody>
                    <a:bodyPr/>
                    <a:lstStyle/>
                    <a:p>
                      <a:r>
                        <a:rPr lang="en-GB" sz="1600" dirty="0" smtClean="0">
                          <a:latin typeface="Lucida Sans" pitchFamily="34" charset="0"/>
                        </a:rPr>
                        <a:t>Methyl</a:t>
                      </a:r>
                      <a:r>
                        <a:rPr lang="en-GB" sz="1600" baseline="0" dirty="0" smtClean="0">
                          <a:latin typeface="Lucida Sans" pitchFamily="34" charset="0"/>
                        </a:rPr>
                        <a:t> </a:t>
                      </a:r>
                      <a:r>
                        <a:rPr lang="en-GB" sz="1600" dirty="0" smtClean="0">
                          <a:latin typeface="Lucida Sans" pitchFamily="34" charset="0"/>
                        </a:rPr>
                        <a:t>Caprylate</a:t>
                      </a:r>
                      <a:endParaRPr lang="en-GB" sz="1600" dirty="0">
                        <a:latin typeface="Lucida Sans" pitchFamily="34" charset="0"/>
                      </a:endParaRPr>
                    </a:p>
                  </a:txBody>
                  <a:tcPr/>
                </a:tc>
              </a:tr>
              <a:tr h="510540">
                <a:tc>
                  <a:txBody>
                    <a:bodyPr/>
                    <a:lstStyle/>
                    <a:p>
                      <a:r>
                        <a:rPr lang="en-GB" sz="1600" dirty="0" smtClean="0">
                          <a:latin typeface="Lucida Sans" pitchFamily="34" charset="0"/>
                        </a:rPr>
                        <a:t>Capric acid (C10)</a:t>
                      </a:r>
                      <a:endParaRPr lang="en-GB" sz="1600" dirty="0">
                        <a:latin typeface="Lucida Sans" pitchFamily="34" charset="0"/>
                      </a:endParaRPr>
                    </a:p>
                  </a:txBody>
                  <a:tcPr/>
                </a:tc>
                <a:tc>
                  <a:txBody>
                    <a:bodyPr/>
                    <a:lstStyle/>
                    <a:p>
                      <a:r>
                        <a:rPr lang="en-GB" sz="1600" dirty="0" smtClean="0">
                          <a:latin typeface="Lucida Sans" pitchFamily="34" charset="0"/>
                        </a:rPr>
                        <a:t>Methyl Caprote</a:t>
                      </a:r>
                      <a:endParaRPr lang="en-GB" sz="1600" dirty="0">
                        <a:latin typeface="Lucida Sans" pitchFamily="34" charset="0"/>
                      </a:endParaRPr>
                    </a:p>
                  </a:txBody>
                  <a:tcPr/>
                </a:tc>
              </a:tr>
              <a:tr h="510540">
                <a:tc>
                  <a:txBody>
                    <a:bodyPr/>
                    <a:lstStyle/>
                    <a:p>
                      <a:r>
                        <a:rPr lang="en-GB" sz="1600" dirty="0" smtClean="0">
                          <a:latin typeface="Lucida Sans" pitchFamily="34" charset="0"/>
                        </a:rPr>
                        <a:t>Lauric</a:t>
                      </a:r>
                      <a:r>
                        <a:rPr lang="en-GB" sz="1600" baseline="0" dirty="0" smtClean="0">
                          <a:latin typeface="Lucida Sans" pitchFamily="34" charset="0"/>
                        </a:rPr>
                        <a:t> acid (C12)</a:t>
                      </a:r>
                      <a:endParaRPr lang="en-GB" sz="1600" dirty="0">
                        <a:latin typeface="Lucida Sans" pitchFamily="34" charset="0"/>
                      </a:endParaRPr>
                    </a:p>
                  </a:txBody>
                  <a:tcPr/>
                </a:tc>
                <a:tc>
                  <a:txBody>
                    <a:bodyPr/>
                    <a:lstStyle/>
                    <a:p>
                      <a:r>
                        <a:rPr lang="en-GB" sz="1600" dirty="0" smtClean="0">
                          <a:latin typeface="Lucida Sans" pitchFamily="34" charset="0"/>
                        </a:rPr>
                        <a:t>Methyl Laurate</a:t>
                      </a:r>
                      <a:endParaRPr lang="en-GB" sz="1600" dirty="0">
                        <a:latin typeface="Lucida Sans" pitchFamily="34" charset="0"/>
                      </a:endParaRPr>
                    </a:p>
                  </a:txBody>
                  <a:tcPr/>
                </a:tc>
              </a:tr>
              <a:tr h="510540">
                <a:tc>
                  <a:txBody>
                    <a:bodyPr/>
                    <a:lstStyle/>
                    <a:p>
                      <a:r>
                        <a:rPr lang="en-GB" sz="1600" dirty="0" smtClean="0">
                          <a:latin typeface="Lucida Sans" pitchFamily="34" charset="0"/>
                        </a:rPr>
                        <a:t>Myristic acid (C14)</a:t>
                      </a:r>
                      <a:r>
                        <a:rPr lang="en-GB" sz="1600" baseline="0" dirty="0" smtClean="0">
                          <a:latin typeface="Lucida Sans" pitchFamily="34" charset="0"/>
                        </a:rPr>
                        <a:t> </a:t>
                      </a:r>
                      <a:endParaRPr lang="en-GB" sz="1600" dirty="0">
                        <a:latin typeface="Lucida Sans" pitchFamily="34" charset="0"/>
                      </a:endParaRPr>
                    </a:p>
                  </a:txBody>
                  <a:tcPr/>
                </a:tc>
                <a:tc>
                  <a:txBody>
                    <a:bodyPr/>
                    <a:lstStyle/>
                    <a:p>
                      <a:r>
                        <a:rPr lang="en-GB" sz="1600" dirty="0" smtClean="0">
                          <a:latin typeface="Lucida Sans" pitchFamily="34" charset="0"/>
                        </a:rPr>
                        <a:t>Methyl Myristate</a:t>
                      </a:r>
                      <a:endParaRPr lang="en-GB" sz="1600" dirty="0">
                        <a:latin typeface="Lucida Sans" pitchFamily="34" charset="0"/>
                      </a:endParaRPr>
                    </a:p>
                  </a:txBody>
                  <a:tcPr/>
                </a:tc>
              </a:tr>
              <a:tr h="510540">
                <a:tc>
                  <a:txBody>
                    <a:bodyPr/>
                    <a:lstStyle/>
                    <a:p>
                      <a:r>
                        <a:rPr lang="en-GB" sz="1600" dirty="0" smtClean="0">
                          <a:latin typeface="Lucida Sans" pitchFamily="34" charset="0"/>
                        </a:rPr>
                        <a:t>Palmitic acid (C16)</a:t>
                      </a:r>
                      <a:endParaRPr lang="en-GB" sz="1600" dirty="0">
                        <a:latin typeface="Lucida Sans" pitchFamily="34" charset="0"/>
                      </a:endParaRPr>
                    </a:p>
                  </a:txBody>
                  <a:tcPr/>
                </a:tc>
                <a:tc>
                  <a:txBody>
                    <a:bodyPr/>
                    <a:lstStyle/>
                    <a:p>
                      <a:r>
                        <a:rPr lang="en-GB" sz="1600" dirty="0" smtClean="0">
                          <a:latin typeface="Lucida Sans" pitchFamily="34" charset="0"/>
                        </a:rPr>
                        <a:t>Methyl Palmate</a:t>
                      </a:r>
                      <a:endParaRPr lang="en-GB" sz="1600" dirty="0">
                        <a:latin typeface="Lucida Sans" pitchFamily="34" charset="0"/>
                      </a:endParaRPr>
                    </a:p>
                  </a:txBody>
                  <a:tcPr/>
                </a:tc>
              </a:tr>
              <a:tr h="510540">
                <a:tc>
                  <a:txBody>
                    <a:bodyPr/>
                    <a:lstStyle/>
                    <a:p>
                      <a:r>
                        <a:rPr lang="en-GB" sz="1600" dirty="0" smtClean="0">
                          <a:latin typeface="Lucida Sans" pitchFamily="34" charset="0"/>
                        </a:rPr>
                        <a:t>Stearic acid (C18)</a:t>
                      </a:r>
                      <a:endParaRPr lang="en-GB" sz="1600" dirty="0">
                        <a:latin typeface="Lucida Sans" pitchFamily="34" charset="0"/>
                      </a:endParaRPr>
                    </a:p>
                  </a:txBody>
                  <a:tcPr/>
                </a:tc>
                <a:tc>
                  <a:txBody>
                    <a:bodyPr/>
                    <a:lstStyle/>
                    <a:p>
                      <a:r>
                        <a:rPr lang="en-GB" sz="1600" dirty="0" smtClean="0">
                          <a:latin typeface="Lucida Sans" pitchFamily="34" charset="0"/>
                        </a:rPr>
                        <a:t>Methyl Stearate</a:t>
                      </a:r>
                      <a:endParaRPr lang="en-GB" sz="1600" dirty="0">
                        <a:latin typeface="Lucida Sans" pitchFamily="34" charset="0"/>
                      </a:endParaRPr>
                    </a:p>
                  </a:txBody>
                  <a:tcPr/>
                </a:tc>
              </a:tr>
              <a:tr h="510540">
                <a:tc>
                  <a:txBody>
                    <a:bodyPr/>
                    <a:lstStyle/>
                    <a:p>
                      <a:r>
                        <a:rPr lang="en-GB" sz="1600" dirty="0" smtClean="0">
                          <a:latin typeface="Lucida Sans" pitchFamily="34" charset="0"/>
                        </a:rPr>
                        <a:t>Oleic acid (C18:1)</a:t>
                      </a:r>
                      <a:endParaRPr lang="en-GB" sz="1600" dirty="0">
                        <a:latin typeface="Lucida Sans" pitchFamily="34" charset="0"/>
                      </a:endParaRPr>
                    </a:p>
                  </a:txBody>
                  <a:tcPr/>
                </a:tc>
                <a:tc>
                  <a:txBody>
                    <a:bodyPr/>
                    <a:lstStyle/>
                    <a:p>
                      <a:r>
                        <a:rPr lang="en-GB" sz="1600" dirty="0" smtClean="0">
                          <a:latin typeface="Lucida Sans" pitchFamily="34" charset="0"/>
                        </a:rPr>
                        <a:t>Methyl Oleate</a:t>
                      </a:r>
                      <a:endParaRPr lang="en-GB" sz="1600" dirty="0">
                        <a:latin typeface="Lucida Sans" pitchFamily="34" charset="0"/>
                      </a:endParaRPr>
                    </a:p>
                  </a:txBody>
                  <a:tcPr/>
                </a:tc>
              </a:tr>
              <a:tr h="510540">
                <a:tc>
                  <a:txBody>
                    <a:bodyPr/>
                    <a:lstStyle/>
                    <a:p>
                      <a:r>
                        <a:rPr lang="en-GB" sz="1600" dirty="0" smtClean="0">
                          <a:latin typeface="Lucida Sans" pitchFamily="34" charset="0"/>
                        </a:rPr>
                        <a:t>Linoleic acid (C18:2)</a:t>
                      </a:r>
                      <a:endParaRPr lang="en-GB" sz="1600" dirty="0">
                        <a:latin typeface="Lucida Sans" pitchFamily="34" charset="0"/>
                      </a:endParaRPr>
                    </a:p>
                  </a:txBody>
                  <a:tcPr/>
                </a:tc>
                <a:tc>
                  <a:txBody>
                    <a:bodyPr/>
                    <a:lstStyle/>
                    <a:p>
                      <a:r>
                        <a:rPr lang="en-GB" sz="1600" dirty="0" smtClean="0">
                          <a:latin typeface="Lucida Sans" pitchFamily="34" charset="0"/>
                        </a:rPr>
                        <a:t>Methyl Linoleate</a:t>
                      </a:r>
                      <a:endParaRPr lang="en-GB" sz="1600" dirty="0">
                        <a:latin typeface="Lucida Sans" pitchFamily="34" charset="0"/>
                      </a:endParaRPr>
                    </a:p>
                  </a:txBody>
                  <a:tcPr/>
                </a:tc>
              </a:tr>
              <a:tr h="510540">
                <a:tc>
                  <a:txBody>
                    <a:bodyPr/>
                    <a:lstStyle/>
                    <a:p>
                      <a:r>
                        <a:rPr lang="en-GB" sz="1600" dirty="0" smtClean="0">
                          <a:latin typeface="Lucida Sans" pitchFamily="34" charset="0"/>
                        </a:rPr>
                        <a:t>Linolenic acid (C18:3)</a:t>
                      </a:r>
                      <a:endParaRPr lang="en-GB" sz="1600" dirty="0">
                        <a:latin typeface="Lucida Sans" pitchFamily="34" charset="0"/>
                      </a:endParaRPr>
                    </a:p>
                  </a:txBody>
                  <a:tcPr/>
                </a:tc>
                <a:tc>
                  <a:txBody>
                    <a:bodyPr/>
                    <a:lstStyle/>
                    <a:p>
                      <a:r>
                        <a:rPr lang="en-GB" sz="1600" dirty="0" smtClean="0">
                          <a:latin typeface="Lucida Sans" pitchFamily="34" charset="0"/>
                        </a:rPr>
                        <a:t>Methyl linolenate</a:t>
                      </a:r>
                      <a:endParaRPr lang="en-GB" sz="1600" dirty="0">
                        <a:latin typeface="Lucida Sans" pitchFamily="34" charset="0"/>
                      </a:endParaRPr>
                    </a:p>
                  </a:txBody>
                  <a:tcPr/>
                </a:tc>
              </a:tr>
            </a:tbl>
          </a:graphicData>
        </a:graphic>
      </p:graphicFrame>
    </p:spTree>
    <p:extLst>
      <p:ext uri="{BB962C8B-B14F-4D97-AF65-F5344CB8AC3E}">
        <p14:creationId xmlns:p14="http://schemas.microsoft.com/office/powerpoint/2010/main" val="19492220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1539" y="620688"/>
            <a:ext cx="7344816" cy="769441"/>
          </a:xfrm>
          <a:prstGeom prst="rect">
            <a:avLst/>
          </a:prstGeom>
          <a:noFill/>
        </p:spPr>
        <p:txBody>
          <a:bodyPr wrap="square" rtlCol="0">
            <a:spAutoFit/>
          </a:bodyPr>
          <a:lstStyle/>
          <a:p>
            <a:pPr algn="ctr"/>
            <a:r>
              <a:rPr lang="en-GB" sz="4400" b="1" dirty="0" smtClean="0">
                <a:solidFill>
                  <a:schemeClr val="accent1"/>
                </a:solidFill>
                <a:latin typeface="Lucida Sans" pitchFamily="34" charset="0"/>
              </a:rPr>
              <a:t>Choice of Alcohol </a:t>
            </a:r>
          </a:p>
        </p:txBody>
      </p:sp>
      <p:sp>
        <p:nvSpPr>
          <p:cNvPr id="4" name="TextBox 3"/>
          <p:cNvSpPr txBox="1"/>
          <p:nvPr/>
        </p:nvSpPr>
        <p:spPr>
          <a:xfrm>
            <a:off x="794994" y="2226621"/>
            <a:ext cx="7881462" cy="400110"/>
          </a:xfrm>
          <a:prstGeom prst="rect">
            <a:avLst/>
          </a:prstGeom>
          <a:noFill/>
        </p:spPr>
        <p:txBody>
          <a:bodyPr wrap="square" rtlCol="0">
            <a:spAutoFit/>
          </a:bodyPr>
          <a:lstStyle/>
          <a:p>
            <a:r>
              <a:rPr lang="en-GB" sz="2000" dirty="0" smtClean="0">
                <a:latin typeface="Lucida Sans" pitchFamily="34" charset="0"/>
              </a:rPr>
              <a:t>Generally Methanol is used in trans-esterification for biodiesel</a:t>
            </a:r>
            <a:endParaRPr lang="en-GB" sz="2000" dirty="0">
              <a:latin typeface="Lucida Sans" pitchFamily="34" charset="0"/>
            </a:endParaRPr>
          </a:p>
        </p:txBody>
      </p:sp>
      <p:sp>
        <p:nvSpPr>
          <p:cNvPr id="5" name="TextBox 4"/>
          <p:cNvSpPr txBox="1"/>
          <p:nvPr/>
        </p:nvSpPr>
        <p:spPr>
          <a:xfrm>
            <a:off x="794994" y="2780928"/>
            <a:ext cx="7488832" cy="2862322"/>
          </a:xfrm>
          <a:prstGeom prst="rect">
            <a:avLst/>
          </a:prstGeom>
          <a:noFill/>
        </p:spPr>
        <p:txBody>
          <a:bodyPr wrap="square" rtlCol="0">
            <a:spAutoFit/>
          </a:bodyPr>
          <a:lstStyle/>
          <a:p>
            <a:pPr marL="285750" indent="-285750">
              <a:buFont typeface="Arial" pitchFamily="34" charset="0"/>
              <a:buChar char="•"/>
            </a:pPr>
            <a:r>
              <a:rPr lang="en-GB" sz="2000" dirty="0" smtClean="0">
                <a:latin typeface="Lucida Sans" pitchFamily="34" charset="0"/>
              </a:rPr>
              <a:t>The reactions proceed </a:t>
            </a:r>
            <a:r>
              <a:rPr lang="en-GB" sz="2000" dirty="0">
                <a:latin typeface="Lucida Sans" pitchFamily="34" charset="0"/>
              </a:rPr>
              <a:t>at lower temperatures if methanol rather than ethanol is used. </a:t>
            </a:r>
            <a:endParaRPr lang="en-GB" sz="2000" dirty="0" smtClean="0">
              <a:latin typeface="Lucida Sans" pitchFamily="34" charset="0"/>
            </a:endParaRPr>
          </a:p>
          <a:p>
            <a:pPr marL="285750" indent="-285750">
              <a:buFont typeface="Arial" pitchFamily="34" charset="0"/>
              <a:buChar char="•"/>
            </a:pPr>
            <a:endParaRPr lang="en-GB" sz="2000" dirty="0">
              <a:latin typeface="Lucida Sans" pitchFamily="34" charset="0"/>
            </a:endParaRPr>
          </a:p>
          <a:p>
            <a:pPr marL="285750" indent="-285750">
              <a:buFont typeface="Arial" pitchFamily="34" charset="0"/>
              <a:buChar char="•"/>
            </a:pPr>
            <a:r>
              <a:rPr lang="en-GB" sz="2000" dirty="0" smtClean="0">
                <a:latin typeface="Lucida Sans" pitchFamily="34" charset="0"/>
              </a:rPr>
              <a:t>Generally </a:t>
            </a:r>
            <a:r>
              <a:rPr lang="en-GB" sz="2000" dirty="0">
                <a:latin typeface="Lucida Sans" pitchFamily="34" charset="0"/>
              </a:rPr>
              <a:t>methanol is cheaper than ethanol. </a:t>
            </a:r>
            <a:endParaRPr lang="en-GB" sz="2000" dirty="0" smtClean="0">
              <a:latin typeface="Lucida Sans" pitchFamily="34" charset="0"/>
            </a:endParaRPr>
          </a:p>
          <a:p>
            <a:pPr marL="285750" indent="-285750">
              <a:buFont typeface="Arial" pitchFamily="34" charset="0"/>
              <a:buChar char="•"/>
            </a:pPr>
            <a:endParaRPr lang="en-GB" sz="2000" dirty="0">
              <a:latin typeface="Lucida Sans" pitchFamily="34" charset="0"/>
            </a:endParaRPr>
          </a:p>
          <a:p>
            <a:pPr marL="285750" indent="-285750">
              <a:buFont typeface="Arial" pitchFamily="34" charset="0"/>
              <a:buChar char="•"/>
            </a:pPr>
            <a:r>
              <a:rPr lang="en-GB" sz="2000" dirty="0" smtClean="0">
                <a:latin typeface="Lucida Sans" pitchFamily="34" charset="0"/>
              </a:rPr>
              <a:t>Regulations </a:t>
            </a:r>
            <a:r>
              <a:rPr lang="en-GB" sz="2000" dirty="0">
                <a:latin typeface="Lucida Sans" pitchFamily="34" charset="0"/>
              </a:rPr>
              <a:t>- BS EN </a:t>
            </a:r>
            <a:r>
              <a:rPr lang="en-GB" sz="2000" dirty="0" smtClean="0">
                <a:latin typeface="Lucida Sans" pitchFamily="34" charset="0"/>
              </a:rPr>
              <a:t>14214:2008+A1:2009</a:t>
            </a:r>
          </a:p>
          <a:p>
            <a:r>
              <a:rPr lang="en-GB" sz="2000" dirty="0" smtClean="0">
                <a:latin typeface="Lucida Sans" pitchFamily="34" charset="0"/>
              </a:rPr>
              <a:t>Automotive </a:t>
            </a:r>
            <a:r>
              <a:rPr lang="en-GB" sz="2000" dirty="0">
                <a:latin typeface="Lucida Sans" pitchFamily="34" charset="0"/>
              </a:rPr>
              <a:t>fuels </a:t>
            </a:r>
            <a:r>
              <a:rPr lang="en-GB" sz="2000" dirty="0" smtClean="0">
                <a:latin typeface="Lucida Sans" pitchFamily="34" charset="0"/>
              </a:rPr>
              <a:t>– Fatty </a:t>
            </a:r>
            <a:r>
              <a:rPr lang="en-GB" sz="2000" dirty="0">
                <a:latin typeface="Lucida Sans" pitchFamily="34" charset="0"/>
              </a:rPr>
              <a:t>acid methyl ester (FAME) for </a:t>
            </a:r>
            <a:r>
              <a:rPr lang="en-GB" sz="2000" dirty="0" smtClean="0">
                <a:latin typeface="Lucida Sans" pitchFamily="34" charset="0"/>
              </a:rPr>
              <a:t>diesel </a:t>
            </a:r>
            <a:r>
              <a:rPr lang="en-GB" sz="2000" dirty="0">
                <a:latin typeface="Lucida Sans" pitchFamily="34" charset="0"/>
              </a:rPr>
              <a:t>engines</a:t>
            </a:r>
            <a:endParaRPr lang="en-GB" sz="2000" dirty="0" smtClean="0">
              <a:latin typeface="Lucida Sans" pitchFamily="34" charset="0"/>
            </a:endParaRPr>
          </a:p>
          <a:p>
            <a:endParaRPr lang="en-GB" sz="2000" dirty="0"/>
          </a:p>
        </p:txBody>
      </p:sp>
      <p:sp>
        <p:nvSpPr>
          <p:cNvPr id="6" name="Rectangle 5"/>
          <p:cNvSpPr/>
          <p:nvPr/>
        </p:nvSpPr>
        <p:spPr>
          <a:xfrm>
            <a:off x="783771" y="1279979"/>
            <a:ext cx="7342583" cy="769441"/>
          </a:xfrm>
          <a:prstGeom prst="rect">
            <a:avLst/>
          </a:prstGeom>
        </p:spPr>
        <p:txBody>
          <a:bodyPr wrap="square">
            <a:spAutoFit/>
          </a:bodyPr>
          <a:lstStyle/>
          <a:p>
            <a:pPr algn="ctr"/>
            <a:r>
              <a:rPr lang="en-GB" sz="4400" b="1" dirty="0">
                <a:solidFill>
                  <a:schemeClr val="accent1"/>
                </a:solidFill>
                <a:latin typeface="Lucida Sans" pitchFamily="34" charset="0"/>
              </a:rPr>
              <a:t>Methanol or  </a:t>
            </a:r>
            <a:r>
              <a:rPr lang="en-GB" sz="4400" b="1" dirty="0" smtClean="0">
                <a:solidFill>
                  <a:schemeClr val="accent1"/>
                </a:solidFill>
                <a:latin typeface="Lucida Sans" pitchFamily="34" charset="0"/>
              </a:rPr>
              <a:t>Ethanol?</a:t>
            </a:r>
            <a:endParaRPr lang="en-GB" sz="4400" b="1" dirty="0">
              <a:solidFill>
                <a:schemeClr val="accent1"/>
              </a:solidFill>
              <a:latin typeface="Lucida Sans" pitchFamily="34" charset="0"/>
            </a:endParaRPr>
          </a:p>
        </p:txBody>
      </p:sp>
    </p:spTree>
    <p:extLst>
      <p:ext uri="{BB962C8B-B14F-4D97-AF65-F5344CB8AC3E}">
        <p14:creationId xmlns:p14="http://schemas.microsoft.com/office/powerpoint/2010/main" val="8722885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856" y="116632"/>
            <a:ext cx="8229600" cy="864096"/>
          </a:xfrm>
        </p:spPr>
        <p:txBody>
          <a:bodyPr/>
          <a:lstStyle/>
          <a:p>
            <a:r>
              <a:rPr lang="en-GB" sz="4000" dirty="0" smtClean="0">
                <a:solidFill>
                  <a:schemeClr val="accent1"/>
                </a:solidFill>
                <a:effectLst/>
                <a:latin typeface="Lucida Sans" pitchFamily="34" charset="0"/>
              </a:rPr>
              <a:t>Is the Alcohol from Fossil Fuel?</a:t>
            </a:r>
            <a:endParaRPr lang="en-GB" sz="4000" dirty="0">
              <a:solidFill>
                <a:schemeClr val="accent1"/>
              </a:solidFill>
              <a:effectLst/>
              <a:latin typeface="Lucida Sans" pitchFamily="34" charset="0"/>
            </a:endParaRPr>
          </a:p>
        </p:txBody>
      </p:sp>
      <p:sp>
        <p:nvSpPr>
          <p:cNvPr id="3" name="Text Placeholder 2"/>
          <p:cNvSpPr>
            <a:spLocks noGrp="1"/>
          </p:cNvSpPr>
          <p:nvPr>
            <p:ph type="body" idx="1"/>
          </p:nvPr>
        </p:nvSpPr>
        <p:spPr>
          <a:xfrm>
            <a:off x="457200" y="1052736"/>
            <a:ext cx="4040188" cy="1157064"/>
          </a:xfrm>
        </p:spPr>
        <p:txBody>
          <a:bodyPr>
            <a:normAutofit/>
          </a:bodyPr>
          <a:lstStyle/>
          <a:p>
            <a:r>
              <a:rPr lang="en-GB" dirty="0" smtClean="0">
                <a:solidFill>
                  <a:schemeClr val="tx1"/>
                </a:solidFill>
                <a:latin typeface="Lucida Sans" pitchFamily="34" charset="0"/>
              </a:rPr>
              <a:t>Most methane is from fossil CH</a:t>
            </a:r>
            <a:r>
              <a:rPr lang="en-GB" baseline="-25000" dirty="0" smtClean="0">
                <a:solidFill>
                  <a:schemeClr val="tx1"/>
                </a:solidFill>
                <a:latin typeface="Lucida Sans" pitchFamily="34" charset="0"/>
              </a:rPr>
              <a:t>4</a:t>
            </a:r>
            <a:endParaRPr lang="en-GB" dirty="0">
              <a:solidFill>
                <a:schemeClr val="tx1"/>
              </a:solidFill>
              <a:latin typeface="Lucida Sans" pitchFamily="34" charset="0"/>
            </a:endParaRPr>
          </a:p>
        </p:txBody>
      </p:sp>
      <p:sp>
        <p:nvSpPr>
          <p:cNvPr id="5" name="Text Placeholder 4"/>
          <p:cNvSpPr>
            <a:spLocks noGrp="1"/>
          </p:cNvSpPr>
          <p:nvPr>
            <p:ph type="body" sz="quarter" idx="3"/>
          </p:nvPr>
        </p:nvSpPr>
        <p:spPr>
          <a:xfrm>
            <a:off x="4634681" y="1124744"/>
            <a:ext cx="4041775" cy="1080120"/>
          </a:xfrm>
        </p:spPr>
        <p:txBody>
          <a:bodyPr/>
          <a:lstStyle/>
          <a:p>
            <a:r>
              <a:rPr lang="en-GB" dirty="0" smtClean="0">
                <a:solidFill>
                  <a:schemeClr val="tx1"/>
                </a:solidFill>
                <a:latin typeface="Lucida Sans" pitchFamily="34" charset="0"/>
              </a:rPr>
              <a:t>Biogas as the methane source </a:t>
            </a:r>
            <a:endParaRPr lang="en-GB" dirty="0">
              <a:solidFill>
                <a:schemeClr val="tx1"/>
              </a:solidFill>
              <a:latin typeface="Lucida Sans" pitchFamily="34" charset="0"/>
            </a:endParaRPr>
          </a:p>
        </p:txBody>
      </p:sp>
      <p:pic>
        <p:nvPicPr>
          <p:cNvPr id="5122"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539552" y="2204864"/>
            <a:ext cx="4040188" cy="3743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Grp="1" noChangeAspect="1" noChangeArrowheads="1"/>
          </p:cNvPicPr>
          <p:nvPr>
            <p:ph sz="quarter" idx="14"/>
          </p:nvPr>
        </p:nvPicPr>
        <p:blipFill>
          <a:blip r:embed="rId3">
            <a:extLst>
              <a:ext uri="{28A0092B-C50C-407E-A947-70E740481C1C}">
                <a14:useLocalDpi xmlns:a14="http://schemas.microsoft.com/office/drawing/2010/main" val="0"/>
              </a:ext>
            </a:extLst>
          </a:blip>
          <a:stretch>
            <a:fillRect/>
          </a:stretch>
        </p:blipFill>
        <p:spPr bwMode="auto">
          <a:xfrm>
            <a:off x="4787030" y="2212975"/>
            <a:ext cx="3811740" cy="391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522986" y="6188801"/>
            <a:ext cx="8136904" cy="261610"/>
          </a:xfrm>
          <a:prstGeom prst="rect">
            <a:avLst/>
          </a:prstGeom>
        </p:spPr>
        <p:txBody>
          <a:bodyPr wrap="square">
            <a:spAutoFit/>
          </a:bodyPr>
          <a:lstStyle/>
          <a:p>
            <a:pPr algn="ctr"/>
            <a:r>
              <a:rPr lang="en-GB" sz="1100" dirty="0">
                <a:latin typeface="Lucida Sans" pitchFamily="34" charset="0"/>
              </a:rPr>
              <a:t>http://www.ofgem.gov.uk/Sustainability/Environment/RenewablObl/Documents1/Biodiesel%20Decision.pdf</a:t>
            </a:r>
          </a:p>
        </p:txBody>
      </p:sp>
    </p:spTree>
    <p:extLst>
      <p:ext uri="{BB962C8B-B14F-4D97-AF65-F5344CB8AC3E}">
        <p14:creationId xmlns:p14="http://schemas.microsoft.com/office/powerpoint/2010/main" val="8359084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060" y="188640"/>
            <a:ext cx="8229600" cy="706090"/>
          </a:xfrm>
        </p:spPr>
        <p:txBody>
          <a:bodyPr anchor="t" anchorCtr="0">
            <a:noAutofit/>
          </a:bodyPr>
          <a:lstStyle/>
          <a:p>
            <a:r>
              <a:rPr lang="en-GB" sz="5400" b="1" dirty="0" smtClean="0">
                <a:solidFill>
                  <a:schemeClr val="accent1"/>
                </a:solidFill>
                <a:effectLst/>
                <a:latin typeface="Lucida Sans" pitchFamily="34" charset="0"/>
              </a:rPr>
              <a:t>Catalysts</a:t>
            </a:r>
            <a:endParaRPr lang="en-GB" sz="5400" b="1" dirty="0">
              <a:solidFill>
                <a:schemeClr val="accent1"/>
              </a:solidFill>
              <a:effectLst/>
              <a:latin typeface="Lucida Sans" pitchFamily="34" charset="0"/>
            </a:endParaRPr>
          </a:p>
        </p:txBody>
      </p:sp>
      <p:sp>
        <p:nvSpPr>
          <p:cNvPr id="3" name="TextBox 2"/>
          <p:cNvSpPr txBox="1"/>
          <p:nvPr/>
        </p:nvSpPr>
        <p:spPr>
          <a:xfrm>
            <a:off x="457060" y="1090397"/>
            <a:ext cx="8064896" cy="1200329"/>
          </a:xfrm>
          <a:prstGeom prst="rect">
            <a:avLst/>
          </a:prstGeom>
          <a:noFill/>
        </p:spPr>
        <p:txBody>
          <a:bodyPr wrap="square" rtlCol="0">
            <a:spAutoFit/>
          </a:bodyPr>
          <a:lstStyle/>
          <a:p>
            <a:r>
              <a:rPr lang="en-GB" sz="2400" b="1" u="sng" dirty="0" smtClean="0">
                <a:latin typeface="Lucida Sans" pitchFamily="34" charset="0"/>
              </a:rPr>
              <a:t>Alkaline </a:t>
            </a:r>
            <a:r>
              <a:rPr lang="en-GB" sz="2400" dirty="0" smtClean="0">
                <a:latin typeface="Lucida Sans" pitchFamily="34" charset="0"/>
              </a:rPr>
              <a:t>(most common on an industrial scale)</a:t>
            </a:r>
            <a:endParaRPr lang="en-GB" sz="2400" dirty="0">
              <a:latin typeface="Lucida Sans" pitchFamily="34" charset="0"/>
            </a:endParaRPr>
          </a:p>
          <a:p>
            <a:r>
              <a:rPr lang="en-GB" sz="2400" dirty="0" smtClean="0">
                <a:latin typeface="Lucida Sans" pitchFamily="34" charset="0"/>
              </a:rPr>
              <a:t>Sodium Hydroxide</a:t>
            </a:r>
            <a:r>
              <a:rPr lang="en-GB" sz="2400" dirty="0">
                <a:latin typeface="Lucida Sans" pitchFamily="34" charset="0"/>
              </a:rPr>
              <a:t>, </a:t>
            </a:r>
            <a:r>
              <a:rPr lang="en-GB" sz="2400" dirty="0" smtClean="0">
                <a:latin typeface="Lucida Sans" pitchFamily="34" charset="0"/>
              </a:rPr>
              <a:t>NaOH (caustic soda)</a:t>
            </a:r>
          </a:p>
          <a:p>
            <a:r>
              <a:rPr lang="en-GB" sz="2400" dirty="0" smtClean="0">
                <a:latin typeface="Lucida Sans" pitchFamily="34" charset="0"/>
              </a:rPr>
              <a:t>Potassium </a:t>
            </a:r>
            <a:r>
              <a:rPr lang="en-GB" sz="2400" dirty="0">
                <a:latin typeface="Lucida Sans" pitchFamily="34" charset="0"/>
              </a:rPr>
              <a:t>hydroxide (KOH</a:t>
            </a:r>
            <a:r>
              <a:rPr lang="en-GB" sz="2400" dirty="0" smtClean="0">
                <a:latin typeface="Lucida Sans" pitchFamily="34" charset="0"/>
              </a:rPr>
              <a:t>) (caustic potash)</a:t>
            </a:r>
            <a:endParaRPr lang="en-GB" sz="2400" dirty="0">
              <a:latin typeface="Lucida Sans" pitchFamily="34" charset="0"/>
            </a:endParaRPr>
          </a:p>
        </p:txBody>
      </p:sp>
      <p:sp>
        <p:nvSpPr>
          <p:cNvPr id="4" name="TextBox 3"/>
          <p:cNvSpPr txBox="1"/>
          <p:nvPr/>
        </p:nvSpPr>
        <p:spPr>
          <a:xfrm>
            <a:off x="457060" y="5067402"/>
            <a:ext cx="7978013" cy="461665"/>
          </a:xfrm>
          <a:prstGeom prst="rect">
            <a:avLst/>
          </a:prstGeom>
          <a:noFill/>
        </p:spPr>
        <p:txBody>
          <a:bodyPr wrap="square" rtlCol="0">
            <a:spAutoFit/>
          </a:bodyPr>
          <a:lstStyle/>
          <a:p>
            <a:r>
              <a:rPr lang="en-GB" sz="2400" b="1" u="sng" dirty="0" smtClean="0">
                <a:latin typeface="Lucida Sans" pitchFamily="34" charset="0"/>
              </a:rPr>
              <a:t>Supercritical  Alcohol</a:t>
            </a:r>
            <a:endParaRPr lang="en-GB" sz="2400" b="1" u="sng" dirty="0">
              <a:latin typeface="Lucida Sans" pitchFamily="34" charset="0"/>
            </a:endParaRPr>
          </a:p>
        </p:txBody>
      </p:sp>
      <p:sp>
        <p:nvSpPr>
          <p:cNvPr id="5" name="TextBox 4"/>
          <p:cNvSpPr txBox="1"/>
          <p:nvPr/>
        </p:nvSpPr>
        <p:spPr>
          <a:xfrm>
            <a:off x="457060" y="2306337"/>
            <a:ext cx="7978013" cy="1569660"/>
          </a:xfrm>
          <a:prstGeom prst="rect">
            <a:avLst/>
          </a:prstGeom>
          <a:noFill/>
        </p:spPr>
        <p:txBody>
          <a:bodyPr wrap="square" rtlCol="0">
            <a:spAutoFit/>
          </a:bodyPr>
          <a:lstStyle/>
          <a:p>
            <a:r>
              <a:rPr lang="en-GB" sz="2400" b="1" u="sng" dirty="0" smtClean="0">
                <a:latin typeface="Lucida Sans" pitchFamily="34" charset="0"/>
              </a:rPr>
              <a:t>Acid</a:t>
            </a:r>
          </a:p>
          <a:p>
            <a:r>
              <a:rPr lang="en-GB" sz="2400" dirty="0" smtClean="0">
                <a:latin typeface="Lucida Sans" pitchFamily="34" charset="0"/>
              </a:rPr>
              <a:t>Sulphuric acid,</a:t>
            </a:r>
          </a:p>
          <a:p>
            <a:r>
              <a:rPr lang="en-GB" sz="2400" dirty="0" smtClean="0">
                <a:latin typeface="Lucida Sans" pitchFamily="34" charset="0"/>
              </a:rPr>
              <a:t>Hydrochloric acid</a:t>
            </a:r>
          </a:p>
          <a:p>
            <a:r>
              <a:rPr lang="en-GB" sz="2400" dirty="0" smtClean="0">
                <a:latin typeface="Lucida Sans" pitchFamily="34" charset="0"/>
              </a:rPr>
              <a:t>Sulphonic acid </a:t>
            </a:r>
            <a:endParaRPr lang="en-GB" sz="2400" dirty="0">
              <a:latin typeface="Lucida Sans" pitchFamily="34" charset="0"/>
            </a:endParaRPr>
          </a:p>
        </p:txBody>
      </p:sp>
      <p:sp>
        <p:nvSpPr>
          <p:cNvPr id="6" name="TextBox 5"/>
          <p:cNvSpPr txBox="1"/>
          <p:nvPr/>
        </p:nvSpPr>
        <p:spPr>
          <a:xfrm>
            <a:off x="457060" y="5548404"/>
            <a:ext cx="7978013" cy="461665"/>
          </a:xfrm>
          <a:prstGeom prst="rect">
            <a:avLst/>
          </a:prstGeom>
          <a:noFill/>
        </p:spPr>
        <p:txBody>
          <a:bodyPr wrap="square" rtlCol="0">
            <a:spAutoFit/>
          </a:bodyPr>
          <a:lstStyle/>
          <a:p>
            <a:r>
              <a:rPr lang="en-GB" sz="2400" b="1" u="sng" dirty="0" smtClean="0">
                <a:latin typeface="Lucida Sans" pitchFamily="34" charset="0"/>
              </a:rPr>
              <a:t>Enzymes</a:t>
            </a:r>
            <a:endParaRPr lang="en-GB" sz="2400" b="1" u="sng" dirty="0">
              <a:latin typeface="Lucida Sans" pitchFamily="34" charset="0"/>
            </a:endParaRPr>
          </a:p>
        </p:txBody>
      </p:sp>
      <p:sp>
        <p:nvSpPr>
          <p:cNvPr id="7" name="Rectangle 6"/>
          <p:cNvSpPr/>
          <p:nvPr/>
        </p:nvSpPr>
        <p:spPr>
          <a:xfrm>
            <a:off x="491407" y="6327806"/>
            <a:ext cx="8046236" cy="430887"/>
          </a:xfrm>
          <a:prstGeom prst="rect">
            <a:avLst/>
          </a:prstGeom>
        </p:spPr>
        <p:txBody>
          <a:bodyPr wrap="square">
            <a:spAutoFit/>
          </a:bodyPr>
          <a:lstStyle/>
          <a:p>
            <a:pPr algn="ctr"/>
            <a:r>
              <a:rPr lang="en-GB" sz="1100" dirty="0">
                <a:latin typeface="Lucida Sans" pitchFamily="34" charset="0"/>
              </a:rPr>
              <a:t>LIN, L., ZHOU, C. S., VITTAYAPADUNG, S., SHEN, X. Q. &amp; DONG, M. D. 2011. Opportunities and Challenges for Biodiesel Fuel. Applied Energy, 88,(4), 1020-1031.</a:t>
            </a:r>
          </a:p>
        </p:txBody>
      </p:sp>
      <p:sp>
        <p:nvSpPr>
          <p:cNvPr id="8" name="Rectangle 7"/>
          <p:cNvSpPr/>
          <p:nvPr/>
        </p:nvSpPr>
        <p:spPr>
          <a:xfrm>
            <a:off x="457060" y="3875997"/>
            <a:ext cx="8035081" cy="1200329"/>
          </a:xfrm>
          <a:prstGeom prst="rect">
            <a:avLst/>
          </a:prstGeom>
        </p:spPr>
        <p:txBody>
          <a:bodyPr wrap="square">
            <a:spAutoFit/>
          </a:bodyPr>
          <a:lstStyle/>
          <a:p>
            <a:r>
              <a:rPr lang="en-GB" sz="2400" b="1" u="sng" dirty="0" smtClean="0">
                <a:latin typeface="Lucida Sans" pitchFamily="34" charset="0"/>
              </a:rPr>
              <a:t>Solid </a:t>
            </a:r>
            <a:r>
              <a:rPr lang="en-GB" sz="2400" dirty="0" smtClean="0">
                <a:latin typeface="Lucida Sans" pitchFamily="34" charset="0"/>
              </a:rPr>
              <a:t>(Insoluble in Methanol)</a:t>
            </a:r>
          </a:p>
          <a:p>
            <a:r>
              <a:rPr lang="en-GB" sz="2400" dirty="0">
                <a:latin typeface="Lucida Sans" pitchFamily="34" charset="0"/>
              </a:rPr>
              <a:t>A</a:t>
            </a:r>
            <a:r>
              <a:rPr lang="en-GB" sz="2400" dirty="0" smtClean="0">
                <a:latin typeface="Lucida Sans" pitchFamily="34" charset="0"/>
              </a:rPr>
              <a:t>lkali </a:t>
            </a:r>
            <a:r>
              <a:rPr lang="en-GB" sz="2400" dirty="0">
                <a:latin typeface="Lucida Sans" pitchFamily="34" charset="0"/>
              </a:rPr>
              <a:t>earth metal </a:t>
            </a:r>
            <a:r>
              <a:rPr lang="en-GB" sz="2400" dirty="0" smtClean="0">
                <a:latin typeface="Lucida Sans" pitchFamily="34" charset="0"/>
              </a:rPr>
              <a:t>oxides</a:t>
            </a:r>
          </a:p>
          <a:p>
            <a:r>
              <a:rPr lang="en-GB" sz="2400" dirty="0" smtClean="0">
                <a:latin typeface="Lucida Sans" pitchFamily="34" charset="0"/>
              </a:rPr>
              <a:t>Transition </a:t>
            </a:r>
            <a:r>
              <a:rPr lang="en-GB" sz="2400" dirty="0">
                <a:latin typeface="Lucida Sans" pitchFamily="34" charset="0"/>
              </a:rPr>
              <a:t>metal oxides </a:t>
            </a:r>
          </a:p>
        </p:txBody>
      </p:sp>
    </p:spTree>
    <p:extLst>
      <p:ext uri="{BB962C8B-B14F-4D97-AF65-F5344CB8AC3E}">
        <p14:creationId xmlns:p14="http://schemas.microsoft.com/office/powerpoint/2010/main" val="2638282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412776"/>
            <a:ext cx="8064896" cy="5016758"/>
          </a:xfrm>
          <a:prstGeom prst="rect">
            <a:avLst/>
          </a:prstGeom>
        </p:spPr>
        <p:txBody>
          <a:bodyPr wrap="square">
            <a:spAutoFit/>
          </a:bodyPr>
          <a:lstStyle/>
          <a:p>
            <a:r>
              <a:rPr lang="en-GB" sz="2000" b="1" dirty="0">
                <a:latin typeface="Lucida Sans" pitchFamily="34" charset="0"/>
              </a:rPr>
              <a:t>Advantages</a:t>
            </a:r>
          </a:p>
          <a:p>
            <a:r>
              <a:rPr lang="en-GB" sz="2000" dirty="0">
                <a:latin typeface="Lucida Sans" pitchFamily="34" charset="0"/>
              </a:rPr>
              <a:t>Up to 4000 times faster than acid </a:t>
            </a:r>
            <a:r>
              <a:rPr lang="en-GB" sz="2000" dirty="0" smtClean="0">
                <a:latin typeface="Lucida Sans" pitchFamily="34" charset="0"/>
              </a:rPr>
              <a:t>trans-esterification</a:t>
            </a:r>
            <a:endParaRPr lang="en-GB" sz="2000" dirty="0">
              <a:latin typeface="Lucida Sans" pitchFamily="34" charset="0"/>
            </a:endParaRPr>
          </a:p>
          <a:p>
            <a:r>
              <a:rPr lang="en-GB" sz="2000" dirty="0">
                <a:latin typeface="Lucida Sans" pitchFamily="34" charset="0"/>
              </a:rPr>
              <a:t>Alkalis are less corrosive than acids</a:t>
            </a:r>
          </a:p>
          <a:p>
            <a:r>
              <a:rPr lang="en-GB" sz="2000" dirty="0">
                <a:latin typeface="Lucida Sans" pitchFamily="34" charset="0"/>
              </a:rPr>
              <a:t>High alkyl ester yield (&gt;98%)</a:t>
            </a:r>
          </a:p>
          <a:p>
            <a:endParaRPr lang="en-GB" sz="2000" dirty="0">
              <a:latin typeface="Lucida Sans" pitchFamily="34" charset="0"/>
            </a:endParaRPr>
          </a:p>
          <a:p>
            <a:r>
              <a:rPr lang="en-GB" sz="2000" b="1" dirty="0">
                <a:latin typeface="Lucida Sans" pitchFamily="34" charset="0"/>
              </a:rPr>
              <a:t>Disadvantages</a:t>
            </a:r>
          </a:p>
          <a:p>
            <a:r>
              <a:rPr lang="en-GB" sz="2000" dirty="0" smtClean="0">
                <a:latin typeface="Lucida Sans" pitchFamily="34" charset="0"/>
              </a:rPr>
              <a:t>Very </a:t>
            </a:r>
            <a:r>
              <a:rPr lang="en-GB" sz="2000" dirty="0">
                <a:latin typeface="Lucida Sans" pitchFamily="34" charset="0"/>
              </a:rPr>
              <a:t>sensitive to the presence of water and free fatty </a:t>
            </a:r>
            <a:r>
              <a:rPr lang="en-GB" sz="2000" dirty="0" smtClean="0">
                <a:latin typeface="Lucida Sans" pitchFamily="34" charset="0"/>
              </a:rPr>
              <a:t>acids.   The </a:t>
            </a:r>
            <a:r>
              <a:rPr lang="en-GB" sz="2000" dirty="0">
                <a:latin typeface="Lucida Sans" pitchFamily="34" charset="0"/>
              </a:rPr>
              <a:t>alkali catalyst will react with the free fatty acids to form </a:t>
            </a:r>
            <a:r>
              <a:rPr lang="en-GB" sz="2000" dirty="0" smtClean="0">
                <a:latin typeface="Lucida Sans" pitchFamily="34" charset="0"/>
              </a:rPr>
              <a:t>soaps. Soaps decrease </a:t>
            </a:r>
            <a:r>
              <a:rPr lang="en-GB" sz="2000" dirty="0">
                <a:latin typeface="Lucida Sans" pitchFamily="34" charset="0"/>
              </a:rPr>
              <a:t>potential product yield </a:t>
            </a:r>
            <a:r>
              <a:rPr lang="en-GB" sz="2000" dirty="0" smtClean="0">
                <a:latin typeface="Lucida Sans" pitchFamily="34" charset="0"/>
              </a:rPr>
              <a:t>and result </a:t>
            </a:r>
            <a:r>
              <a:rPr lang="en-GB" sz="2000" dirty="0">
                <a:latin typeface="Lucida Sans" pitchFamily="34" charset="0"/>
              </a:rPr>
              <a:t>in the formation of </a:t>
            </a:r>
            <a:r>
              <a:rPr lang="en-GB" sz="2000" dirty="0" smtClean="0">
                <a:latin typeface="Lucida Sans" pitchFamily="34" charset="0"/>
              </a:rPr>
              <a:t>emulsions that  cause separation problems</a:t>
            </a:r>
          </a:p>
          <a:p>
            <a:r>
              <a:rPr lang="en-GB" sz="2000" dirty="0">
                <a:latin typeface="Lucida Sans" pitchFamily="34" charset="0"/>
              </a:rPr>
              <a:t>Need to treat the alkaline effluents generated</a:t>
            </a:r>
          </a:p>
          <a:p>
            <a:r>
              <a:rPr lang="en-GB" sz="2000" dirty="0" smtClean="0">
                <a:latin typeface="Lucida Sans" pitchFamily="34" charset="0"/>
              </a:rPr>
              <a:t>High </a:t>
            </a:r>
            <a:r>
              <a:rPr lang="en-GB" sz="2000" dirty="0">
                <a:latin typeface="Lucida Sans" pitchFamily="34" charset="0"/>
              </a:rPr>
              <a:t>water consumption during washing</a:t>
            </a:r>
          </a:p>
          <a:p>
            <a:r>
              <a:rPr lang="en-GB" sz="2000" dirty="0" smtClean="0">
                <a:latin typeface="Lucida Sans" pitchFamily="34" charset="0"/>
              </a:rPr>
              <a:t>Glycerol </a:t>
            </a:r>
            <a:r>
              <a:rPr lang="en-GB" sz="2000" dirty="0">
                <a:latin typeface="Lucida Sans" pitchFamily="34" charset="0"/>
              </a:rPr>
              <a:t>formed is contaminated with alkaline </a:t>
            </a:r>
            <a:r>
              <a:rPr lang="en-GB" sz="2000" dirty="0" smtClean="0">
                <a:latin typeface="Lucida Sans" pitchFamily="34" charset="0"/>
              </a:rPr>
              <a:t>catalyst</a:t>
            </a:r>
            <a:endParaRPr lang="en-GB" sz="2000" dirty="0">
              <a:latin typeface="Lucida Sans" pitchFamily="34" charset="0"/>
            </a:endParaRPr>
          </a:p>
          <a:p>
            <a:endParaRPr lang="en-GB" sz="2000" dirty="0">
              <a:latin typeface="Lucida Sans" pitchFamily="34" charset="0"/>
            </a:endParaRPr>
          </a:p>
          <a:p>
            <a:r>
              <a:rPr lang="en-GB" sz="2000" b="1" dirty="0">
                <a:latin typeface="Lucida Sans" pitchFamily="34" charset="0"/>
              </a:rPr>
              <a:t>Typical conditions</a:t>
            </a:r>
          </a:p>
          <a:p>
            <a:r>
              <a:rPr lang="en-GB" sz="2000" dirty="0">
                <a:latin typeface="Lucida Sans" pitchFamily="34" charset="0"/>
              </a:rPr>
              <a:t>1-2% molar </a:t>
            </a:r>
            <a:r>
              <a:rPr lang="en-GB" sz="2000" dirty="0" smtClean="0">
                <a:latin typeface="Lucida Sans" pitchFamily="34" charset="0"/>
              </a:rPr>
              <a:t>catalyst 		1-6 hours 		 30-65 </a:t>
            </a:r>
            <a:r>
              <a:rPr lang="en-GB" sz="2000" dirty="0">
                <a:latin typeface="Lucida Sans" pitchFamily="34" charset="0"/>
              </a:rPr>
              <a:t>°C</a:t>
            </a:r>
          </a:p>
        </p:txBody>
      </p:sp>
      <p:sp>
        <p:nvSpPr>
          <p:cNvPr id="3" name="TextBox 2"/>
          <p:cNvSpPr txBox="1"/>
          <p:nvPr/>
        </p:nvSpPr>
        <p:spPr>
          <a:xfrm>
            <a:off x="959294" y="379983"/>
            <a:ext cx="6624736" cy="769441"/>
          </a:xfrm>
          <a:prstGeom prst="rect">
            <a:avLst/>
          </a:prstGeom>
          <a:noFill/>
        </p:spPr>
        <p:txBody>
          <a:bodyPr wrap="square" rtlCol="0">
            <a:spAutoFit/>
          </a:bodyPr>
          <a:lstStyle/>
          <a:p>
            <a:pPr algn="ctr"/>
            <a:r>
              <a:rPr lang="en-GB" sz="4400" b="1" dirty="0" smtClean="0">
                <a:solidFill>
                  <a:schemeClr val="accent1"/>
                </a:solidFill>
                <a:latin typeface="Lucida Sans" pitchFamily="34" charset="0"/>
              </a:rPr>
              <a:t>Alkaline Catalysts</a:t>
            </a:r>
            <a:endParaRPr lang="en-GB" sz="4400" b="1" dirty="0">
              <a:solidFill>
                <a:schemeClr val="accent1"/>
              </a:solidFill>
              <a:latin typeface="Lucida Sans" pitchFamily="34" charset="0"/>
            </a:endParaRPr>
          </a:p>
        </p:txBody>
      </p:sp>
    </p:spTree>
    <p:extLst>
      <p:ext uri="{BB962C8B-B14F-4D97-AF65-F5344CB8AC3E}">
        <p14:creationId xmlns:p14="http://schemas.microsoft.com/office/powerpoint/2010/main" val="14737846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1053" y="1556792"/>
            <a:ext cx="7848872" cy="4524315"/>
          </a:xfrm>
          <a:prstGeom prst="rect">
            <a:avLst/>
          </a:prstGeom>
        </p:spPr>
        <p:txBody>
          <a:bodyPr wrap="square">
            <a:spAutoFit/>
          </a:bodyPr>
          <a:lstStyle/>
          <a:p>
            <a:r>
              <a:rPr lang="en-GB" sz="3200" dirty="0" smtClean="0">
                <a:latin typeface="Lucida Sans" pitchFamily="34" charset="0"/>
              </a:rPr>
              <a:t>Less </a:t>
            </a:r>
            <a:r>
              <a:rPr lang="en-GB" sz="3200" dirty="0">
                <a:latin typeface="Lucida Sans" pitchFamily="34" charset="0"/>
              </a:rPr>
              <a:t>sensitive to FFAs </a:t>
            </a:r>
            <a:endParaRPr lang="en-GB" sz="3200" dirty="0" smtClean="0">
              <a:latin typeface="Lucida Sans" pitchFamily="34" charset="0"/>
            </a:endParaRPr>
          </a:p>
          <a:p>
            <a:endParaRPr lang="en-GB" sz="3200" dirty="0">
              <a:latin typeface="Lucida Sans" pitchFamily="34" charset="0"/>
            </a:endParaRPr>
          </a:p>
          <a:p>
            <a:r>
              <a:rPr lang="en-GB" sz="3200" dirty="0" smtClean="0">
                <a:latin typeface="Lucida Sans" pitchFamily="34" charset="0"/>
              </a:rPr>
              <a:t>Slower </a:t>
            </a:r>
            <a:r>
              <a:rPr lang="en-GB" sz="3200" dirty="0">
                <a:latin typeface="Lucida Sans" pitchFamily="34" charset="0"/>
              </a:rPr>
              <a:t>and necessitate higher reaction </a:t>
            </a:r>
            <a:r>
              <a:rPr lang="en-GB" sz="3200" dirty="0" smtClean="0">
                <a:latin typeface="Lucida Sans" pitchFamily="34" charset="0"/>
              </a:rPr>
              <a:t>temperatures (</a:t>
            </a:r>
            <a:r>
              <a:rPr lang="en-GB" sz="3200" dirty="0">
                <a:latin typeface="Lucida Sans" pitchFamily="34" charset="0"/>
              </a:rPr>
              <a:t>70-240 </a:t>
            </a:r>
            <a:r>
              <a:rPr lang="en-GB" sz="3200" dirty="0" smtClean="0">
                <a:latin typeface="Lucida Sans" pitchFamily="34" charset="0"/>
              </a:rPr>
              <a:t>ºC) and higher </a:t>
            </a:r>
            <a:r>
              <a:rPr lang="en-GB" sz="3200" dirty="0">
                <a:latin typeface="Lucida Sans" pitchFamily="34" charset="0"/>
              </a:rPr>
              <a:t>substrate molar ratio (up to 30:1</a:t>
            </a:r>
            <a:r>
              <a:rPr lang="en-GB" sz="3200" dirty="0" smtClean="0">
                <a:latin typeface="Lucida Sans" pitchFamily="34" charset="0"/>
              </a:rPr>
              <a:t>)</a:t>
            </a:r>
          </a:p>
          <a:p>
            <a:endParaRPr lang="en-GB" sz="3200" dirty="0" smtClean="0">
              <a:latin typeface="Lucida Sans" pitchFamily="34" charset="0"/>
            </a:endParaRPr>
          </a:p>
          <a:p>
            <a:r>
              <a:rPr lang="en-GB" sz="3200" dirty="0" smtClean="0">
                <a:latin typeface="Lucida Sans" pitchFamily="34" charset="0"/>
              </a:rPr>
              <a:t>Corrosive</a:t>
            </a:r>
          </a:p>
          <a:p>
            <a:endParaRPr lang="en-GB" sz="3200" dirty="0">
              <a:latin typeface="Lucida Sans" pitchFamily="34" charset="0"/>
            </a:endParaRPr>
          </a:p>
          <a:p>
            <a:r>
              <a:rPr lang="en-GB" sz="3200" dirty="0" smtClean="0">
                <a:latin typeface="Lucida Sans" pitchFamily="34" charset="0"/>
              </a:rPr>
              <a:t>Have </a:t>
            </a:r>
            <a:r>
              <a:rPr lang="en-GB" sz="3200" dirty="0">
                <a:latin typeface="Lucida Sans" pitchFamily="34" charset="0"/>
              </a:rPr>
              <a:t>been largely </a:t>
            </a:r>
            <a:r>
              <a:rPr lang="en-GB" sz="3200" dirty="0" smtClean="0">
                <a:latin typeface="Lucida Sans" pitchFamily="34" charset="0"/>
              </a:rPr>
              <a:t>ignored</a:t>
            </a:r>
            <a:endParaRPr lang="en-GB" sz="3200" dirty="0">
              <a:latin typeface="Lucida Sans" pitchFamily="34" charset="0"/>
            </a:endParaRPr>
          </a:p>
        </p:txBody>
      </p:sp>
      <p:sp>
        <p:nvSpPr>
          <p:cNvPr id="3" name="TextBox 2"/>
          <p:cNvSpPr txBox="1"/>
          <p:nvPr/>
        </p:nvSpPr>
        <p:spPr>
          <a:xfrm>
            <a:off x="674440" y="404863"/>
            <a:ext cx="7560840" cy="769441"/>
          </a:xfrm>
          <a:prstGeom prst="rect">
            <a:avLst/>
          </a:prstGeom>
          <a:noFill/>
        </p:spPr>
        <p:txBody>
          <a:bodyPr wrap="square" rtlCol="0">
            <a:spAutoFit/>
          </a:bodyPr>
          <a:lstStyle/>
          <a:p>
            <a:pPr algn="ctr"/>
            <a:r>
              <a:rPr lang="en-GB" sz="4400" b="1" dirty="0" smtClean="0">
                <a:solidFill>
                  <a:schemeClr val="accent1"/>
                </a:solidFill>
                <a:latin typeface="Lucida Sans" pitchFamily="34" charset="0"/>
              </a:rPr>
              <a:t>Acid Catalysts</a:t>
            </a:r>
            <a:endParaRPr lang="en-GB" sz="4400" b="1" dirty="0">
              <a:solidFill>
                <a:schemeClr val="accent1"/>
              </a:solidFill>
              <a:latin typeface="Lucida Sans" pitchFamily="34" charset="0"/>
            </a:endParaRPr>
          </a:p>
        </p:txBody>
      </p:sp>
    </p:spTree>
    <p:extLst>
      <p:ext uri="{BB962C8B-B14F-4D97-AF65-F5344CB8AC3E}">
        <p14:creationId xmlns:p14="http://schemas.microsoft.com/office/powerpoint/2010/main" val="28397239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1443841"/>
            <a:ext cx="8208912" cy="4154984"/>
          </a:xfrm>
          <a:prstGeom prst="rect">
            <a:avLst/>
          </a:prstGeom>
        </p:spPr>
        <p:txBody>
          <a:bodyPr wrap="square">
            <a:spAutoFit/>
          </a:bodyPr>
          <a:lstStyle/>
          <a:p>
            <a:r>
              <a:rPr lang="en-GB" sz="2400" b="1" dirty="0"/>
              <a:t>Advantages</a:t>
            </a:r>
          </a:p>
          <a:p>
            <a:pPr marL="342900" indent="-342900">
              <a:buFont typeface="Arial" pitchFamily="34" charset="0"/>
              <a:buChar char="•"/>
            </a:pPr>
            <a:r>
              <a:rPr lang="en-GB" sz="2400" dirty="0"/>
              <a:t>FFA are converted into esters</a:t>
            </a:r>
          </a:p>
          <a:p>
            <a:pPr marL="342900" indent="-342900">
              <a:buFont typeface="Arial" pitchFamily="34" charset="0"/>
              <a:buChar char="•"/>
            </a:pPr>
            <a:r>
              <a:rPr lang="en-GB" sz="2400" dirty="0"/>
              <a:t>Very rapid rate of reaction &lt; 20 minutes</a:t>
            </a:r>
          </a:p>
          <a:p>
            <a:pPr marL="342900" indent="-342900">
              <a:buFont typeface="Arial" pitchFamily="34" charset="0"/>
              <a:buChar char="•"/>
            </a:pPr>
            <a:r>
              <a:rPr lang="en-GB" sz="2400" dirty="0"/>
              <a:t>Simplified purification of product </a:t>
            </a:r>
            <a:endParaRPr lang="en-GB" sz="2400" dirty="0" smtClean="0"/>
          </a:p>
          <a:p>
            <a:r>
              <a:rPr lang="en-GB" sz="2400" dirty="0" smtClean="0"/>
              <a:t>(</a:t>
            </a:r>
            <a:r>
              <a:rPr lang="en-GB" sz="2400" dirty="0"/>
              <a:t>only contaminated with acyl receptor e.g. methanol)</a:t>
            </a:r>
          </a:p>
          <a:p>
            <a:pPr marL="342900" indent="-342900">
              <a:buFont typeface="Arial" pitchFamily="34" charset="0"/>
              <a:buChar char="•"/>
            </a:pPr>
            <a:r>
              <a:rPr lang="en-GB" sz="2400" dirty="0"/>
              <a:t>Can be combined with alkali catalysed </a:t>
            </a:r>
            <a:r>
              <a:rPr lang="en-GB" sz="2400" dirty="0" smtClean="0"/>
              <a:t>trans-esterification </a:t>
            </a:r>
            <a:r>
              <a:rPr lang="en-GB" sz="2400" dirty="0"/>
              <a:t>to obtain 90% reaction completion in 1 minute</a:t>
            </a:r>
          </a:p>
          <a:p>
            <a:endParaRPr lang="en-GB" sz="2400" dirty="0"/>
          </a:p>
          <a:p>
            <a:r>
              <a:rPr lang="en-GB" sz="2400" b="1" dirty="0"/>
              <a:t>Disadvantages</a:t>
            </a:r>
          </a:p>
          <a:p>
            <a:pPr marL="457200" indent="-457200">
              <a:buFont typeface="Arial" pitchFamily="34" charset="0"/>
              <a:buChar char="•"/>
            </a:pPr>
            <a:r>
              <a:rPr lang="en-GB" sz="2400" dirty="0"/>
              <a:t>Expensive capital investment  - pressure vessels</a:t>
            </a:r>
          </a:p>
          <a:p>
            <a:pPr marL="457200" indent="-457200">
              <a:buFont typeface="Arial" pitchFamily="34" charset="0"/>
              <a:buChar char="•"/>
            </a:pPr>
            <a:r>
              <a:rPr lang="en-GB" sz="2400" dirty="0"/>
              <a:t>No industrial scale process</a:t>
            </a:r>
          </a:p>
        </p:txBody>
      </p:sp>
      <p:sp>
        <p:nvSpPr>
          <p:cNvPr id="5" name="Rectangle 4"/>
          <p:cNvSpPr/>
          <p:nvPr/>
        </p:nvSpPr>
        <p:spPr>
          <a:xfrm>
            <a:off x="1667952" y="332656"/>
            <a:ext cx="5489708" cy="830997"/>
          </a:xfrm>
          <a:prstGeom prst="rect">
            <a:avLst/>
          </a:prstGeom>
        </p:spPr>
        <p:txBody>
          <a:bodyPr wrap="none">
            <a:spAutoFit/>
          </a:bodyPr>
          <a:lstStyle/>
          <a:p>
            <a:pPr algn="ctr"/>
            <a:r>
              <a:rPr lang="en-GB" sz="4800" b="1" dirty="0"/>
              <a:t>Supercritical alcohol </a:t>
            </a:r>
          </a:p>
        </p:txBody>
      </p:sp>
    </p:spTree>
    <p:extLst>
      <p:ext uri="{BB962C8B-B14F-4D97-AF65-F5344CB8AC3E}">
        <p14:creationId xmlns:p14="http://schemas.microsoft.com/office/powerpoint/2010/main" val="32846536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Autofit/>
          </a:bodyPr>
          <a:lstStyle/>
          <a:p>
            <a:pPr>
              <a:lnSpc>
                <a:spcPct val="100000"/>
              </a:lnSpc>
            </a:pPr>
            <a:r>
              <a:rPr lang="en-GB" sz="3600" b="1" dirty="0">
                <a:effectLst/>
                <a:latin typeface="Lucida Sans" pitchFamily="34" charset="0"/>
              </a:rPr>
              <a:t>Supercritical alcohol </a:t>
            </a:r>
            <a:r>
              <a:rPr lang="en-GB" sz="3600" b="1" dirty="0" smtClean="0">
                <a:effectLst/>
                <a:latin typeface="Lucida Sans" pitchFamily="34" charset="0"/>
              </a:rPr>
              <a:t>trans-esterification </a:t>
            </a:r>
            <a:r>
              <a:rPr lang="en-GB" sz="3600" b="1" dirty="0">
                <a:effectLst/>
                <a:latin typeface="Lucida Sans" pitchFamily="34" charset="0"/>
              </a:rPr>
              <a:t>reaction conditions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52189880"/>
              </p:ext>
            </p:extLst>
          </p:nvPr>
        </p:nvGraphicFramePr>
        <p:xfrm>
          <a:off x="467545" y="1700806"/>
          <a:ext cx="8136903" cy="4176464"/>
        </p:xfrm>
        <a:graphic>
          <a:graphicData uri="http://schemas.openxmlformats.org/drawingml/2006/table">
            <a:tbl>
              <a:tblPr/>
              <a:tblGrid>
                <a:gridCol w="1216877"/>
                <a:gridCol w="1051290"/>
                <a:gridCol w="877999"/>
                <a:gridCol w="2264316"/>
                <a:gridCol w="1293895"/>
                <a:gridCol w="1432526"/>
              </a:tblGrid>
              <a:tr h="783087">
                <a:tc>
                  <a:txBody>
                    <a:bodyPr/>
                    <a:lstStyle/>
                    <a:p>
                      <a:pPr algn="ctr" fontAlgn="ctr"/>
                      <a:r>
                        <a:rPr lang="en-GB" sz="1200" b="1" i="0" u="none" strike="noStrike" dirty="0">
                          <a:solidFill>
                            <a:srgbClr val="2E2E2E"/>
                          </a:solidFill>
                          <a:effectLst/>
                          <a:latin typeface="Lucida Sans" pitchFamily="34" charset="0"/>
                        </a:rPr>
                        <a:t>Vegetable oil</a:t>
                      </a:r>
                    </a:p>
                  </a:txBody>
                  <a:tcPr marL="9525" marR="9525" marT="9525" marB="0" anchor="ctr">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4F81BD"/>
                    </a:solidFill>
                  </a:tcPr>
                </a:tc>
                <a:tc>
                  <a:txBody>
                    <a:bodyPr/>
                    <a:lstStyle/>
                    <a:p>
                      <a:pPr algn="ctr" fontAlgn="ctr"/>
                      <a:r>
                        <a:rPr lang="en-GB" sz="1200" b="1" i="0" u="none" strike="noStrike" dirty="0">
                          <a:solidFill>
                            <a:srgbClr val="2E2E2E"/>
                          </a:solidFill>
                          <a:effectLst/>
                          <a:latin typeface="Lucida Sans" pitchFamily="34" charset="0"/>
                        </a:rPr>
                        <a:t>Molar ratio</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4F81BD"/>
                    </a:solidFill>
                  </a:tcPr>
                </a:tc>
                <a:tc>
                  <a:txBody>
                    <a:bodyPr/>
                    <a:lstStyle/>
                    <a:p>
                      <a:pPr algn="ctr" fontAlgn="ctr"/>
                      <a:r>
                        <a:rPr lang="en-GB" sz="1200" b="1" i="0" u="none" strike="noStrike" dirty="0">
                          <a:solidFill>
                            <a:srgbClr val="2E2E2E"/>
                          </a:solidFill>
                          <a:effectLst/>
                          <a:latin typeface="Lucida Sans" pitchFamily="34" charset="0"/>
                        </a:rPr>
                        <a:t>Alcohol</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4F81BD"/>
                    </a:solidFill>
                  </a:tcPr>
                </a:tc>
                <a:tc>
                  <a:txBody>
                    <a:bodyPr/>
                    <a:lstStyle/>
                    <a:p>
                      <a:pPr algn="ctr" fontAlgn="ctr"/>
                      <a:r>
                        <a:rPr lang="en-GB" sz="1200" b="1" i="0" u="none" strike="noStrike" dirty="0">
                          <a:solidFill>
                            <a:srgbClr val="2E2E2E"/>
                          </a:solidFill>
                          <a:effectLst/>
                          <a:latin typeface="Lucida Sans" pitchFamily="34" charset="0"/>
                        </a:rPr>
                        <a:t>Temperature and pressure</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4F81BD"/>
                    </a:solidFill>
                  </a:tcPr>
                </a:tc>
                <a:tc>
                  <a:txBody>
                    <a:bodyPr/>
                    <a:lstStyle/>
                    <a:p>
                      <a:pPr algn="ctr" fontAlgn="ctr"/>
                      <a:r>
                        <a:rPr lang="en-GB" sz="1200" b="1" i="0" u="none" strike="noStrike" dirty="0">
                          <a:solidFill>
                            <a:srgbClr val="2E2E2E"/>
                          </a:solidFill>
                          <a:effectLst/>
                          <a:latin typeface="Lucida Sans" pitchFamily="34" charset="0"/>
                        </a:rPr>
                        <a:t>Reaction time</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4F81BD"/>
                    </a:solidFill>
                  </a:tcPr>
                </a:tc>
                <a:tc>
                  <a:txBody>
                    <a:bodyPr/>
                    <a:lstStyle/>
                    <a:p>
                      <a:pPr algn="ctr" fontAlgn="ctr"/>
                      <a:r>
                        <a:rPr lang="en-GB" sz="1200" b="1" i="0" u="none" strike="noStrike" dirty="0">
                          <a:solidFill>
                            <a:srgbClr val="2E2E2E"/>
                          </a:solidFill>
                          <a:effectLst/>
                          <a:latin typeface="Lucida Sans" pitchFamily="34" charset="0"/>
                        </a:rPr>
                        <a:t>Conversion (%)</a:t>
                      </a:r>
                    </a:p>
                  </a:txBody>
                  <a:tcPr marL="9525" marR="9525" marT="9525" marB="0" anchor="ctr">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4F81BD"/>
                    </a:solidFill>
                  </a:tcPr>
                </a:tc>
              </a:tr>
              <a:tr h="522058">
                <a:tc>
                  <a:txBody>
                    <a:bodyPr/>
                    <a:lstStyle/>
                    <a:p>
                      <a:pPr algn="l" fontAlgn="ctr"/>
                      <a:r>
                        <a:rPr lang="en-GB" sz="1200" b="0" i="0" u="none" strike="noStrike" dirty="0">
                          <a:solidFill>
                            <a:schemeClr val="tx1"/>
                          </a:solidFill>
                          <a:effectLst/>
                          <a:latin typeface="Lucida Sans" pitchFamily="34" charset="0"/>
                        </a:rPr>
                        <a:t>Sunflower oil</a:t>
                      </a:r>
                    </a:p>
                  </a:txBody>
                  <a:tcPr marL="9525" marR="9525" marT="9525" marB="0" anchor="ctr">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200" b="0" i="0" u="none" strike="noStrike" dirty="0">
                          <a:solidFill>
                            <a:schemeClr val="tx1"/>
                          </a:solidFill>
                          <a:effectLst/>
                          <a:latin typeface="Lucida Sans" pitchFamily="34" charset="0"/>
                        </a:rPr>
                        <a:t>40:01:00</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l" fontAlgn="ctr"/>
                      <a:r>
                        <a:rPr lang="en-GB" sz="1200" b="0" i="0" u="none" strike="noStrike" dirty="0">
                          <a:solidFill>
                            <a:schemeClr val="tx1"/>
                          </a:solidFill>
                          <a:effectLst/>
                          <a:latin typeface="Lucida Sans" pitchFamily="34" charset="0"/>
                        </a:rPr>
                        <a:t>Methanol</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l" fontAlgn="ctr"/>
                      <a:r>
                        <a:rPr lang="en-GB" sz="1200" b="0" i="0" u="none" strike="noStrike" dirty="0">
                          <a:solidFill>
                            <a:schemeClr val="tx1"/>
                          </a:solidFill>
                          <a:effectLst/>
                          <a:latin typeface="Lucida Sans" pitchFamily="34" charset="0"/>
                        </a:rPr>
                        <a:t>350 °C, 200 bar</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l" fontAlgn="ctr"/>
                      <a:r>
                        <a:rPr lang="en-GB" sz="1200" b="0" i="0" u="none" strike="noStrike" dirty="0">
                          <a:solidFill>
                            <a:schemeClr val="tx1"/>
                          </a:solidFill>
                          <a:effectLst/>
                          <a:latin typeface="Lucida Sans" pitchFamily="34" charset="0"/>
                        </a:rPr>
                        <a:t>40 min</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200" b="0" i="0" u="none" strike="noStrike" dirty="0">
                          <a:solidFill>
                            <a:schemeClr val="tx1"/>
                          </a:solidFill>
                          <a:effectLst/>
                          <a:latin typeface="Lucida Sans" pitchFamily="34" charset="0"/>
                        </a:rPr>
                        <a:t>96</a:t>
                      </a:r>
                    </a:p>
                  </a:txBody>
                  <a:tcPr marL="9525" marR="9525" marT="9525" marB="0" anchor="ctr">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r>
              <a:tr h="522058">
                <a:tc>
                  <a:txBody>
                    <a:bodyPr/>
                    <a:lstStyle/>
                    <a:p>
                      <a:pPr algn="l" fontAlgn="ctr"/>
                      <a:r>
                        <a:rPr lang="en-GB" sz="1200" b="0" i="0" u="none" strike="noStrike" dirty="0">
                          <a:solidFill>
                            <a:schemeClr val="tx1"/>
                          </a:solidFill>
                          <a:effectLst/>
                          <a:latin typeface="Lucida Sans" pitchFamily="34" charset="0"/>
                        </a:rPr>
                        <a:t>Rapeseed oil</a:t>
                      </a:r>
                    </a:p>
                  </a:txBody>
                  <a:tcPr marL="9525" marR="9525" marT="9525" marB="0" anchor="ctr">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ctr"/>
                      <a:r>
                        <a:rPr lang="en-GB" sz="1200" b="0" i="0" u="none" strike="noStrike" dirty="0">
                          <a:solidFill>
                            <a:schemeClr val="tx1"/>
                          </a:solidFill>
                          <a:effectLst/>
                          <a:latin typeface="Lucida Sans" pitchFamily="34" charset="0"/>
                        </a:rPr>
                        <a:t>42:01:00</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l" fontAlgn="ctr"/>
                      <a:r>
                        <a:rPr lang="en-GB" sz="1200" b="0" i="0" u="none" strike="noStrike" dirty="0">
                          <a:solidFill>
                            <a:schemeClr val="tx1"/>
                          </a:solidFill>
                          <a:effectLst/>
                          <a:latin typeface="Lucida Sans" pitchFamily="34" charset="0"/>
                        </a:rPr>
                        <a:t>Methanol</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l" fontAlgn="ctr"/>
                      <a:r>
                        <a:rPr lang="en-GB" sz="1200" b="0" i="0" u="none" strike="noStrike" dirty="0">
                          <a:solidFill>
                            <a:schemeClr val="tx1"/>
                          </a:solidFill>
                          <a:effectLst/>
                          <a:latin typeface="Lucida Sans" pitchFamily="34" charset="0"/>
                        </a:rPr>
                        <a:t>350 °C, 45 MPa</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l" fontAlgn="ctr"/>
                      <a:r>
                        <a:rPr lang="en-GB" sz="1200" b="0" i="0" u="none" strike="noStrike" dirty="0">
                          <a:solidFill>
                            <a:schemeClr val="tx1"/>
                          </a:solidFill>
                          <a:effectLst/>
                          <a:latin typeface="Lucida Sans" pitchFamily="34" charset="0"/>
                        </a:rPr>
                        <a:t>240 s</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ctr"/>
                      <a:r>
                        <a:rPr lang="en-GB" sz="1200" b="0" i="0" u="none" strike="noStrike" dirty="0">
                          <a:solidFill>
                            <a:schemeClr val="tx1"/>
                          </a:solidFill>
                          <a:effectLst/>
                          <a:latin typeface="Lucida Sans" pitchFamily="34" charset="0"/>
                        </a:rPr>
                        <a:t>95</a:t>
                      </a:r>
                    </a:p>
                  </a:txBody>
                  <a:tcPr marL="9525" marR="9525" marT="9525" marB="0" anchor="ctr">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r>
              <a:tr h="522058">
                <a:tc>
                  <a:txBody>
                    <a:bodyPr/>
                    <a:lstStyle/>
                    <a:p>
                      <a:pPr algn="l" fontAlgn="ctr"/>
                      <a:r>
                        <a:rPr lang="en-GB" sz="1200" b="0" i="0" u="none" strike="noStrike" dirty="0">
                          <a:solidFill>
                            <a:schemeClr val="tx1"/>
                          </a:solidFill>
                          <a:effectLst/>
                          <a:latin typeface="Lucida Sans" pitchFamily="34" charset="0"/>
                        </a:rPr>
                        <a:t>Hazelnut kernel oil</a:t>
                      </a:r>
                    </a:p>
                  </a:txBody>
                  <a:tcPr marL="9525" marR="9525" marT="9525" marB="0" anchor="ctr">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200" b="0" i="0" u="none" strike="noStrike" dirty="0">
                          <a:solidFill>
                            <a:schemeClr val="tx1"/>
                          </a:solidFill>
                          <a:effectLst/>
                          <a:latin typeface="Lucida Sans" pitchFamily="34" charset="0"/>
                        </a:rPr>
                        <a:t>41:01:00</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l" fontAlgn="ctr"/>
                      <a:r>
                        <a:rPr lang="en-GB" sz="1200" b="0" i="0" u="none" strike="noStrike" dirty="0">
                          <a:solidFill>
                            <a:schemeClr val="tx1"/>
                          </a:solidFill>
                          <a:effectLst/>
                          <a:latin typeface="Lucida Sans" pitchFamily="34" charset="0"/>
                        </a:rPr>
                        <a:t>Methanol</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l" fontAlgn="ctr"/>
                      <a:r>
                        <a:rPr lang="en-GB" sz="1200" b="0" i="0" u="none" strike="noStrike" dirty="0">
                          <a:solidFill>
                            <a:schemeClr val="tx1"/>
                          </a:solidFill>
                          <a:effectLst/>
                          <a:latin typeface="Lucida Sans" pitchFamily="34" charset="0"/>
                        </a:rPr>
                        <a:t>350 °C, NA</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l" fontAlgn="ctr"/>
                      <a:r>
                        <a:rPr lang="en-GB" sz="1200" b="0" i="0" u="none" strike="noStrike" dirty="0">
                          <a:solidFill>
                            <a:schemeClr val="tx1"/>
                          </a:solidFill>
                          <a:effectLst/>
                          <a:latin typeface="Lucida Sans" pitchFamily="34" charset="0"/>
                        </a:rPr>
                        <a:t>300 s</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200" b="0" i="0" u="none" strike="noStrike" dirty="0">
                          <a:solidFill>
                            <a:schemeClr val="tx1"/>
                          </a:solidFill>
                          <a:effectLst/>
                          <a:latin typeface="Lucida Sans" pitchFamily="34" charset="0"/>
                        </a:rPr>
                        <a:t>95</a:t>
                      </a:r>
                    </a:p>
                  </a:txBody>
                  <a:tcPr marL="9525" marR="9525" marT="9525" marB="0" anchor="ctr">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r>
              <a:tr h="522058">
                <a:tc>
                  <a:txBody>
                    <a:bodyPr/>
                    <a:lstStyle/>
                    <a:p>
                      <a:pPr algn="l" fontAlgn="ctr"/>
                      <a:r>
                        <a:rPr lang="en-GB" sz="1200" b="0" i="0" u="none" strike="noStrike" dirty="0">
                          <a:solidFill>
                            <a:schemeClr val="tx1"/>
                          </a:solidFill>
                          <a:effectLst/>
                          <a:latin typeface="Lucida Sans" pitchFamily="34" charset="0"/>
                        </a:rPr>
                        <a:t>Jatropha oil</a:t>
                      </a:r>
                    </a:p>
                  </a:txBody>
                  <a:tcPr marL="9525" marR="9525" marT="9525" marB="0" anchor="ctr">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ctr"/>
                      <a:r>
                        <a:rPr lang="en-GB" sz="1200" b="0" i="0" u="none" strike="noStrike" dirty="0">
                          <a:solidFill>
                            <a:schemeClr val="tx1"/>
                          </a:solidFill>
                          <a:effectLst/>
                          <a:latin typeface="Lucida Sans" pitchFamily="34" charset="0"/>
                        </a:rPr>
                        <a:t>40:01:00</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l" fontAlgn="ctr"/>
                      <a:r>
                        <a:rPr lang="en-GB" sz="1200" b="0" i="0" u="none" strike="noStrike" dirty="0">
                          <a:solidFill>
                            <a:schemeClr val="tx1"/>
                          </a:solidFill>
                          <a:effectLst/>
                          <a:latin typeface="Lucida Sans" pitchFamily="34" charset="0"/>
                        </a:rPr>
                        <a:t>Methanol</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l" fontAlgn="ctr"/>
                      <a:r>
                        <a:rPr lang="en-GB" sz="1200" b="0" i="0" u="none" strike="noStrike" dirty="0">
                          <a:solidFill>
                            <a:schemeClr val="tx1"/>
                          </a:solidFill>
                          <a:effectLst/>
                          <a:latin typeface="Lucida Sans" pitchFamily="34" charset="0"/>
                        </a:rPr>
                        <a:t>350 °C, 200 bar</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l" fontAlgn="ctr"/>
                      <a:r>
                        <a:rPr lang="en-GB" sz="1200" b="0" i="0" u="none" strike="noStrike" dirty="0">
                          <a:solidFill>
                            <a:schemeClr val="tx1"/>
                          </a:solidFill>
                          <a:effectLst/>
                          <a:latin typeface="Lucida Sans" pitchFamily="34" charset="0"/>
                        </a:rPr>
                        <a:t>40 min</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ctr"/>
                      <a:r>
                        <a:rPr lang="en-GB" sz="1200" b="0" i="0" u="none" strike="noStrike" dirty="0">
                          <a:solidFill>
                            <a:schemeClr val="tx1"/>
                          </a:solidFill>
                          <a:effectLst/>
                          <a:latin typeface="Lucida Sans" pitchFamily="34" charset="0"/>
                        </a:rPr>
                        <a:t>&gt;90</a:t>
                      </a:r>
                    </a:p>
                  </a:txBody>
                  <a:tcPr marL="9525" marR="9525" marT="9525" marB="0" anchor="ctr">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r>
              <a:tr h="522058">
                <a:tc>
                  <a:txBody>
                    <a:bodyPr/>
                    <a:lstStyle/>
                    <a:p>
                      <a:pPr algn="l" fontAlgn="ctr"/>
                      <a:r>
                        <a:rPr lang="en-GB" sz="1200" b="0" i="0" u="none" strike="noStrike" dirty="0">
                          <a:solidFill>
                            <a:schemeClr val="tx1"/>
                          </a:solidFill>
                          <a:effectLst/>
                          <a:latin typeface="Lucida Sans" pitchFamily="34" charset="0"/>
                        </a:rPr>
                        <a:t>Soyabean oil</a:t>
                      </a:r>
                    </a:p>
                  </a:txBody>
                  <a:tcPr marL="9525" marR="9525" marT="9525" marB="0" anchor="ctr">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200" b="0" i="0" u="none" strike="noStrike" dirty="0">
                          <a:solidFill>
                            <a:schemeClr val="tx1"/>
                          </a:solidFill>
                          <a:effectLst/>
                          <a:latin typeface="Lucida Sans" pitchFamily="34" charset="0"/>
                        </a:rPr>
                        <a:t>40:01:00</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l" fontAlgn="ctr"/>
                      <a:r>
                        <a:rPr lang="en-GB" sz="1200" b="0" i="0" u="none" strike="noStrike" dirty="0">
                          <a:solidFill>
                            <a:schemeClr val="tx1"/>
                          </a:solidFill>
                          <a:effectLst/>
                          <a:latin typeface="Lucida Sans" pitchFamily="34" charset="0"/>
                        </a:rPr>
                        <a:t>Methanol</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l" fontAlgn="ctr"/>
                      <a:r>
                        <a:rPr lang="en-GB" sz="1200" b="0" i="0" u="none" strike="noStrike" dirty="0">
                          <a:solidFill>
                            <a:schemeClr val="tx1"/>
                          </a:solidFill>
                          <a:effectLst/>
                          <a:latin typeface="Lucida Sans" pitchFamily="34" charset="0"/>
                        </a:rPr>
                        <a:t>310 °C, 35 MPa</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l" fontAlgn="ctr"/>
                      <a:r>
                        <a:rPr lang="en-GB" sz="1200" b="0" i="0" u="none" strike="noStrike" dirty="0">
                          <a:solidFill>
                            <a:schemeClr val="tx1"/>
                          </a:solidFill>
                          <a:effectLst/>
                          <a:latin typeface="Lucida Sans" pitchFamily="34" charset="0"/>
                        </a:rPr>
                        <a:t>25 min</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r" fontAlgn="ctr"/>
                      <a:r>
                        <a:rPr lang="en-GB" sz="1200" b="0" i="0" u="none" strike="noStrike" dirty="0">
                          <a:solidFill>
                            <a:schemeClr val="tx1"/>
                          </a:solidFill>
                          <a:effectLst/>
                          <a:latin typeface="Lucida Sans" pitchFamily="34" charset="0"/>
                        </a:rPr>
                        <a:t>–</a:t>
                      </a:r>
                    </a:p>
                  </a:txBody>
                  <a:tcPr marL="9525" marR="9525" marT="9525" marB="0" anchor="ctr">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r>
              <a:tr h="783087">
                <a:tc>
                  <a:txBody>
                    <a:bodyPr/>
                    <a:lstStyle/>
                    <a:p>
                      <a:pPr algn="l" fontAlgn="ctr"/>
                      <a:r>
                        <a:rPr lang="en-GB" sz="1200" b="0" i="0" u="none" strike="noStrike" dirty="0">
                          <a:solidFill>
                            <a:schemeClr val="tx1"/>
                          </a:solidFill>
                          <a:effectLst/>
                          <a:latin typeface="Lucida Sans" pitchFamily="34" charset="0"/>
                        </a:rPr>
                        <a:t>Coconut oil, palm kernel oil</a:t>
                      </a:r>
                    </a:p>
                  </a:txBody>
                  <a:tcPr marL="9525" marR="9525" marT="9525" marB="0" anchor="ctr">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ctr"/>
                      <a:r>
                        <a:rPr lang="en-GB" sz="1200" b="0" i="0" u="none" strike="noStrike" dirty="0">
                          <a:solidFill>
                            <a:schemeClr val="tx1"/>
                          </a:solidFill>
                          <a:effectLst/>
                          <a:latin typeface="Lucida Sans" pitchFamily="34" charset="0"/>
                        </a:rPr>
                        <a:t>42:01:00</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l" fontAlgn="ctr"/>
                      <a:r>
                        <a:rPr lang="en-GB" sz="1200" b="0" i="0" u="none" strike="noStrike" dirty="0">
                          <a:solidFill>
                            <a:schemeClr val="tx1"/>
                          </a:solidFill>
                          <a:effectLst/>
                          <a:latin typeface="Lucida Sans" pitchFamily="34" charset="0"/>
                        </a:rPr>
                        <a:t>Methanol</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l" fontAlgn="ctr"/>
                      <a:r>
                        <a:rPr lang="en-GB" sz="1200" b="0" i="0" u="none" strike="noStrike" dirty="0">
                          <a:solidFill>
                            <a:schemeClr val="tx1"/>
                          </a:solidFill>
                          <a:effectLst/>
                          <a:latin typeface="Lucida Sans" pitchFamily="34" charset="0"/>
                        </a:rPr>
                        <a:t>350 °C, 19.0 MPa</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l" fontAlgn="ctr"/>
                      <a:r>
                        <a:rPr lang="en-GB" sz="1200" b="0" i="0" u="none" strike="noStrike" dirty="0">
                          <a:solidFill>
                            <a:schemeClr val="tx1"/>
                          </a:solidFill>
                          <a:effectLst/>
                          <a:latin typeface="Lucida Sans" pitchFamily="34" charset="0"/>
                        </a:rPr>
                        <a:t>400 s</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r" fontAlgn="ctr"/>
                      <a:r>
                        <a:rPr lang="en-GB" sz="1200" b="0" i="0" u="none" strike="noStrike" dirty="0">
                          <a:solidFill>
                            <a:schemeClr val="tx1"/>
                          </a:solidFill>
                          <a:effectLst/>
                          <a:latin typeface="Lucida Sans" pitchFamily="34" charset="0"/>
                        </a:rPr>
                        <a:t>95–96</a:t>
                      </a:r>
                    </a:p>
                  </a:txBody>
                  <a:tcPr marL="9525" marR="9525" marT="9525" marB="0" anchor="ctr">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r>
            </a:tbl>
          </a:graphicData>
        </a:graphic>
      </p:graphicFrame>
      <p:sp>
        <p:nvSpPr>
          <p:cNvPr id="6" name="Rectangle 5"/>
          <p:cNvSpPr/>
          <p:nvPr/>
        </p:nvSpPr>
        <p:spPr>
          <a:xfrm>
            <a:off x="500201" y="6315670"/>
            <a:ext cx="8136904" cy="261610"/>
          </a:xfrm>
          <a:prstGeom prst="rect">
            <a:avLst/>
          </a:prstGeom>
        </p:spPr>
        <p:txBody>
          <a:bodyPr wrap="square">
            <a:spAutoFit/>
          </a:bodyPr>
          <a:lstStyle/>
          <a:p>
            <a:pPr algn="ctr"/>
            <a:r>
              <a:rPr lang="en-GB" sz="1100" dirty="0">
                <a:latin typeface="Lucida Sans" pitchFamily="34" charset="0"/>
              </a:rPr>
              <a:t>VYAS, A. P., VERMA, J. L. &amp; SUBRAHMANYAM, N. 2010. A Review on Fame Production Processes. </a:t>
            </a:r>
            <a:r>
              <a:rPr lang="en-GB" sz="1100" i="1" dirty="0">
                <a:latin typeface="Lucida Sans" pitchFamily="34" charset="0"/>
              </a:rPr>
              <a:t>Fuel,</a:t>
            </a:r>
            <a:r>
              <a:rPr lang="en-GB" sz="1100" dirty="0">
                <a:latin typeface="Lucida Sans" pitchFamily="34" charset="0"/>
              </a:rPr>
              <a:t> 89</a:t>
            </a:r>
            <a:r>
              <a:rPr lang="en-GB" sz="1100" b="1" dirty="0">
                <a:latin typeface="Lucida Sans" pitchFamily="34" charset="0"/>
              </a:rPr>
              <a:t>,</a:t>
            </a:r>
            <a:r>
              <a:rPr lang="en-GB" sz="1100" dirty="0">
                <a:latin typeface="Lucida Sans" pitchFamily="34" charset="0"/>
              </a:rPr>
              <a:t>(1), 1-9.</a:t>
            </a:r>
          </a:p>
        </p:txBody>
      </p:sp>
    </p:spTree>
    <p:extLst>
      <p:ext uri="{BB962C8B-B14F-4D97-AF65-F5344CB8AC3E}">
        <p14:creationId xmlns:p14="http://schemas.microsoft.com/office/powerpoint/2010/main" val="26940340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456596780"/>
              </p:ext>
            </p:extLst>
          </p:nvPr>
        </p:nvGraphicFramePr>
        <p:xfrm>
          <a:off x="587354" y="980728"/>
          <a:ext cx="8136905" cy="4823284"/>
        </p:xfrm>
        <a:graphic>
          <a:graphicData uri="http://schemas.openxmlformats.org/drawingml/2006/table">
            <a:tbl>
              <a:tblPr/>
              <a:tblGrid>
                <a:gridCol w="2424327"/>
                <a:gridCol w="2637367"/>
                <a:gridCol w="3075211"/>
              </a:tblGrid>
              <a:tr h="548369">
                <a:tc>
                  <a:txBody>
                    <a:bodyPr/>
                    <a:lstStyle/>
                    <a:p>
                      <a:pPr algn="ctr" fontAlgn="b"/>
                      <a:endParaRPr lang="en-GB" sz="2000" b="1" i="0" u="none" strike="noStrike" dirty="0">
                        <a:solidFill>
                          <a:srgbClr val="FFFFFF"/>
                        </a:solidFill>
                        <a:effectLst/>
                        <a:latin typeface="Lucida Sans" pitchFamily="34" charset="0"/>
                      </a:endParaRPr>
                    </a:p>
                  </a:txBody>
                  <a:tcPr marL="9525" marR="9525" marT="9525" marB="0" anchor="b">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4F81BD"/>
                    </a:solidFill>
                  </a:tcPr>
                </a:tc>
                <a:tc>
                  <a:txBody>
                    <a:bodyPr/>
                    <a:lstStyle/>
                    <a:p>
                      <a:pPr algn="ctr" fontAlgn="b"/>
                      <a:r>
                        <a:rPr lang="en-GB" sz="2000" b="1" i="0" u="none" strike="noStrike" dirty="0">
                          <a:solidFill>
                            <a:srgbClr val="FFFFFF"/>
                          </a:solidFill>
                          <a:effectLst/>
                          <a:latin typeface="Lucida Sans" pitchFamily="34" charset="0"/>
                        </a:rPr>
                        <a:t>Alkali catalysed method</a:t>
                      </a:r>
                    </a:p>
                  </a:txBody>
                  <a:tcPr marL="9525" marR="9525" marT="9525" marB="0" anchor="b">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4F81BD"/>
                    </a:solidFill>
                  </a:tcPr>
                </a:tc>
                <a:tc>
                  <a:txBody>
                    <a:bodyPr/>
                    <a:lstStyle/>
                    <a:p>
                      <a:pPr algn="ctr" fontAlgn="b"/>
                      <a:r>
                        <a:rPr lang="en-GB" sz="2000" b="1" i="0" u="none" strike="noStrike" dirty="0">
                          <a:solidFill>
                            <a:srgbClr val="FFFFFF"/>
                          </a:solidFill>
                          <a:effectLst/>
                          <a:latin typeface="Lucida Sans" pitchFamily="34" charset="0"/>
                        </a:rPr>
                        <a:t>Supercritical alcohol method</a:t>
                      </a:r>
                    </a:p>
                  </a:txBody>
                  <a:tcPr marL="9525" marR="9525" marT="9525" marB="0" anchor="b">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4F81BD"/>
                    </a:solidFill>
                  </a:tcPr>
                </a:tc>
              </a:tr>
              <a:tr h="382197">
                <a:tc>
                  <a:txBody>
                    <a:bodyPr/>
                    <a:lstStyle/>
                    <a:p>
                      <a:pPr algn="l" fontAlgn="ctr"/>
                      <a:r>
                        <a:rPr lang="en-GB" sz="2000" b="0" i="0" u="none" strike="noStrike" dirty="0">
                          <a:solidFill>
                            <a:srgbClr val="000000"/>
                          </a:solidFill>
                          <a:effectLst/>
                          <a:latin typeface="Lucida Sans" pitchFamily="34" charset="0"/>
                        </a:rPr>
                        <a:t>Catalyst</a:t>
                      </a:r>
                    </a:p>
                  </a:txBody>
                  <a:tcPr marL="9525" marR="9525" marT="9525" marB="0" anchor="ctr">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ctr" fontAlgn="ctr"/>
                      <a:r>
                        <a:rPr lang="en-GB" sz="2000" b="0" i="0" u="none" strike="noStrike" dirty="0">
                          <a:solidFill>
                            <a:srgbClr val="000000"/>
                          </a:solidFill>
                          <a:effectLst/>
                          <a:latin typeface="Lucida Sans" pitchFamily="34" charset="0"/>
                        </a:rPr>
                        <a:t>Alkali</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ctr" fontAlgn="ctr"/>
                      <a:r>
                        <a:rPr lang="en-GB" sz="2000" b="0" i="0" u="none" strike="noStrike" dirty="0">
                          <a:solidFill>
                            <a:srgbClr val="000000"/>
                          </a:solidFill>
                          <a:effectLst/>
                          <a:latin typeface="Lucida Sans" pitchFamily="34" charset="0"/>
                        </a:rPr>
                        <a:t>None</a:t>
                      </a:r>
                    </a:p>
                  </a:txBody>
                  <a:tcPr marL="9525" marR="9525" marT="9525" marB="0" anchor="ctr">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r>
              <a:tr h="1146589">
                <a:tc>
                  <a:txBody>
                    <a:bodyPr/>
                    <a:lstStyle/>
                    <a:p>
                      <a:pPr algn="l" fontAlgn="ctr"/>
                      <a:r>
                        <a:rPr lang="en-GB" sz="2000" b="0" i="0" u="none" strike="noStrike" dirty="0">
                          <a:solidFill>
                            <a:srgbClr val="000000"/>
                          </a:solidFill>
                          <a:effectLst/>
                          <a:latin typeface="Lucida Sans" pitchFamily="34" charset="0"/>
                        </a:rPr>
                        <a:t>Reaction temperature (K)</a:t>
                      </a:r>
                    </a:p>
                  </a:txBody>
                  <a:tcPr marL="9525" marR="9525" marT="9525" marB="0" anchor="ctr">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ctr" fontAlgn="ctr"/>
                      <a:r>
                        <a:rPr lang="en-GB" sz="2000" b="0" i="0" u="none" strike="noStrike" dirty="0">
                          <a:solidFill>
                            <a:srgbClr val="000000"/>
                          </a:solidFill>
                          <a:effectLst/>
                          <a:latin typeface="Lucida Sans" pitchFamily="34" charset="0"/>
                        </a:rPr>
                        <a:t>303–338</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ctr" fontAlgn="ctr"/>
                      <a:r>
                        <a:rPr lang="en-GB" sz="2000" b="0" i="0" u="none" strike="noStrike" dirty="0">
                          <a:solidFill>
                            <a:srgbClr val="000000"/>
                          </a:solidFill>
                          <a:effectLst/>
                          <a:latin typeface="Lucida Sans" pitchFamily="34" charset="0"/>
                        </a:rPr>
                        <a:t>523–573</a:t>
                      </a:r>
                    </a:p>
                  </a:txBody>
                  <a:tcPr marL="9525" marR="9525" marT="9525" marB="0" anchor="ctr">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r>
              <a:tr h="1146589">
                <a:tc>
                  <a:txBody>
                    <a:bodyPr/>
                    <a:lstStyle/>
                    <a:p>
                      <a:pPr algn="l" fontAlgn="ctr"/>
                      <a:r>
                        <a:rPr lang="en-GB" sz="2000" b="0" i="0" u="none" strike="noStrike" dirty="0">
                          <a:solidFill>
                            <a:srgbClr val="000000"/>
                          </a:solidFill>
                          <a:effectLst/>
                          <a:latin typeface="Lucida Sans" pitchFamily="34" charset="0"/>
                        </a:rPr>
                        <a:t>Reaction time (min)</a:t>
                      </a:r>
                    </a:p>
                  </a:txBody>
                  <a:tcPr marL="9525" marR="9525" marT="9525" marB="0" anchor="ctr">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ctr" fontAlgn="ctr"/>
                      <a:r>
                        <a:rPr lang="en-GB" sz="2000" b="0" i="0" u="none" strike="noStrike" dirty="0">
                          <a:solidFill>
                            <a:srgbClr val="000000"/>
                          </a:solidFill>
                          <a:effectLst/>
                          <a:latin typeface="Lucida Sans" pitchFamily="34" charset="0"/>
                        </a:rPr>
                        <a:t>60–360</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ctr" fontAlgn="ctr"/>
                      <a:r>
                        <a:rPr lang="en-GB" sz="2000" b="0" i="0" u="none" strike="noStrike" dirty="0">
                          <a:solidFill>
                            <a:srgbClr val="000000"/>
                          </a:solidFill>
                          <a:effectLst/>
                          <a:latin typeface="Lucida Sans" pitchFamily="34" charset="0"/>
                        </a:rPr>
                        <a:t>7–15</a:t>
                      </a:r>
                    </a:p>
                  </a:txBody>
                  <a:tcPr marL="9525" marR="9525" marT="9525" marB="0" anchor="ctr">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r>
              <a:tr h="764392">
                <a:tc>
                  <a:txBody>
                    <a:bodyPr/>
                    <a:lstStyle/>
                    <a:p>
                      <a:pPr algn="l" fontAlgn="ctr"/>
                      <a:r>
                        <a:rPr lang="en-GB" sz="2000" b="0" i="0" u="none" strike="noStrike" dirty="0">
                          <a:solidFill>
                            <a:srgbClr val="000000"/>
                          </a:solidFill>
                          <a:effectLst/>
                          <a:latin typeface="Lucida Sans" pitchFamily="34" charset="0"/>
                        </a:rPr>
                        <a:t>Biodiesel </a:t>
                      </a:r>
                      <a:r>
                        <a:rPr lang="en-GB" sz="2000" b="0" i="0" u="none" strike="noStrike" dirty="0" smtClean="0">
                          <a:solidFill>
                            <a:srgbClr val="000000"/>
                          </a:solidFill>
                          <a:effectLst/>
                          <a:latin typeface="Lucida Sans" pitchFamily="34" charset="0"/>
                        </a:rPr>
                        <a:t>(wt.%)</a:t>
                      </a:r>
                      <a:endParaRPr lang="en-GB" sz="2000" b="0" i="0" u="none" strike="noStrike" dirty="0">
                        <a:solidFill>
                          <a:srgbClr val="000000"/>
                        </a:solidFill>
                        <a:effectLst/>
                        <a:latin typeface="Lucida Sans" pitchFamily="34" charset="0"/>
                      </a:endParaRPr>
                    </a:p>
                  </a:txBody>
                  <a:tcPr marL="9525" marR="9525" marT="9525" marB="0" anchor="ctr">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ctr" fontAlgn="ctr"/>
                      <a:r>
                        <a:rPr lang="en-GB" sz="2000" b="0" i="0" u="none" strike="noStrike" dirty="0">
                          <a:solidFill>
                            <a:srgbClr val="000000"/>
                          </a:solidFill>
                          <a:effectLst/>
                          <a:latin typeface="Lucida Sans" pitchFamily="34" charset="0"/>
                        </a:rPr>
                        <a:t>96</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c>
                  <a:txBody>
                    <a:bodyPr/>
                    <a:lstStyle/>
                    <a:p>
                      <a:pPr algn="ctr" fontAlgn="ctr"/>
                      <a:r>
                        <a:rPr lang="en-GB" sz="2000" b="0" i="0" u="none" strike="noStrike" dirty="0">
                          <a:solidFill>
                            <a:srgbClr val="000000"/>
                          </a:solidFill>
                          <a:effectLst/>
                          <a:latin typeface="Lucida Sans" pitchFamily="34" charset="0"/>
                        </a:rPr>
                        <a:t>98</a:t>
                      </a:r>
                    </a:p>
                  </a:txBody>
                  <a:tcPr marL="9525" marR="9525" marT="9525" marB="0" anchor="ctr">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tcPr>
                </a:tc>
              </a:tr>
              <a:tr h="764392">
                <a:tc>
                  <a:txBody>
                    <a:bodyPr/>
                    <a:lstStyle/>
                    <a:p>
                      <a:pPr algn="l" fontAlgn="ctr"/>
                      <a:r>
                        <a:rPr lang="en-GB" sz="2000" b="0" i="0" u="none" strike="noStrike" dirty="0">
                          <a:solidFill>
                            <a:srgbClr val="000000"/>
                          </a:solidFill>
                          <a:effectLst/>
                          <a:latin typeface="Lucida Sans" pitchFamily="34" charset="0"/>
                        </a:rPr>
                        <a:t>Free fatty acids</a:t>
                      </a:r>
                    </a:p>
                  </a:txBody>
                  <a:tcPr marL="9525" marR="9525" marT="9525" marB="0" anchor="ctr">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ctr" fontAlgn="ctr"/>
                      <a:r>
                        <a:rPr lang="en-GB" sz="2000" b="0" i="0" u="none" strike="noStrike" dirty="0">
                          <a:solidFill>
                            <a:srgbClr val="000000"/>
                          </a:solidFill>
                          <a:effectLst/>
                          <a:latin typeface="Lucida Sans" pitchFamily="34" charset="0"/>
                        </a:rPr>
                        <a:t>Saponified products</a:t>
                      </a:r>
                    </a:p>
                  </a:txBody>
                  <a:tcPr marL="9525" marR="9525" marT="9525"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c>
                  <a:txBody>
                    <a:bodyPr/>
                    <a:lstStyle/>
                    <a:p>
                      <a:pPr algn="ctr" fontAlgn="ctr"/>
                      <a:r>
                        <a:rPr lang="en-GB" sz="2000" b="0" i="0" u="none" strike="noStrike" dirty="0">
                          <a:solidFill>
                            <a:srgbClr val="000000"/>
                          </a:solidFill>
                          <a:effectLst/>
                          <a:latin typeface="Lucida Sans" pitchFamily="34" charset="0"/>
                        </a:rPr>
                        <a:t>Esters, water</a:t>
                      </a:r>
                    </a:p>
                  </a:txBody>
                  <a:tcPr marL="9525" marR="9525" marT="9525" marB="0" anchor="ctr">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DCE6F1"/>
                    </a:solidFill>
                  </a:tcPr>
                </a:tc>
              </a:tr>
            </a:tbl>
          </a:graphicData>
        </a:graphic>
      </p:graphicFrame>
      <p:sp>
        <p:nvSpPr>
          <p:cNvPr id="5" name="Rectangle 4"/>
          <p:cNvSpPr/>
          <p:nvPr/>
        </p:nvSpPr>
        <p:spPr>
          <a:xfrm>
            <a:off x="587354" y="188640"/>
            <a:ext cx="8208912" cy="584775"/>
          </a:xfrm>
          <a:prstGeom prst="rect">
            <a:avLst/>
          </a:prstGeom>
        </p:spPr>
        <p:txBody>
          <a:bodyPr wrap="square">
            <a:spAutoFit/>
          </a:bodyPr>
          <a:lstStyle/>
          <a:p>
            <a:pPr algn="ctr"/>
            <a:r>
              <a:rPr lang="en-GB" sz="1600" b="1" dirty="0">
                <a:solidFill>
                  <a:schemeClr val="accent1"/>
                </a:solidFill>
                <a:latin typeface="Lucida Sans" pitchFamily="34" charset="0"/>
              </a:rPr>
              <a:t>Comparisons between catalytic m</a:t>
            </a:r>
            <a:r>
              <a:rPr lang="en-GB" sz="1600" b="1" dirty="0" smtClean="0">
                <a:solidFill>
                  <a:schemeClr val="accent1"/>
                </a:solidFill>
                <a:latin typeface="Lucida Sans" pitchFamily="34" charset="0"/>
              </a:rPr>
              <a:t>ethanol process </a:t>
            </a:r>
            <a:r>
              <a:rPr lang="en-GB" sz="1600" b="1" dirty="0">
                <a:solidFill>
                  <a:schemeClr val="accent1"/>
                </a:solidFill>
                <a:latin typeface="Lucida Sans" pitchFamily="34" charset="0"/>
              </a:rPr>
              <a:t>and supercritical alcohol method for biodiesel from vegetable oils by </a:t>
            </a:r>
            <a:r>
              <a:rPr lang="en-GB" sz="1600" b="1" dirty="0" smtClean="0">
                <a:solidFill>
                  <a:schemeClr val="accent1"/>
                </a:solidFill>
                <a:latin typeface="Lucida Sans" pitchFamily="34" charset="0"/>
              </a:rPr>
              <a:t>trans-esterification </a:t>
            </a:r>
            <a:endParaRPr lang="en-GB" sz="1600" b="1" dirty="0">
              <a:solidFill>
                <a:schemeClr val="accent1"/>
              </a:solidFill>
              <a:latin typeface="Lucida Sans" pitchFamily="34" charset="0"/>
            </a:endParaRPr>
          </a:p>
        </p:txBody>
      </p:sp>
      <p:sp>
        <p:nvSpPr>
          <p:cNvPr id="6" name="Rectangle 5"/>
          <p:cNvSpPr/>
          <p:nvPr/>
        </p:nvSpPr>
        <p:spPr>
          <a:xfrm>
            <a:off x="564771" y="6021288"/>
            <a:ext cx="8089102" cy="261610"/>
          </a:xfrm>
          <a:prstGeom prst="rect">
            <a:avLst/>
          </a:prstGeom>
        </p:spPr>
        <p:txBody>
          <a:bodyPr wrap="square">
            <a:spAutoFit/>
          </a:bodyPr>
          <a:lstStyle/>
          <a:p>
            <a:r>
              <a:rPr lang="en-GB" sz="1100" dirty="0">
                <a:latin typeface="Lucida Sans" pitchFamily="34" charset="0"/>
              </a:rPr>
              <a:t>DEMIRBAS, A. 2007. Recent Developments in Biodiesel Fuels. International Journal of Green Energy, 4,(1), 15-26.</a:t>
            </a:r>
          </a:p>
        </p:txBody>
      </p:sp>
    </p:spTree>
    <p:extLst>
      <p:ext uri="{BB962C8B-B14F-4D97-AF65-F5344CB8AC3E}">
        <p14:creationId xmlns:p14="http://schemas.microsoft.com/office/powerpoint/2010/main" val="8351301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3687" t="19412" r="10231"/>
          <a:stretch/>
        </p:blipFill>
        <p:spPr>
          <a:xfrm rot="5400000">
            <a:off x="1889287" y="-1017079"/>
            <a:ext cx="5365426" cy="8208912"/>
          </a:xfrm>
        </p:spPr>
      </p:pic>
      <p:sp>
        <p:nvSpPr>
          <p:cNvPr id="6" name="Rectangle 5"/>
          <p:cNvSpPr/>
          <p:nvPr/>
        </p:nvSpPr>
        <p:spPr>
          <a:xfrm>
            <a:off x="539552" y="5805264"/>
            <a:ext cx="7992888" cy="307777"/>
          </a:xfrm>
          <a:prstGeom prst="rect">
            <a:avLst/>
          </a:prstGeom>
        </p:spPr>
        <p:txBody>
          <a:bodyPr wrap="square">
            <a:spAutoFit/>
          </a:bodyPr>
          <a:lstStyle/>
          <a:p>
            <a:pPr algn="ctr"/>
            <a:r>
              <a:rPr lang="en-GB" sz="1400" dirty="0" smtClean="0">
                <a:latin typeface="Lucida Sans" pitchFamily="34" charset="0"/>
              </a:rPr>
              <a:t>Courtesy of Alfonso </a:t>
            </a:r>
            <a:r>
              <a:rPr lang="en-GB" sz="1400" dirty="0">
                <a:latin typeface="Lucida Sans" pitchFamily="34" charset="0"/>
              </a:rPr>
              <a:t>Robles </a:t>
            </a:r>
            <a:r>
              <a:rPr lang="en-GB" sz="1400" dirty="0" smtClean="0">
                <a:latin typeface="Lucida Sans" pitchFamily="34" charset="0"/>
              </a:rPr>
              <a:t>Medina, Chemical </a:t>
            </a:r>
            <a:r>
              <a:rPr lang="en-GB" sz="1400" dirty="0">
                <a:latin typeface="Lucida Sans" pitchFamily="34" charset="0"/>
              </a:rPr>
              <a:t>Engineering </a:t>
            </a:r>
            <a:r>
              <a:rPr lang="en-GB" sz="1400" dirty="0" smtClean="0">
                <a:latin typeface="Lucida Sans" pitchFamily="34" charset="0"/>
              </a:rPr>
              <a:t>Department, Almeria </a:t>
            </a:r>
            <a:r>
              <a:rPr lang="en-GB" sz="1400" dirty="0">
                <a:latin typeface="Lucida Sans" pitchFamily="34" charset="0"/>
              </a:rPr>
              <a:t>University</a:t>
            </a:r>
          </a:p>
        </p:txBody>
      </p:sp>
    </p:spTree>
    <p:extLst>
      <p:ext uri="{BB962C8B-B14F-4D97-AF65-F5344CB8AC3E}">
        <p14:creationId xmlns:p14="http://schemas.microsoft.com/office/powerpoint/2010/main" val="4893157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6583" y="5877272"/>
            <a:ext cx="8375895" cy="430887"/>
          </a:xfrm>
          <a:prstGeom prst="rect">
            <a:avLst/>
          </a:prstGeom>
        </p:spPr>
        <p:txBody>
          <a:bodyPr wrap="square">
            <a:spAutoFit/>
          </a:bodyPr>
          <a:lstStyle/>
          <a:p>
            <a:pPr algn="ctr"/>
            <a:r>
              <a:rPr lang="en-GB" sz="1100" dirty="0">
                <a:latin typeface="Lucida Sans" pitchFamily="34" charset="0"/>
              </a:rPr>
              <a:t>VELASQUEZ-ORTA, S. B., LEE, J. G. M. &amp; HARVEY, A. 2012. Alkaline in Situ Transesterification of Chlorella Vulgaris. Fuel, 94,(0), 544-550.</a:t>
            </a:r>
          </a:p>
        </p:txBody>
      </p:sp>
      <p:sp>
        <p:nvSpPr>
          <p:cNvPr id="3" name="Rectangle 2"/>
          <p:cNvSpPr/>
          <p:nvPr/>
        </p:nvSpPr>
        <p:spPr>
          <a:xfrm>
            <a:off x="497280" y="1556792"/>
            <a:ext cx="8006885" cy="3046988"/>
          </a:xfrm>
          <a:prstGeom prst="rect">
            <a:avLst/>
          </a:prstGeom>
        </p:spPr>
        <p:txBody>
          <a:bodyPr wrap="square">
            <a:spAutoFit/>
          </a:bodyPr>
          <a:lstStyle/>
          <a:p>
            <a:r>
              <a:rPr lang="en-GB" sz="3200" dirty="0" smtClean="0">
                <a:latin typeface="Lucida Sans" pitchFamily="34" charset="0"/>
              </a:rPr>
              <a:t>The </a:t>
            </a:r>
            <a:r>
              <a:rPr lang="en-GB" sz="3200" dirty="0">
                <a:latin typeface="Lucida Sans" pitchFamily="34" charset="0"/>
              </a:rPr>
              <a:t>oil extraction step can be eliminated by performing the reaction directly in the lipids contained in organic </a:t>
            </a:r>
            <a:r>
              <a:rPr lang="en-GB" sz="3200" dirty="0" smtClean="0">
                <a:latin typeface="Lucida Sans" pitchFamily="34" charset="0"/>
              </a:rPr>
              <a:t>matter eliminating lipid extraction and possibly drying. </a:t>
            </a:r>
          </a:p>
          <a:p>
            <a:r>
              <a:rPr lang="en-GB" sz="3200" dirty="0" smtClean="0">
                <a:latin typeface="Lucida Sans" pitchFamily="34" charset="0"/>
              </a:rPr>
              <a:t>Currently at Research stage</a:t>
            </a:r>
            <a:endParaRPr lang="en-GB" sz="3200" dirty="0">
              <a:latin typeface="Lucida Sans" pitchFamily="34" charset="0"/>
            </a:endParaRPr>
          </a:p>
        </p:txBody>
      </p:sp>
      <p:sp>
        <p:nvSpPr>
          <p:cNvPr id="4" name="Rectangle 3"/>
          <p:cNvSpPr/>
          <p:nvPr/>
        </p:nvSpPr>
        <p:spPr>
          <a:xfrm>
            <a:off x="525555" y="339210"/>
            <a:ext cx="8212068" cy="769441"/>
          </a:xfrm>
          <a:prstGeom prst="rect">
            <a:avLst/>
          </a:prstGeom>
        </p:spPr>
        <p:txBody>
          <a:bodyPr wrap="square">
            <a:spAutoFit/>
          </a:bodyPr>
          <a:lstStyle/>
          <a:p>
            <a:r>
              <a:rPr lang="en-GB" sz="4400" b="1" dirty="0" smtClean="0">
                <a:solidFill>
                  <a:schemeClr val="accent1"/>
                </a:solidFill>
                <a:latin typeface="Lucida Sans" pitchFamily="34" charset="0"/>
              </a:rPr>
              <a:t>In situ trans-esterification </a:t>
            </a:r>
            <a:endParaRPr lang="en-GB" sz="4400" b="1" dirty="0">
              <a:solidFill>
                <a:schemeClr val="accent1"/>
              </a:solidFill>
              <a:latin typeface="Lucida Sans" pitchFamily="34" charset="0"/>
            </a:endParaRPr>
          </a:p>
        </p:txBody>
      </p:sp>
    </p:spTree>
    <p:extLst>
      <p:ext uri="{BB962C8B-B14F-4D97-AF65-F5344CB8AC3E}">
        <p14:creationId xmlns:p14="http://schemas.microsoft.com/office/powerpoint/2010/main" val="11022875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844824"/>
            <a:ext cx="8172907"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539551" y="290728"/>
            <a:ext cx="8028891" cy="1077218"/>
          </a:xfrm>
          <a:prstGeom prst="rect">
            <a:avLst/>
          </a:prstGeom>
        </p:spPr>
        <p:txBody>
          <a:bodyPr wrap="square">
            <a:spAutoFit/>
          </a:bodyPr>
          <a:lstStyle/>
          <a:p>
            <a:pPr algn="ctr"/>
            <a:r>
              <a:rPr lang="en-GB" sz="3200" b="1" dirty="0">
                <a:solidFill>
                  <a:schemeClr val="accent1"/>
                </a:solidFill>
                <a:latin typeface="Lucida Sans" pitchFamily="34" charset="0"/>
              </a:rPr>
              <a:t>Flowchart of the process of esterification to create biodiesel fuel</a:t>
            </a:r>
            <a:r>
              <a:rPr lang="en-GB" sz="3200" b="1" dirty="0" smtClean="0">
                <a:solidFill>
                  <a:schemeClr val="accent1"/>
                </a:solidFill>
                <a:latin typeface="Lucida Sans" pitchFamily="34" charset="0"/>
              </a:rPr>
              <a:t>.</a:t>
            </a:r>
            <a:endParaRPr lang="en-GB" sz="3200" b="1" dirty="0">
              <a:solidFill>
                <a:schemeClr val="accent1"/>
              </a:solidFill>
              <a:latin typeface="Lucida Sans" pitchFamily="34" charset="0"/>
            </a:endParaRPr>
          </a:p>
        </p:txBody>
      </p:sp>
      <p:sp>
        <p:nvSpPr>
          <p:cNvPr id="3" name="Rectangle 2"/>
          <p:cNvSpPr/>
          <p:nvPr/>
        </p:nvSpPr>
        <p:spPr>
          <a:xfrm>
            <a:off x="622328" y="5157192"/>
            <a:ext cx="2494594" cy="261610"/>
          </a:xfrm>
          <a:prstGeom prst="rect">
            <a:avLst/>
          </a:prstGeom>
        </p:spPr>
        <p:txBody>
          <a:bodyPr wrap="none">
            <a:spAutoFit/>
          </a:bodyPr>
          <a:lstStyle/>
          <a:p>
            <a:r>
              <a:rPr lang="en-GB" sz="1100" dirty="0" smtClean="0">
                <a:latin typeface="Lucida Sans" pitchFamily="34" charset="0"/>
              </a:rPr>
              <a:t>Courtesy </a:t>
            </a:r>
            <a:r>
              <a:rPr lang="en-GB" sz="1100" dirty="0">
                <a:latin typeface="Lucida Sans" pitchFamily="34" charset="0"/>
              </a:rPr>
              <a:t>National Biodiesel </a:t>
            </a:r>
            <a:r>
              <a:rPr lang="en-GB" sz="1100" dirty="0" smtClean="0">
                <a:latin typeface="Lucida Sans" pitchFamily="34" charset="0"/>
              </a:rPr>
              <a:t>Board</a:t>
            </a:r>
            <a:endParaRPr lang="en-GB" sz="1100" dirty="0">
              <a:latin typeface="Lucida Sans" pitchFamily="34" charset="0"/>
            </a:endParaRPr>
          </a:p>
        </p:txBody>
      </p:sp>
    </p:spTree>
    <p:extLst>
      <p:ext uri="{BB962C8B-B14F-4D97-AF65-F5344CB8AC3E}">
        <p14:creationId xmlns:p14="http://schemas.microsoft.com/office/powerpoint/2010/main" val="98390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002159"/>
            <a:ext cx="3982830" cy="5204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788024" y="5837058"/>
            <a:ext cx="2845651" cy="261610"/>
          </a:xfrm>
          <a:prstGeom prst="rect">
            <a:avLst/>
          </a:prstGeom>
        </p:spPr>
        <p:txBody>
          <a:bodyPr wrap="none">
            <a:spAutoFit/>
          </a:bodyPr>
          <a:lstStyle/>
          <a:p>
            <a:r>
              <a:rPr lang="en-GB" sz="1100" dirty="0" smtClean="0">
                <a:latin typeface="Lucida Sans" pitchFamily="34" charset="0"/>
              </a:rPr>
              <a:t>Courtesy SRS </a:t>
            </a:r>
            <a:r>
              <a:rPr lang="en-GB" sz="1100" dirty="0">
                <a:latin typeface="Lucida Sans" pitchFamily="34" charset="0"/>
              </a:rPr>
              <a:t>Engineering Corporation </a:t>
            </a:r>
          </a:p>
        </p:txBody>
      </p:sp>
      <p:sp>
        <p:nvSpPr>
          <p:cNvPr id="3" name="Rectangle 2"/>
          <p:cNvSpPr/>
          <p:nvPr/>
        </p:nvSpPr>
        <p:spPr>
          <a:xfrm>
            <a:off x="216024" y="1268760"/>
            <a:ext cx="4572000" cy="4308872"/>
          </a:xfrm>
          <a:prstGeom prst="rect">
            <a:avLst/>
          </a:prstGeom>
        </p:spPr>
        <p:txBody>
          <a:bodyPr>
            <a:spAutoFit/>
          </a:bodyPr>
          <a:lstStyle/>
          <a:p>
            <a:r>
              <a:rPr lang="en-GB" sz="2800" dirty="0" smtClean="0">
                <a:latin typeface="Lucida Sans" pitchFamily="34" charset="0"/>
              </a:rPr>
              <a:t>Gravimetric </a:t>
            </a:r>
            <a:r>
              <a:rPr lang="en-GB" sz="2800" dirty="0">
                <a:latin typeface="Lucida Sans" pitchFamily="34" charset="0"/>
              </a:rPr>
              <a:t>separation </a:t>
            </a:r>
            <a:r>
              <a:rPr lang="en-GB" dirty="0" smtClean="0">
                <a:latin typeface="Lucida Sans" pitchFamily="34" charset="0"/>
              </a:rPr>
              <a:t>– settlement (1-8 hours), </a:t>
            </a:r>
          </a:p>
          <a:p>
            <a:endParaRPr lang="en-GB" dirty="0" smtClean="0">
              <a:latin typeface="Lucida Sans" pitchFamily="34" charset="0"/>
            </a:endParaRPr>
          </a:p>
          <a:p>
            <a:r>
              <a:rPr lang="en-GB" sz="2800" dirty="0">
                <a:latin typeface="Lucida Sans" pitchFamily="34" charset="0"/>
              </a:rPr>
              <a:t>C</a:t>
            </a:r>
            <a:r>
              <a:rPr lang="en-GB" sz="2800" dirty="0" smtClean="0">
                <a:latin typeface="Lucida Sans" pitchFamily="34" charset="0"/>
              </a:rPr>
              <a:t>entrifugation</a:t>
            </a:r>
            <a:r>
              <a:rPr lang="en-GB" dirty="0" smtClean="0">
                <a:latin typeface="Lucida Sans" pitchFamily="34" charset="0"/>
              </a:rPr>
              <a:t> (&lt;</a:t>
            </a:r>
            <a:r>
              <a:rPr lang="en-GB" dirty="0">
                <a:latin typeface="Lucida Sans" pitchFamily="34" charset="0"/>
              </a:rPr>
              <a:t>5 minutes) </a:t>
            </a:r>
            <a:endParaRPr lang="en-GB" dirty="0" smtClean="0">
              <a:latin typeface="Lucida Sans" pitchFamily="34" charset="0"/>
            </a:endParaRPr>
          </a:p>
          <a:p>
            <a:endParaRPr lang="en-GB" dirty="0">
              <a:latin typeface="Lucida Sans" pitchFamily="34" charset="0"/>
            </a:endParaRPr>
          </a:p>
          <a:p>
            <a:r>
              <a:rPr lang="en-GB" sz="2800" dirty="0" smtClean="0">
                <a:latin typeface="Lucida Sans" pitchFamily="34" charset="0"/>
              </a:rPr>
              <a:t>Microfiltration</a:t>
            </a:r>
            <a:r>
              <a:rPr lang="en-GB" dirty="0" smtClean="0">
                <a:latin typeface="Lucida Sans" pitchFamily="34" charset="0"/>
              </a:rPr>
              <a:t> </a:t>
            </a:r>
          </a:p>
          <a:p>
            <a:r>
              <a:rPr lang="en-GB" dirty="0" smtClean="0">
                <a:latin typeface="Lucida Sans" pitchFamily="34" charset="0"/>
              </a:rPr>
              <a:t>with </a:t>
            </a:r>
            <a:r>
              <a:rPr lang="en-GB" dirty="0">
                <a:latin typeface="Lucida Sans" pitchFamily="34" charset="0"/>
              </a:rPr>
              <a:t>ceramic membranes </a:t>
            </a:r>
            <a:endParaRPr lang="en-GB" dirty="0" smtClean="0">
              <a:latin typeface="Lucida Sans" pitchFamily="34" charset="0"/>
            </a:endParaRPr>
          </a:p>
          <a:p>
            <a:endParaRPr lang="en-GB" dirty="0">
              <a:latin typeface="Lucida Sans" pitchFamily="34" charset="0"/>
            </a:endParaRPr>
          </a:p>
          <a:p>
            <a:r>
              <a:rPr lang="en-GB" sz="2800" dirty="0">
                <a:latin typeface="Lucida Sans" pitchFamily="34" charset="0"/>
              </a:rPr>
              <a:t>H</a:t>
            </a:r>
            <a:r>
              <a:rPr lang="en-GB" sz="2800" dirty="0" smtClean="0">
                <a:latin typeface="Lucida Sans" pitchFamily="34" charset="0"/>
              </a:rPr>
              <a:t>ydrocyclone</a:t>
            </a:r>
            <a:r>
              <a:rPr lang="en-GB" dirty="0" smtClean="0">
                <a:latin typeface="Lucida Sans" pitchFamily="34" charset="0"/>
              </a:rPr>
              <a:t> </a:t>
            </a:r>
            <a:r>
              <a:rPr lang="en-GB" dirty="0">
                <a:latin typeface="Lucida Sans" pitchFamily="34" charset="0"/>
              </a:rPr>
              <a:t>(in development</a:t>
            </a:r>
            <a:r>
              <a:rPr lang="en-GB" dirty="0" smtClean="0">
                <a:latin typeface="Lucida Sans" pitchFamily="34" charset="0"/>
              </a:rPr>
              <a:t>)</a:t>
            </a:r>
          </a:p>
          <a:p>
            <a:endParaRPr lang="en-GB" dirty="0">
              <a:latin typeface="Lucida Sans" pitchFamily="34" charset="0"/>
            </a:endParaRPr>
          </a:p>
          <a:p>
            <a:r>
              <a:rPr lang="en-GB" dirty="0" smtClean="0">
                <a:latin typeface="Lucida Sans" pitchFamily="34" charset="0"/>
              </a:rPr>
              <a:t>Separation normally performed </a:t>
            </a:r>
            <a:r>
              <a:rPr lang="en-GB" dirty="0">
                <a:latin typeface="Lucida Sans" pitchFamily="34" charset="0"/>
              </a:rPr>
              <a:t>at neutral pH (with acid addition) to maximise rate of separation</a:t>
            </a:r>
          </a:p>
        </p:txBody>
      </p:sp>
      <p:sp>
        <p:nvSpPr>
          <p:cNvPr id="4" name="TextBox 3"/>
          <p:cNvSpPr txBox="1"/>
          <p:nvPr/>
        </p:nvSpPr>
        <p:spPr>
          <a:xfrm>
            <a:off x="351587" y="385861"/>
            <a:ext cx="8375318" cy="523220"/>
          </a:xfrm>
          <a:prstGeom prst="rect">
            <a:avLst/>
          </a:prstGeom>
          <a:noFill/>
        </p:spPr>
        <p:txBody>
          <a:bodyPr wrap="square" rtlCol="0">
            <a:spAutoFit/>
          </a:bodyPr>
          <a:lstStyle/>
          <a:p>
            <a:pPr algn="ctr"/>
            <a:r>
              <a:rPr lang="en-GB" sz="2800" b="1" dirty="0" smtClean="0">
                <a:solidFill>
                  <a:schemeClr val="accent1"/>
                </a:solidFill>
                <a:latin typeface="Lucida Sans" pitchFamily="34" charset="0"/>
              </a:rPr>
              <a:t>Separation of Glycerol and Raw Biodiesel</a:t>
            </a:r>
            <a:endParaRPr lang="en-GB" sz="2800" b="1" dirty="0">
              <a:solidFill>
                <a:schemeClr val="accent1"/>
              </a:solidFill>
              <a:latin typeface="Lucida Sans" pitchFamily="34" charset="0"/>
            </a:endParaRPr>
          </a:p>
        </p:txBody>
      </p:sp>
      <p:sp>
        <p:nvSpPr>
          <p:cNvPr id="5" name="Rectangle 4"/>
          <p:cNvSpPr/>
          <p:nvPr/>
        </p:nvSpPr>
        <p:spPr>
          <a:xfrm>
            <a:off x="216024" y="5837058"/>
            <a:ext cx="4427984" cy="646331"/>
          </a:xfrm>
          <a:prstGeom prst="rect">
            <a:avLst/>
          </a:prstGeom>
        </p:spPr>
        <p:txBody>
          <a:bodyPr wrap="square">
            <a:spAutoFit/>
          </a:bodyPr>
          <a:lstStyle/>
          <a:p>
            <a:r>
              <a:rPr lang="en-GB" dirty="0">
                <a:latin typeface="Lucida Sans" pitchFamily="34" charset="0"/>
              </a:rPr>
              <a:t>The density of biodiesel and glycerol are </a:t>
            </a:r>
            <a:r>
              <a:rPr lang="en-GB" dirty="0" smtClean="0">
                <a:latin typeface="Lucida Sans" pitchFamily="34" charset="0"/>
              </a:rPr>
              <a:t>880 kg m</a:t>
            </a:r>
            <a:r>
              <a:rPr lang="en-GB" baseline="30000" dirty="0" smtClean="0">
                <a:latin typeface="Lucida Sans" pitchFamily="34" charset="0"/>
              </a:rPr>
              <a:t>-3</a:t>
            </a:r>
            <a:r>
              <a:rPr lang="en-GB" dirty="0" smtClean="0">
                <a:latin typeface="Lucida Sans" pitchFamily="34" charset="0"/>
              </a:rPr>
              <a:t> </a:t>
            </a:r>
            <a:r>
              <a:rPr lang="en-GB" dirty="0">
                <a:latin typeface="Lucida Sans" pitchFamily="34" charset="0"/>
              </a:rPr>
              <a:t>and </a:t>
            </a:r>
            <a:r>
              <a:rPr lang="en-GB" dirty="0" smtClean="0">
                <a:latin typeface="Lucida Sans" pitchFamily="34" charset="0"/>
              </a:rPr>
              <a:t>1050 </a:t>
            </a:r>
            <a:r>
              <a:rPr lang="en-GB" dirty="0">
                <a:latin typeface="Lucida Sans" pitchFamily="34" charset="0"/>
              </a:rPr>
              <a:t>kg m</a:t>
            </a:r>
            <a:r>
              <a:rPr lang="en-GB" baseline="30000" dirty="0">
                <a:latin typeface="Lucida Sans" pitchFamily="34" charset="0"/>
              </a:rPr>
              <a:t>-3</a:t>
            </a:r>
            <a:r>
              <a:rPr lang="en-GB" dirty="0">
                <a:latin typeface="Lucida Sans" pitchFamily="34" charset="0"/>
              </a:rPr>
              <a:t> .</a:t>
            </a:r>
          </a:p>
        </p:txBody>
      </p:sp>
    </p:spTree>
    <p:extLst>
      <p:ext uri="{BB962C8B-B14F-4D97-AF65-F5344CB8AC3E}">
        <p14:creationId xmlns:p14="http://schemas.microsoft.com/office/powerpoint/2010/main" val="35569124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765374871"/>
              </p:ext>
            </p:extLst>
          </p:nvPr>
        </p:nvGraphicFramePr>
        <p:xfrm>
          <a:off x="755576" y="615201"/>
          <a:ext cx="7704856" cy="5720415"/>
        </p:xfrm>
        <a:graphic>
          <a:graphicData uri="http://schemas.openxmlformats.org/drawingml/2006/table">
            <a:tbl>
              <a:tblPr>
                <a:tableStyleId>{5C22544A-7EE6-4342-B048-85BDC9FD1C3A}</a:tableStyleId>
              </a:tblPr>
              <a:tblGrid>
                <a:gridCol w="2432328"/>
                <a:gridCol w="5272528"/>
              </a:tblGrid>
              <a:tr h="224761">
                <a:tc>
                  <a:txBody>
                    <a:bodyPr/>
                    <a:lstStyle/>
                    <a:p>
                      <a:pPr algn="ctr" fontAlgn="ctr"/>
                      <a:r>
                        <a:rPr lang="en-GB" sz="1400" u="none" strike="noStrike" dirty="0">
                          <a:effectLst/>
                          <a:latin typeface="Lucida Sans" pitchFamily="34" charset="0"/>
                        </a:rPr>
                        <a:t>Contaminants</a:t>
                      </a:r>
                      <a:endParaRPr lang="en-GB" sz="1400" b="1" i="0" u="none" strike="noStrike" dirty="0">
                        <a:solidFill>
                          <a:srgbClr val="2E2E2E"/>
                        </a:solidFill>
                        <a:effectLst/>
                        <a:latin typeface="Lucida Sans" pitchFamily="34" charset="0"/>
                      </a:endParaRPr>
                    </a:p>
                  </a:txBody>
                  <a:tcPr marL="8572" marR="8572" marT="8572" marB="0" anchor="ctr"/>
                </a:tc>
                <a:tc>
                  <a:txBody>
                    <a:bodyPr/>
                    <a:lstStyle/>
                    <a:p>
                      <a:pPr algn="ctr" fontAlgn="ctr"/>
                      <a:r>
                        <a:rPr lang="en-GB" sz="1400" u="none" strike="noStrike" dirty="0">
                          <a:effectLst/>
                          <a:latin typeface="Lucida Sans" pitchFamily="34" charset="0"/>
                        </a:rPr>
                        <a:t>Negative effect</a:t>
                      </a:r>
                      <a:endParaRPr lang="en-GB" sz="1400" b="1" i="0" u="none" strike="noStrike" dirty="0">
                        <a:solidFill>
                          <a:srgbClr val="2E2E2E"/>
                        </a:solidFill>
                        <a:effectLst/>
                        <a:latin typeface="Lucida Sans" pitchFamily="34" charset="0"/>
                      </a:endParaRPr>
                    </a:p>
                  </a:txBody>
                  <a:tcPr marL="8572" marR="8572" marT="8572" marB="0" anchor="ctr"/>
                </a:tc>
              </a:tr>
              <a:tr h="1194708">
                <a:tc>
                  <a:txBody>
                    <a:bodyPr/>
                    <a:lstStyle/>
                    <a:p>
                      <a:pPr algn="l" fontAlgn="ctr"/>
                      <a:r>
                        <a:rPr lang="en-GB" sz="1400" u="none" strike="noStrike" dirty="0">
                          <a:effectLst/>
                          <a:latin typeface="Lucida Sans" pitchFamily="34" charset="0"/>
                        </a:rPr>
                        <a:t>Methanol</a:t>
                      </a:r>
                      <a:endParaRPr lang="en-GB" sz="1400" b="0" i="0" u="none" strike="noStrike" dirty="0">
                        <a:solidFill>
                          <a:srgbClr val="2E2E2E"/>
                        </a:solidFill>
                        <a:effectLst/>
                        <a:latin typeface="Lucida Sans" pitchFamily="34" charset="0"/>
                      </a:endParaRPr>
                    </a:p>
                  </a:txBody>
                  <a:tcPr marL="8572" marR="8572" marT="8572" marB="0" anchor="ctr"/>
                </a:tc>
                <a:tc>
                  <a:txBody>
                    <a:bodyPr/>
                    <a:lstStyle/>
                    <a:p>
                      <a:pPr algn="l" fontAlgn="ctr"/>
                      <a:r>
                        <a:rPr lang="en-GB" sz="1400" u="none" strike="noStrike" dirty="0">
                          <a:effectLst/>
                          <a:latin typeface="Lucida Sans" pitchFamily="34" charset="0"/>
                        </a:rPr>
                        <a:t>Deterioration of natural rubber seals and gaskets, lower flash points (problems in storage, transport, and utilization, etc.), Lower viscosity and density values, Corrosion of pieces of </a:t>
                      </a:r>
                      <a:r>
                        <a:rPr lang="en-GB" sz="1400" u="none" strike="noStrike" dirty="0" smtClean="0">
                          <a:effectLst/>
                          <a:latin typeface="Lucida Sans" pitchFamily="34" charset="0"/>
                        </a:rPr>
                        <a:t>Aluminium </a:t>
                      </a:r>
                      <a:r>
                        <a:rPr lang="en-GB" sz="1400" u="none" strike="noStrike" dirty="0">
                          <a:effectLst/>
                          <a:latin typeface="Lucida Sans" pitchFamily="34" charset="0"/>
                        </a:rPr>
                        <a:t>(Al) and Zinc (Zn)</a:t>
                      </a:r>
                      <a:endParaRPr lang="en-GB" sz="1400" b="0" i="0" u="none" strike="noStrike" dirty="0">
                        <a:solidFill>
                          <a:srgbClr val="2E2E2E"/>
                        </a:solidFill>
                        <a:effectLst/>
                        <a:latin typeface="Lucida Sans" pitchFamily="34" charset="0"/>
                      </a:endParaRPr>
                    </a:p>
                  </a:txBody>
                  <a:tcPr marL="8572" marR="8572" marT="8572" marB="0" anchor="ctr"/>
                </a:tc>
              </a:tr>
              <a:tr h="1433649">
                <a:tc>
                  <a:txBody>
                    <a:bodyPr/>
                    <a:lstStyle/>
                    <a:p>
                      <a:pPr algn="l" fontAlgn="ctr"/>
                      <a:r>
                        <a:rPr lang="en-GB" sz="1400" u="none" strike="noStrike" dirty="0">
                          <a:effectLst/>
                          <a:latin typeface="Lucida Sans" pitchFamily="34" charset="0"/>
                        </a:rPr>
                        <a:t>Water</a:t>
                      </a:r>
                      <a:endParaRPr lang="en-GB" sz="1400" b="0" i="0" u="none" strike="noStrike" dirty="0">
                        <a:solidFill>
                          <a:srgbClr val="2E2E2E"/>
                        </a:solidFill>
                        <a:effectLst/>
                        <a:latin typeface="Lucida Sans" pitchFamily="34" charset="0"/>
                      </a:endParaRPr>
                    </a:p>
                  </a:txBody>
                  <a:tcPr marL="8572" marR="8572" marT="8572" marB="0" anchor="ctr"/>
                </a:tc>
                <a:tc>
                  <a:txBody>
                    <a:bodyPr/>
                    <a:lstStyle/>
                    <a:p>
                      <a:pPr algn="l" fontAlgn="ctr"/>
                      <a:r>
                        <a:rPr lang="en-GB" sz="1400" u="none" strike="noStrike" dirty="0" smtClean="0">
                          <a:effectLst/>
                          <a:latin typeface="Lucida Sans" pitchFamily="34" charset="0"/>
                        </a:rPr>
                        <a:t>Reduces </a:t>
                      </a:r>
                      <a:r>
                        <a:rPr lang="en-GB" sz="1400" u="none" strike="noStrike" dirty="0">
                          <a:effectLst/>
                          <a:latin typeface="Lucida Sans" pitchFamily="34" charset="0"/>
                        </a:rPr>
                        <a:t>heat of combustion, corrosion of system components (such as fuel tubes and injector pumps) failure of fuel pump, hydrolysis (FFAs formation), formation of ice crystals resulting to gelling of residual fuel, Bacteriological growth causing blockage of filters, and Pitting in the pistons</a:t>
                      </a:r>
                      <a:endParaRPr lang="en-GB" sz="1400" b="0" i="0" u="none" strike="noStrike" dirty="0">
                        <a:solidFill>
                          <a:srgbClr val="2E2E2E"/>
                        </a:solidFill>
                        <a:effectLst/>
                        <a:latin typeface="Lucida Sans" pitchFamily="34" charset="0"/>
                      </a:endParaRPr>
                    </a:p>
                  </a:txBody>
                  <a:tcPr marL="8572" marR="8572" marT="8572" marB="0" anchor="ctr"/>
                </a:tc>
              </a:tr>
              <a:tr h="716824">
                <a:tc>
                  <a:txBody>
                    <a:bodyPr/>
                    <a:lstStyle/>
                    <a:p>
                      <a:pPr algn="l" fontAlgn="ctr"/>
                      <a:r>
                        <a:rPr lang="en-GB" sz="1400" u="none" strike="noStrike" dirty="0">
                          <a:effectLst/>
                          <a:latin typeface="Lucida Sans" pitchFamily="34" charset="0"/>
                        </a:rPr>
                        <a:t>Catalyst/soap</a:t>
                      </a:r>
                      <a:endParaRPr lang="en-GB" sz="1400" b="0" i="0" u="none" strike="noStrike" dirty="0">
                        <a:solidFill>
                          <a:srgbClr val="2E2E2E"/>
                        </a:solidFill>
                        <a:effectLst/>
                        <a:latin typeface="Lucida Sans" pitchFamily="34" charset="0"/>
                      </a:endParaRPr>
                    </a:p>
                  </a:txBody>
                  <a:tcPr marL="8572" marR="8572" marT="8572" marB="0" anchor="ctr"/>
                </a:tc>
                <a:tc>
                  <a:txBody>
                    <a:bodyPr/>
                    <a:lstStyle/>
                    <a:p>
                      <a:pPr algn="l" fontAlgn="ctr"/>
                      <a:r>
                        <a:rPr lang="en-GB" sz="1400" u="none" strike="noStrike" dirty="0">
                          <a:effectLst/>
                          <a:latin typeface="Lucida Sans" pitchFamily="34" charset="0"/>
                        </a:rPr>
                        <a:t>Damage injectors, pose corrosion problems in engines, plugging of filters and weakening of engines</a:t>
                      </a:r>
                      <a:endParaRPr lang="en-GB" sz="1400" b="0" i="0" u="none" strike="noStrike" dirty="0">
                        <a:solidFill>
                          <a:srgbClr val="2E2E2E"/>
                        </a:solidFill>
                        <a:effectLst/>
                        <a:latin typeface="Lucida Sans" pitchFamily="34" charset="0"/>
                      </a:endParaRPr>
                    </a:p>
                  </a:txBody>
                  <a:tcPr marL="8572" marR="8572" marT="8572" marB="0" anchor="ctr"/>
                </a:tc>
              </a:tr>
              <a:tr h="477884">
                <a:tc>
                  <a:txBody>
                    <a:bodyPr/>
                    <a:lstStyle/>
                    <a:p>
                      <a:pPr algn="l" fontAlgn="ctr"/>
                      <a:r>
                        <a:rPr lang="en-GB" sz="1400" u="none" strike="noStrike" dirty="0">
                          <a:effectLst/>
                          <a:latin typeface="Lucida Sans" pitchFamily="34" charset="0"/>
                        </a:rPr>
                        <a:t>Free fatty acids (FFAs)</a:t>
                      </a:r>
                      <a:endParaRPr lang="en-GB" sz="1400" b="0" i="0" u="none" strike="noStrike" dirty="0">
                        <a:solidFill>
                          <a:srgbClr val="2E2E2E"/>
                        </a:solidFill>
                        <a:effectLst/>
                        <a:latin typeface="Lucida Sans" pitchFamily="34" charset="0"/>
                      </a:endParaRPr>
                    </a:p>
                  </a:txBody>
                  <a:tcPr marL="8572" marR="8572" marT="8572" marB="0" anchor="ctr"/>
                </a:tc>
                <a:tc>
                  <a:txBody>
                    <a:bodyPr/>
                    <a:lstStyle/>
                    <a:p>
                      <a:pPr algn="l" fontAlgn="ctr"/>
                      <a:r>
                        <a:rPr lang="en-GB" sz="1400" u="none" strike="noStrike" dirty="0">
                          <a:effectLst/>
                          <a:latin typeface="Lucida Sans" pitchFamily="34" charset="0"/>
                        </a:rPr>
                        <a:t>Less oxidation stability, corrosion of vital engine components</a:t>
                      </a:r>
                      <a:endParaRPr lang="en-GB" sz="1400" b="0" i="0" u="none" strike="noStrike" dirty="0">
                        <a:solidFill>
                          <a:srgbClr val="2E2E2E"/>
                        </a:solidFill>
                        <a:effectLst/>
                        <a:latin typeface="Lucida Sans" pitchFamily="34" charset="0"/>
                      </a:endParaRPr>
                    </a:p>
                  </a:txBody>
                  <a:tcPr marL="8572" marR="8572" marT="8572" marB="0" anchor="ctr"/>
                </a:tc>
              </a:tr>
              <a:tr h="716824">
                <a:tc>
                  <a:txBody>
                    <a:bodyPr/>
                    <a:lstStyle/>
                    <a:p>
                      <a:pPr algn="l" fontAlgn="ctr"/>
                      <a:r>
                        <a:rPr lang="en-GB" sz="1400" u="none" strike="noStrike" dirty="0">
                          <a:effectLst/>
                          <a:latin typeface="Lucida Sans" pitchFamily="34" charset="0"/>
                        </a:rPr>
                        <a:t>Glycerides</a:t>
                      </a:r>
                      <a:endParaRPr lang="en-GB" sz="1400" b="0" i="0" u="none" strike="noStrike" dirty="0">
                        <a:solidFill>
                          <a:srgbClr val="2E2E2E"/>
                        </a:solidFill>
                        <a:effectLst/>
                        <a:latin typeface="Lucida Sans" pitchFamily="34" charset="0"/>
                      </a:endParaRPr>
                    </a:p>
                  </a:txBody>
                  <a:tcPr marL="8572" marR="8572" marT="8572" marB="0" anchor="ctr"/>
                </a:tc>
                <a:tc>
                  <a:txBody>
                    <a:bodyPr/>
                    <a:lstStyle/>
                    <a:p>
                      <a:pPr algn="l" fontAlgn="ctr"/>
                      <a:r>
                        <a:rPr lang="en-GB" sz="1400" u="none" strike="noStrike" dirty="0">
                          <a:effectLst/>
                          <a:latin typeface="Lucida Sans" pitchFamily="34" charset="0"/>
                        </a:rPr>
                        <a:t>Crystallization, turbidity, higher viscosities, and deposits formation at pistons, valves and injection Nozzles</a:t>
                      </a:r>
                      <a:endParaRPr lang="en-GB" sz="1400" b="0" i="0" u="none" strike="noStrike" dirty="0">
                        <a:solidFill>
                          <a:srgbClr val="2E2E2E"/>
                        </a:solidFill>
                        <a:effectLst/>
                        <a:latin typeface="Lucida Sans" pitchFamily="34" charset="0"/>
                      </a:endParaRPr>
                    </a:p>
                  </a:txBody>
                  <a:tcPr marL="8572" marR="8572" marT="8572" marB="0" anchor="ctr"/>
                </a:tc>
              </a:tr>
              <a:tr h="955765">
                <a:tc>
                  <a:txBody>
                    <a:bodyPr/>
                    <a:lstStyle/>
                    <a:p>
                      <a:pPr algn="l" fontAlgn="ctr"/>
                      <a:r>
                        <a:rPr lang="en-GB" sz="1400" u="none" strike="noStrike" dirty="0">
                          <a:effectLst/>
                          <a:latin typeface="Lucida Sans" pitchFamily="34" charset="0"/>
                        </a:rPr>
                        <a:t>Glycerol</a:t>
                      </a:r>
                      <a:endParaRPr lang="en-GB" sz="1400" b="0" i="0" u="none" strike="noStrike" dirty="0">
                        <a:solidFill>
                          <a:srgbClr val="2E2E2E"/>
                        </a:solidFill>
                        <a:effectLst/>
                        <a:latin typeface="Lucida Sans" pitchFamily="34" charset="0"/>
                      </a:endParaRPr>
                    </a:p>
                  </a:txBody>
                  <a:tcPr marL="8572" marR="8572" marT="8572" marB="0" anchor="ctr"/>
                </a:tc>
                <a:tc>
                  <a:txBody>
                    <a:bodyPr/>
                    <a:lstStyle/>
                    <a:p>
                      <a:pPr algn="l" fontAlgn="ctr"/>
                      <a:r>
                        <a:rPr lang="en-GB" sz="1400" u="none" strike="noStrike" dirty="0">
                          <a:effectLst/>
                          <a:latin typeface="Lucida Sans" pitchFamily="34" charset="0"/>
                        </a:rPr>
                        <a:t>Decantation, storage problem, fuel tank bottom deposits Injector fouling, settling problems, higher aldehydes and acrolein emissions, and severity of engine durability problems </a:t>
                      </a:r>
                      <a:endParaRPr lang="en-GB" sz="1400" b="0" i="0" u="none" strike="noStrike" dirty="0">
                        <a:solidFill>
                          <a:srgbClr val="2E2E2E"/>
                        </a:solidFill>
                        <a:effectLst/>
                        <a:latin typeface="Lucida Sans" pitchFamily="34" charset="0"/>
                      </a:endParaRPr>
                    </a:p>
                  </a:txBody>
                  <a:tcPr marL="8572" marR="8572" marT="8572" marB="0" anchor="ctr"/>
                </a:tc>
              </a:tr>
            </a:tbl>
          </a:graphicData>
        </a:graphic>
      </p:graphicFrame>
      <p:sp>
        <p:nvSpPr>
          <p:cNvPr id="4" name="Rectangle 3"/>
          <p:cNvSpPr/>
          <p:nvPr/>
        </p:nvSpPr>
        <p:spPr>
          <a:xfrm>
            <a:off x="755576" y="188640"/>
            <a:ext cx="7704856" cy="369332"/>
          </a:xfrm>
          <a:prstGeom prst="rect">
            <a:avLst/>
          </a:prstGeom>
        </p:spPr>
        <p:txBody>
          <a:bodyPr wrap="square">
            <a:spAutoFit/>
          </a:bodyPr>
          <a:lstStyle/>
          <a:p>
            <a:pPr algn="ctr"/>
            <a:r>
              <a:rPr lang="en-GB" dirty="0"/>
              <a:t> </a:t>
            </a:r>
            <a:r>
              <a:rPr lang="en-GB" b="1" dirty="0">
                <a:solidFill>
                  <a:schemeClr val="accent1"/>
                </a:solidFill>
                <a:latin typeface="Lucida Sans" pitchFamily="34" charset="0"/>
              </a:rPr>
              <a:t>Negative effects of contaminants on biodiesel and engines</a:t>
            </a:r>
          </a:p>
        </p:txBody>
      </p:sp>
      <p:sp>
        <p:nvSpPr>
          <p:cNvPr id="6" name="TextBox 5"/>
          <p:cNvSpPr txBox="1"/>
          <p:nvPr/>
        </p:nvSpPr>
        <p:spPr>
          <a:xfrm>
            <a:off x="755576" y="6427113"/>
            <a:ext cx="7488832" cy="430887"/>
          </a:xfrm>
          <a:prstGeom prst="rect">
            <a:avLst/>
          </a:prstGeom>
          <a:noFill/>
        </p:spPr>
        <p:txBody>
          <a:bodyPr wrap="square" rtlCol="0">
            <a:spAutoFit/>
          </a:bodyPr>
          <a:lstStyle/>
          <a:p>
            <a:pPr algn="ctr"/>
            <a:r>
              <a:rPr lang="en-GB" sz="1100" dirty="0">
                <a:latin typeface="Lucida Sans" pitchFamily="34" charset="0"/>
              </a:rPr>
              <a:t>ATADASHI, I. M., AROUA, M. K., AZIZ, A. R. A. &amp; SULAIMAN, N. M. N. 2011. Refining Technologies for the Purification of Crude Biodiesel. Applied Energy, 88,(12), 4239-4251.</a:t>
            </a:r>
          </a:p>
        </p:txBody>
      </p:sp>
    </p:spTree>
    <p:extLst>
      <p:ext uri="{BB962C8B-B14F-4D97-AF65-F5344CB8AC3E}">
        <p14:creationId xmlns:p14="http://schemas.microsoft.com/office/powerpoint/2010/main" val="22773018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88640"/>
            <a:ext cx="8136904" cy="830997"/>
          </a:xfrm>
          <a:prstGeom prst="rect">
            <a:avLst/>
          </a:prstGeom>
        </p:spPr>
        <p:txBody>
          <a:bodyPr wrap="square">
            <a:spAutoFit/>
          </a:bodyPr>
          <a:lstStyle/>
          <a:p>
            <a:pPr algn="ctr"/>
            <a:r>
              <a:rPr lang="en-GB" dirty="0" smtClean="0"/>
              <a:t> </a:t>
            </a:r>
            <a:r>
              <a:rPr lang="en-GB" sz="4800" b="1" dirty="0" smtClean="0">
                <a:solidFill>
                  <a:schemeClr val="accent1"/>
                </a:solidFill>
                <a:latin typeface="Lucida Sans" pitchFamily="34" charset="0"/>
              </a:rPr>
              <a:t>Raw Biodiesel Washing</a:t>
            </a:r>
            <a:endParaRPr lang="en-GB" sz="4800" b="1" dirty="0">
              <a:solidFill>
                <a:schemeClr val="accent1"/>
              </a:solidFill>
              <a:latin typeface="Lucida Sans" pitchFamily="34" charset="0"/>
            </a:endParaRPr>
          </a:p>
        </p:txBody>
      </p:sp>
      <p:sp>
        <p:nvSpPr>
          <p:cNvPr id="3" name="Rectangle 2"/>
          <p:cNvSpPr/>
          <p:nvPr/>
        </p:nvSpPr>
        <p:spPr>
          <a:xfrm>
            <a:off x="467544" y="1019637"/>
            <a:ext cx="8136904" cy="5016758"/>
          </a:xfrm>
          <a:prstGeom prst="rect">
            <a:avLst/>
          </a:prstGeom>
        </p:spPr>
        <p:txBody>
          <a:bodyPr wrap="square">
            <a:spAutoFit/>
          </a:bodyPr>
          <a:lstStyle/>
          <a:p>
            <a:r>
              <a:rPr lang="en-GB" sz="2000" dirty="0">
                <a:latin typeface="Lucida Sans" pitchFamily="34" charset="0"/>
              </a:rPr>
              <a:t>Conventionally wet washing is the most employed technique to remove impurities such as soap, catalyst, glycerol and residual alcohol from biodiesel. </a:t>
            </a:r>
            <a:endParaRPr lang="en-GB" sz="2000" dirty="0" smtClean="0">
              <a:latin typeface="Lucida Sans" pitchFamily="34" charset="0"/>
            </a:endParaRPr>
          </a:p>
          <a:p>
            <a:endParaRPr lang="en-GB" sz="2000" dirty="0">
              <a:latin typeface="Lucida Sans" pitchFamily="34" charset="0"/>
            </a:endParaRPr>
          </a:p>
          <a:p>
            <a:r>
              <a:rPr lang="en-GB" sz="2000" dirty="0" smtClean="0">
                <a:latin typeface="Lucida Sans" pitchFamily="34" charset="0"/>
              </a:rPr>
              <a:t>The </a:t>
            </a:r>
            <a:r>
              <a:rPr lang="en-GB" sz="2000" dirty="0">
                <a:latin typeface="Lucida Sans" pitchFamily="34" charset="0"/>
              </a:rPr>
              <a:t>major disadvantage in the use of water to purify biodiesel is increase in cost and production </a:t>
            </a:r>
            <a:r>
              <a:rPr lang="en-GB" sz="2000" dirty="0" smtClean="0">
                <a:latin typeface="Lucida Sans" pitchFamily="34" charset="0"/>
              </a:rPr>
              <a:t>time.</a:t>
            </a:r>
          </a:p>
          <a:p>
            <a:endParaRPr lang="en-GB" sz="2000" dirty="0">
              <a:latin typeface="Lucida Sans" pitchFamily="34" charset="0"/>
            </a:endParaRPr>
          </a:p>
          <a:p>
            <a:r>
              <a:rPr lang="en-GB" sz="2000" dirty="0" smtClean="0">
                <a:latin typeface="Lucida Sans" pitchFamily="34" charset="0"/>
              </a:rPr>
              <a:t>Separation </a:t>
            </a:r>
            <a:r>
              <a:rPr lang="en-GB" sz="2000" dirty="0">
                <a:latin typeface="Lucida Sans" pitchFamily="34" charset="0"/>
              </a:rPr>
              <a:t>of biodiesel phase from water phase is difficult and produces large amount of </a:t>
            </a:r>
            <a:r>
              <a:rPr lang="en-GB" sz="2000" dirty="0" smtClean="0">
                <a:latin typeface="Lucida Sans" pitchFamily="34" charset="0"/>
              </a:rPr>
              <a:t>wastewater </a:t>
            </a:r>
            <a:r>
              <a:rPr lang="en-GB" sz="2000" dirty="0">
                <a:latin typeface="Lucida Sans" pitchFamily="34" charset="0"/>
              </a:rPr>
              <a:t>and requires </a:t>
            </a:r>
            <a:r>
              <a:rPr lang="en-GB" sz="2000" dirty="0" smtClean="0">
                <a:latin typeface="Lucida Sans" pitchFamily="34" charset="0"/>
              </a:rPr>
              <a:t>gentle agitation </a:t>
            </a:r>
            <a:r>
              <a:rPr lang="en-GB" sz="2000" dirty="0">
                <a:latin typeface="Lucida Sans" pitchFamily="34" charset="0"/>
              </a:rPr>
              <a:t>to prevent </a:t>
            </a:r>
            <a:r>
              <a:rPr lang="en-GB" sz="2000" dirty="0" smtClean="0">
                <a:latin typeface="Lucida Sans" pitchFamily="34" charset="0"/>
              </a:rPr>
              <a:t>emulsification. </a:t>
            </a:r>
          </a:p>
          <a:p>
            <a:endParaRPr lang="en-GB" sz="2000" dirty="0">
              <a:latin typeface="Lucida Sans" pitchFamily="34" charset="0"/>
            </a:endParaRPr>
          </a:p>
          <a:p>
            <a:endParaRPr lang="en-GB" sz="2000" dirty="0" smtClean="0">
              <a:latin typeface="Lucida Sans" pitchFamily="34" charset="0"/>
            </a:endParaRPr>
          </a:p>
          <a:p>
            <a:r>
              <a:rPr lang="en-GB" sz="2000" dirty="0" smtClean="0">
                <a:latin typeface="Lucida Sans" pitchFamily="34" charset="0"/>
              </a:rPr>
              <a:t>Up to 10 </a:t>
            </a:r>
            <a:r>
              <a:rPr lang="en-GB" sz="2000" dirty="0">
                <a:latin typeface="Lucida Sans" pitchFamily="34" charset="0"/>
              </a:rPr>
              <a:t>L of wastewater is produced </a:t>
            </a:r>
            <a:r>
              <a:rPr lang="en-GB" sz="2000" dirty="0" smtClean="0">
                <a:latin typeface="Lucida Sans" pitchFamily="34" charset="0"/>
              </a:rPr>
              <a:t>per litre of biodiesel. </a:t>
            </a:r>
          </a:p>
          <a:p>
            <a:endParaRPr lang="en-GB" sz="2000" dirty="0">
              <a:latin typeface="Lucida Sans" pitchFamily="34" charset="0"/>
            </a:endParaRPr>
          </a:p>
          <a:p>
            <a:r>
              <a:rPr lang="en-GB" sz="2000" dirty="0" smtClean="0">
                <a:latin typeface="Lucida Sans" pitchFamily="34" charset="0"/>
              </a:rPr>
              <a:t>Refining </a:t>
            </a:r>
            <a:r>
              <a:rPr lang="en-GB" sz="2000" dirty="0">
                <a:latin typeface="Lucida Sans" pitchFamily="34" charset="0"/>
              </a:rPr>
              <a:t>of crude biodiesel </a:t>
            </a:r>
            <a:r>
              <a:rPr lang="en-GB" sz="2000" dirty="0" smtClean="0">
                <a:latin typeface="Lucida Sans" pitchFamily="34" charset="0"/>
              </a:rPr>
              <a:t>accounts </a:t>
            </a:r>
            <a:r>
              <a:rPr lang="en-GB" sz="2000" dirty="0">
                <a:latin typeface="Lucida Sans" pitchFamily="34" charset="0"/>
              </a:rPr>
              <a:t>for 60–80% of the total </a:t>
            </a:r>
            <a:r>
              <a:rPr lang="en-GB" sz="2000" dirty="0" smtClean="0">
                <a:latin typeface="Lucida Sans" pitchFamily="34" charset="0"/>
              </a:rPr>
              <a:t>oil refining  cost</a:t>
            </a:r>
            <a:endParaRPr lang="en-GB" sz="2000" dirty="0">
              <a:latin typeface="Lucida Sans" pitchFamily="34" charset="0"/>
            </a:endParaRPr>
          </a:p>
        </p:txBody>
      </p:sp>
      <p:sp>
        <p:nvSpPr>
          <p:cNvPr id="5" name="Rectangle 4"/>
          <p:cNvSpPr/>
          <p:nvPr/>
        </p:nvSpPr>
        <p:spPr>
          <a:xfrm>
            <a:off x="489383" y="6074298"/>
            <a:ext cx="8136904" cy="430887"/>
          </a:xfrm>
          <a:prstGeom prst="rect">
            <a:avLst/>
          </a:prstGeom>
        </p:spPr>
        <p:txBody>
          <a:bodyPr wrap="square">
            <a:spAutoFit/>
          </a:bodyPr>
          <a:lstStyle/>
          <a:p>
            <a:pPr algn="ctr"/>
            <a:r>
              <a:rPr lang="en-GB" sz="1100" dirty="0">
                <a:latin typeface="Lucida Sans" pitchFamily="34" charset="0"/>
              </a:rPr>
              <a:t>ATADASHI, I. M., AROUA, M. K., AZIZ, A. R. A. &amp; SULAIMAN, N. M. N. 2011. Refining Technologies for the Purification of Crude Biodiesel. Applied Energy, 88,(12), 4239-4251.</a:t>
            </a:r>
          </a:p>
        </p:txBody>
      </p:sp>
    </p:spTree>
    <p:extLst>
      <p:ext uri="{BB962C8B-B14F-4D97-AF65-F5344CB8AC3E}">
        <p14:creationId xmlns:p14="http://schemas.microsoft.com/office/powerpoint/2010/main" val="36815079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1556792"/>
            <a:ext cx="7272808" cy="4154984"/>
          </a:xfrm>
          <a:prstGeom prst="rect">
            <a:avLst/>
          </a:prstGeom>
        </p:spPr>
        <p:txBody>
          <a:bodyPr wrap="square">
            <a:spAutoFit/>
          </a:bodyPr>
          <a:lstStyle/>
          <a:p>
            <a:r>
              <a:rPr lang="en-GB" sz="2400" dirty="0" smtClean="0">
                <a:latin typeface="Lucida Sans" pitchFamily="34" charset="0"/>
              </a:rPr>
              <a:t>Ion </a:t>
            </a:r>
            <a:r>
              <a:rPr lang="en-GB" sz="2400" dirty="0">
                <a:latin typeface="Lucida Sans" pitchFamily="34" charset="0"/>
              </a:rPr>
              <a:t>exchange resins </a:t>
            </a:r>
            <a:r>
              <a:rPr lang="en-GB" sz="2400" dirty="0" smtClean="0">
                <a:latin typeface="Lucida Sans" pitchFamily="34" charset="0"/>
              </a:rPr>
              <a:t>and magnesium silicate have been used as </a:t>
            </a:r>
            <a:r>
              <a:rPr lang="en-GB" sz="2400" dirty="0">
                <a:latin typeface="Lucida Sans" pitchFamily="34" charset="0"/>
              </a:rPr>
              <a:t>substitute </a:t>
            </a:r>
            <a:r>
              <a:rPr lang="en-GB" sz="2400" dirty="0" smtClean="0">
                <a:latin typeface="Lucida Sans" pitchFamily="34" charset="0"/>
              </a:rPr>
              <a:t>for water </a:t>
            </a:r>
            <a:r>
              <a:rPr lang="en-GB" sz="2400" dirty="0">
                <a:latin typeface="Lucida Sans" pitchFamily="34" charset="0"/>
              </a:rPr>
              <a:t>washing to remove biodiesel contaminants. </a:t>
            </a:r>
            <a:endParaRPr lang="en-GB" sz="2400" dirty="0" smtClean="0">
              <a:latin typeface="Lucida Sans" pitchFamily="34" charset="0"/>
            </a:endParaRPr>
          </a:p>
          <a:p>
            <a:endParaRPr lang="en-GB" sz="2400" dirty="0">
              <a:latin typeface="Lucida Sans" pitchFamily="34" charset="0"/>
            </a:endParaRPr>
          </a:p>
          <a:p>
            <a:r>
              <a:rPr lang="en-GB" sz="2400" dirty="0" smtClean="0">
                <a:latin typeface="Lucida Sans" pitchFamily="34" charset="0"/>
              </a:rPr>
              <a:t>This </a:t>
            </a:r>
            <a:r>
              <a:rPr lang="en-GB" sz="2400" dirty="0">
                <a:latin typeface="Lucida Sans" pitchFamily="34" charset="0"/>
              </a:rPr>
              <a:t>technique is </a:t>
            </a:r>
            <a:r>
              <a:rPr lang="en-GB" sz="2400" dirty="0" smtClean="0">
                <a:latin typeface="Lucida Sans" pitchFamily="34" charset="0"/>
              </a:rPr>
              <a:t>employed </a:t>
            </a:r>
            <a:r>
              <a:rPr lang="en-GB" sz="2400" dirty="0">
                <a:latin typeface="Lucida Sans" pitchFamily="34" charset="0"/>
              </a:rPr>
              <a:t>in commercial </a:t>
            </a:r>
            <a:r>
              <a:rPr lang="en-GB" sz="2400" dirty="0" smtClean="0">
                <a:latin typeface="Lucida Sans" pitchFamily="34" charset="0"/>
              </a:rPr>
              <a:t>plants, but </a:t>
            </a:r>
            <a:r>
              <a:rPr lang="en-GB" sz="2400" dirty="0">
                <a:latin typeface="Lucida Sans" pitchFamily="34" charset="0"/>
              </a:rPr>
              <a:t>understanding of the chemistry of dry washing </a:t>
            </a:r>
            <a:r>
              <a:rPr lang="en-GB" sz="2400" dirty="0" smtClean="0">
                <a:latin typeface="Lucida Sans" pitchFamily="34" charset="0"/>
              </a:rPr>
              <a:t>is limited.</a:t>
            </a:r>
          </a:p>
          <a:p>
            <a:endParaRPr lang="en-GB" sz="2400" dirty="0" smtClean="0">
              <a:latin typeface="Lucida Sans" pitchFamily="34" charset="0"/>
            </a:endParaRPr>
          </a:p>
          <a:p>
            <a:r>
              <a:rPr lang="en-GB" sz="2400" dirty="0">
                <a:latin typeface="Lucida Sans" pitchFamily="34" charset="0"/>
              </a:rPr>
              <a:t>Dry washing process may not meet EN14214 in terms of methanol required in biodiesel fuel.</a:t>
            </a:r>
          </a:p>
          <a:p>
            <a:endParaRPr lang="en-GB" sz="2400" dirty="0">
              <a:latin typeface="Lucida Sans" pitchFamily="34" charset="0"/>
            </a:endParaRPr>
          </a:p>
        </p:txBody>
      </p:sp>
      <p:sp>
        <p:nvSpPr>
          <p:cNvPr id="3" name="TextBox 2"/>
          <p:cNvSpPr txBox="1"/>
          <p:nvPr/>
        </p:nvSpPr>
        <p:spPr>
          <a:xfrm>
            <a:off x="899592" y="642271"/>
            <a:ext cx="7344816" cy="646331"/>
          </a:xfrm>
          <a:prstGeom prst="rect">
            <a:avLst/>
          </a:prstGeom>
          <a:noFill/>
        </p:spPr>
        <p:txBody>
          <a:bodyPr wrap="square" rtlCol="0">
            <a:spAutoFit/>
          </a:bodyPr>
          <a:lstStyle/>
          <a:p>
            <a:pPr algn="ctr"/>
            <a:r>
              <a:rPr lang="en-GB" sz="3600" b="1" dirty="0" smtClean="0">
                <a:solidFill>
                  <a:schemeClr val="accent1"/>
                </a:solidFill>
                <a:latin typeface="Lucida Sans" pitchFamily="34" charset="0"/>
              </a:rPr>
              <a:t>Dry Washing of Raw Biodiesel</a:t>
            </a:r>
            <a:endParaRPr lang="en-GB" sz="3600" b="1" dirty="0">
              <a:solidFill>
                <a:schemeClr val="accent1"/>
              </a:solidFill>
              <a:latin typeface="Lucida Sans" pitchFamily="34" charset="0"/>
            </a:endParaRPr>
          </a:p>
        </p:txBody>
      </p:sp>
      <p:sp>
        <p:nvSpPr>
          <p:cNvPr id="5" name="Rectangle 4"/>
          <p:cNvSpPr/>
          <p:nvPr/>
        </p:nvSpPr>
        <p:spPr>
          <a:xfrm>
            <a:off x="888706" y="6093296"/>
            <a:ext cx="7632848" cy="369332"/>
          </a:xfrm>
          <a:prstGeom prst="rect">
            <a:avLst/>
          </a:prstGeom>
        </p:spPr>
        <p:txBody>
          <a:bodyPr wrap="square">
            <a:spAutoFit/>
          </a:bodyPr>
          <a:lstStyle/>
          <a:p>
            <a:r>
              <a:rPr lang="en-GB" dirty="0" smtClean="0"/>
              <a:t>.</a:t>
            </a:r>
            <a:endParaRPr lang="en-GB" dirty="0"/>
          </a:p>
        </p:txBody>
      </p:sp>
    </p:spTree>
    <p:extLst>
      <p:ext uri="{BB962C8B-B14F-4D97-AF65-F5344CB8AC3E}">
        <p14:creationId xmlns:p14="http://schemas.microsoft.com/office/powerpoint/2010/main" val="2785439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1474709"/>
            <a:ext cx="7920879" cy="3539430"/>
          </a:xfrm>
          <a:prstGeom prst="rect">
            <a:avLst/>
          </a:prstGeom>
        </p:spPr>
        <p:txBody>
          <a:bodyPr wrap="square">
            <a:spAutoFit/>
          </a:bodyPr>
          <a:lstStyle/>
          <a:p>
            <a:r>
              <a:rPr lang="en-GB" sz="3200" dirty="0" smtClean="0"/>
              <a:t>Required to remove water  and methane.</a:t>
            </a:r>
          </a:p>
          <a:p>
            <a:endParaRPr lang="en-GB" sz="3200" dirty="0" smtClean="0"/>
          </a:p>
          <a:p>
            <a:r>
              <a:rPr lang="en-GB" sz="3200" dirty="0" smtClean="0"/>
              <a:t>Usually </a:t>
            </a:r>
            <a:r>
              <a:rPr lang="en-GB" sz="3200" dirty="0"/>
              <a:t>performed using vacuum driers to lower drying temperature (excessive heating can damage the fuel</a:t>
            </a:r>
            <a:r>
              <a:rPr lang="en-GB" sz="3200" dirty="0" smtClean="0"/>
              <a:t>)</a:t>
            </a:r>
          </a:p>
          <a:p>
            <a:endParaRPr lang="en-GB" sz="3200" dirty="0" smtClean="0"/>
          </a:p>
          <a:p>
            <a:r>
              <a:rPr lang="en-GB" sz="3200" dirty="0" smtClean="0"/>
              <a:t>Use </a:t>
            </a:r>
            <a:r>
              <a:rPr lang="en-GB" sz="3200" dirty="0"/>
              <a:t>of molecular sieves </a:t>
            </a:r>
            <a:r>
              <a:rPr lang="en-GB" sz="3200" dirty="0" smtClean="0"/>
              <a:t>has also been used</a:t>
            </a:r>
            <a:endParaRPr lang="en-GB" sz="3200" dirty="0"/>
          </a:p>
        </p:txBody>
      </p:sp>
      <p:sp>
        <p:nvSpPr>
          <p:cNvPr id="3" name="TextBox 2"/>
          <p:cNvSpPr txBox="1"/>
          <p:nvPr/>
        </p:nvSpPr>
        <p:spPr>
          <a:xfrm>
            <a:off x="611560" y="439655"/>
            <a:ext cx="7920880" cy="1015663"/>
          </a:xfrm>
          <a:prstGeom prst="rect">
            <a:avLst/>
          </a:prstGeom>
          <a:noFill/>
        </p:spPr>
        <p:txBody>
          <a:bodyPr wrap="square" rtlCol="0">
            <a:spAutoFit/>
          </a:bodyPr>
          <a:lstStyle/>
          <a:p>
            <a:pPr algn="ctr"/>
            <a:r>
              <a:rPr lang="en-GB" sz="6000" b="1" dirty="0" smtClean="0">
                <a:solidFill>
                  <a:schemeClr val="accent1"/>
                </a:solidFill>
                <a:latin typeface="Lucida Sans" pitchFamily="34" charset="0"/>
              </a:rPr>
              <a:t>Biodiesel Drying </a:t>
            </a:r>
            <a:endParaRPr lang="en-GB" sz="6000" b="1" dirty="0">
              <a:solidFill>
                <a:schemeClr val="accent1"/>
              </a:solidFill>
              <a:latin typeface="Lucida Sans" pitchFamily="34" charset="0"/>
            </a:endParaRPr>
          </a:p>
        </p:txBody>
      </p:sp>
    </p:spTree>
    <p:extLst>
      <p:ext uri="{BB962C8B-B14F-4D97-AF65-F5344CB8AC3E}">
        <p14:creationId xmlns:p14="http://schemas.microsoft.com/office/powerpoint/2010/main" val="828387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234534"/>
            <a:ext cx="7560840" cy="461665"/>
          </a:xfrm>
          <a:prstGeom prst="rect">
            <a:avLst/>
          </a:prstGeom>
          <a:noFill/>
        </p:spPr>
        <p:txBody>
          <a:bodyPr wrap="square" rtlCol="0">
            <a:spAutoFit/>
          </a:bodyPr>
          <a:lstStyle/>
          <a:p>
            <a:pPr algn="ctr"/>
            <a:r>
              <a:rPr lang="en-GB" sz="2400" b="1" dirty="0" smtClean="0">
                <a:solidFill>
                  <a:schemeClr val="accent1"/>
                </a:solidFill>
                <a:latin typeface="Lucida Sans" pitchFamily="34" charset="0"/>
              </a:rPr>
              <a:t>Biodiesel is the Main Driver of Glycerol Supply</a:t>
            </a:r>
            <a:endParaRPr lang="en-GB" sz="2400" b="1" dirty="0">
              <a:solidFill>
                <a:schemeClr val="accent1"/>
              </a:solidFill>
              <a:latin typeface="Lucida Sans" pitchFamily="34" charset="0"/>
            </a:endParaRPr>
          </a:p>
        </p:txBody>
      </p:sp>
      <p:sp>
        <p:nvSpPr>
          <p:cNvPr id="3" name="Rectangle 2"/>
          <p:cNvSpPr/>
          <p:nvPr/>
        </p:nvSpPr>
        <p:spPr>
          <a:xfrm>
            <a:off x="435022" y="1268760"/>
            <a:ext cx="8208912" cy="830997"/>
          </a:xfrm>
          <a:prstGeom prst="rect">
            <a:avLst/>
          </a:prstGeom>
        </p:spPr>
        <p:txBody>
          <a:bodyPr wrap="square">
            <a:spAutoFit/>
          </a:bodyPr>
          <a:lstStyle/>
          <a:p>
            <a:r>
              <a:rPr lang="en-GB" sz="2400" dirty="0">
                <a:latin typeface="Lucida Sans" pitchFamily="34" charset="0"/>
              </a:rPr>
              <a:t>The glycerine contents of </a:t>
            </a:r>
            <a:r>
              <a:rPr lang="en-GB" sz="2400" dirty="0" smtClean="0">
                <a:latin typeface="Lucida Sans" pitchFamily="34" charset="0"/>
              </a:rPr>
              <a:t>fats </a:t>
            </a:r>
            <a:r>
              <a:rPr lang="en-GB" sz="2400" dirty="0">
                <a:latin typeface="Lucida Sans" pitchFamily="34" charset="0"/>
              </a:rPr>
              <a:t>and oils </a:t>
            </a:r>
            <a:r>
              <a:rPr lang="en-GB" sz="2400" dirty="0" smtClean="0">
                <a:latin typeface="Lucida Sans" pitchFamily="34" charset="0"/>
              </a:rPr>
              <a:t>range from </a:t>
            </a:r>
            <a:r>
              <a:rPr lang="en-GB" sz="2400" dirty="0">
                <a:latin typeface="Lucida Sans" pitchFamily="34" charset="0"/>
              </a:rPr>
              <a:t>9 to </a:t>
            </a:r>
            <a:r>
              <a:rPr lang="en-GB" sz="2400" dirty="0" smtClean="0">
                <a:latin typeface="Lucida Sans" pitchFamily="34" charset="0"/>
              </a:rPr>
              <a:t>over 13% for coconut oil</a:t>
            </a:r>
            <a:endParaRPr lang="en-GB" sz="2400" dirty="0">
              <a:latin typeface="Lucida Sans" pitchFamily="34" charset="0"/>
            </a:endParaRPr>
          </a:p>
        </p:txBody>
      </p:sp>
      <p:sp>
        <p:nvSpPr>
          <p:cNvPr id="4" name="TextBox 3"/>
          <p:cNvSpPr txBox="1"/>
          <p:nvPr/>
        </p:nvSpPr>
        <p:spPr>
          <a:xfrm>
            <a:off x="435022" y="2420888"/>
            <a:ext cx="8208912" cy="830997"/>
          </a:xfrm>
          <a:prstGeom prst="rect">
            <a:avLst/>
          </a:prstGeom>
          <a:noFill/>
        </p:spPr>
        <p:txBody>
          <a:bodyPr wrap="square" rtlCol="0">
            <a:spAutoFit/>
          </a:bodyPr>
          <a:lstStyle/>
          <a:p>
            <a:r>
              <a:rPr lang="en-GB" sz="2400" dirty="0" smtClean="0">
                <a:latin typeface="Lucida Sans" pitchFamily="34" charset="0"/>
              </a:rPr>
              <a:t>Approximately 100 kg of Glycerol from 1 ton of oil feedstock</a:t>
            </a:r>
            <a:endParaRPr lang="en-GB" sz="2400" dirty="0">
              <a:latin typeface="Lucida Sans" pitchFamily="34" charset="0"/>
            </a:endParaRPr>
          </a:p>
        </p:txBody>
      </p:sp>
      <p:sp>
        <p:nvSpPr>
          <p:cNvPr id="5" name="TextBox 4"/>
          <p:cNvSpPr txBox="1"/>
          <p:nvPr/>
        </p:nvSpPr>
        <p:spPr>
          <a:xfrm>
            <a:off x="467544" y="3645024"/>
            <a:ext cx="8208912" cy="830997"/>
          </a:xfrm>
          <a:prstGeom prst="rect">
            <a:avLst/>
          </a:prstGeom>
          <a:noFill/>
        </p:spPr>
        <p:txBody>
          <a:bodyPr wrap="square" rtlCol="0">
            <a:spAutoFit/>
          </a:bodyPr>
          <a:lstStyle/>
          <a:p>
            <a:r>
              <a:rPr lang="en-GB" sz="2400" dirty="0" smtClean="0">
                <a:latin typeface="Lucida Sans" pitchFamily="34" charset="0"/>
              </a:rPr>
              <a:t>Biodiesel accounted for only 9% of the supply of Glycerol in 1999 but 64% in 2009</a:t>
            </a:r>
            <a:endParaRPr lang="en-GB" sz="2400" dirty="0">
              <a:latin typeface="Lucida Sans" pitchFamily="34" charset="0"/>
            </a:endParaRPr>
          </a:p>
        </p:txBody>
      </p:sp>
      <p:sp>
        <p:nvSpPr>
          <p:cNvPr id="6" name="Rectangle 5"/>
          <p:cNvSpPr/>
          <p:nvPr/>
        </p:nvSpPr>
        <p:spPr>
          <a:xfrm>
            <a:off x="773832" y="5857933"/>
            <a:ext cx="7614592" cy="261610"/>
          </a:xfrm>
          <a:prstGeom prst="rect">
            <a:avLst/>
          </a:prstGeom>
        </p:spPr>
        <p:txBody>
          <a:bodyPr wrap="square">
            <a:spAutoFit/>
          </a:bodyPr>
          <a:lstStyle/>
          <a:p>
            <a:pPr algn="ctr"/>
            <a:r>
              <a:rPr lang="en-GB" sz="1100" dirty="0" smtClean="0">
                <a:latin typeface="Lucida Sans" pitchFamily="34" charset="0"/>
              </a:rPr>
              <a:t>Croda </a:t>
            </a:r>
            <a:r>
              <a:rPr lang="en-GB" sz="1100" dirty="0" smtClean="0">
                <a:latin typeface="Lucida Sans" pitchFamily="34" charset="0"/>
              </a:rPr>
              <a:t>Glycerine </a:t>
            </a:r>
            <a:r>
              <a:rPr lang="en-GB" sz="1100" dirty="0" smtClean="0">
                <a:latin typeface="Lucida Sans" pitchFamily="34" charset="0"/>
              </a:rPr>
              <a:t>Market Brief</a:t>
            </a:r>
            <a:endParaRPr lang="en-GB" sz="1100" dirty="0">
              <a:latin typeface="Lucida Sans" pitchFamily="34" charset="0"/>
            </a:endParaRPr>
          </a:p>
        </p:txBody>
      </p:sp>
    </p:spTree>
    <p:extLst>
      <p:ext uri="{BB962C8B-B14F-4D97-AF65-F5344CB8AC3E}">
        <p14:creationId xmlns:p14="http://schemas.microsoft.com/office/powerpoint/2010/main" val="1936020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7804" y="374030"/>
            <a:ext cx="7138462" cy="1046440"/>
          </a:xfrm>
          <a:prstGeom prst="rect">
            <a:avLst/>
          </a:prstGeom>
          <a:noFill/>
        </p:spPr>
        <p:txBody>
          <a:bodyPr wrap="square" rtlCol="0">
            <a:spAutoFit/>
          </a:bodyPr>
          <a:lstStyle/>
          <a:p>
            <a:pPr algn="ctr"/>
            <a:r>
              <a:rPr lang="en-GB" sz="4400" b="1" dirty="0" smtClean="0">
                <a:solidFill>
                  <a:schemeClr val="accent1"/>
                </a:solidFill>
                <a:latin typeface="Lucida Sans" pitchFamily="34" charset="0"/>
              </a:rPr>
              <a:t>Glycerol Refining</a:t>
            </a:r>
          </a:p>
          <a:p>
            <a:endParaRPr lang="en-GB" dirty="0"/>
          </a:p>
        </p:txBody>
      </p:sp>
      <p:sp>
        <p:nvSpPr>
          <p:cNvPr id="3" name="Rectangle 2"/>
          <p:cNvSpPr/>
          <p:nvPr/>
        </p:nvSpPr>
        <p:spPr>
          <a:xfrm>
            <a:off x="961929" y="1420470"/>
            <a:ext cx="7682067" cy="1200329"/>
          </a:xfrm>
          <a:prstGeom prst="rect">
            <a:avLst/>
          </a:prstGeom>
        </p:spPr>
        <p:txBody>
          <a:bodyPr wrap="square">
            <a:spAutoFit/>
          </a:bodyPr>
          <a:lstStyle/>
          <a:p>
            <a:r>
              <a:rPr lang="en-GB" sz="2400" dirty="0" smtClean="0">
                <a:latin typeface="Lucida Sans" pitchFamily="34" charset="0"/>
              </a:rPr>
              <a:t>Important </a:t>
            </a:r>
            <a:r>
              <a:rPr lang="en-GB" sz="2400" dirty="0">
                <a:latin typeface="Lucida Sans" pitchFamily="34" charset="0"/>
              </a:rPr>
              <a:t>due to its numerous applications in different industrial products such as </a:t>
            </a:r>
            <a:r>
              <a:rPr lang="en-GB" sz="2400" dirty="0" smtClean="0">
                <a:latin typeface="Lucida Sans" pitchFamily="34" charset="0"/>
              </a:rPr>
              <a:t>moisturisers</a:t>
            </a:r>
            <a:r>
              <a:rPr lang="en-GB" sz="2400" dirty="0">
                <a:latin typeface="Lucida Sans" pitchFamily="34" charset="0"/>
              </a:rPr>
              <a:t>, soaps, </a:t>
            </a:r>
            <a:r>
              <a:rPr lang="en-GB" sz="2400" dirty="0" smtClean="0">
                <a:latin typeface="Lucida Sans" pitchFamily="34" charset="0"/>
              </a:rPr>
              <a:t>cosmetics and medicines</a:t>
            </a:r>
            <a:r>
              <a:rPr lang="en-GB" sz="2400" dirty="0">
                <a:latin typeface="Lucida Sans" pitchFamily="34" charset="0"/>
              </a:rPr>
              <a:t>, </a:t>
            </a:r>
          </a:p>
        </p:txBody>
      </p:sp>
      <p:sp>
        <p:nvSpPr>
          <p:cNvPr id="4" name="Rectangle 3"/>
          <p:cNvSpPr/>
          <p:nvPr/>
        </p:nvSpPr>
        <p:spPr>
          <a:xfrm>
            <a:off x="957804" y="2852936"/>
            <a:ext cx="7682067" cy="1200329"/>
          </a:xfrm>
          <a:prstGeom prst="rect">
            <a:avLst/>
          </a:prstGeom>
        </p:spPr>
        <p:txBody>
          <a:bodyPr wrap="square">
            <a:spAutoFit/>
          </a:bodyPr>
          <a:lstStyle/>
          <a:p>
            <a:r>
              <a:rPr lang="en-GB" sz="2400" dirty="0" smtClean="0">
                <a:latin typeface="Lucida Sans" pitchFamily="34" charset="0"/>
              </a:rPr>
              <a:t>Unrefined bi-product glycerol </a:t>
            </a:r>
            <a:r>
              <a:rPr lang="en-GB" sz="2400" dirty="0">
                <a:latin typeface="Lucida Sans" pitchFamily="34" charset="0"/>
              </a:rPr>
              <a:t>is about 50% glycerol </a:t>
            </a:r>
            <a:r>
              <a:rPr lang="en-GB" sz="2400" dirty="0" smtClean="0">
                <a:latin typeface="Lucida Sans" pitchFamily="34" charset="0"/>
              </a:rPr>
              <a:t> </a:t>
            </a:r>
            <a:r>
              <a:rPr lang="en-GB" sz="2400" dirty="0">
                <a:latin typeface="Lucida Sans" pitchFamily="34" charset="0"/>
              </a:rPr>
              <a:t>in composition </a:t>
            </a:r>
            <a:r>
              <a:rPr lang="en-GB" sz="2400" dirty="0" smtClean="0">
                <a:latin typeface="Lucida Sans" pitchFamily="34" charset="0"/>
              </a:rPr>
              <a:t>containing </a:t>
            </a:r>
            <a:r>
              <a:rPr lang="en-GB" sz="2400" dirty="0">
                <a:latin typeface="Lucida Sans" pitchFamily="34" charset="0"/>
              </a:rPr>
              <a:t>water, salts, unreacted alcohol, and unused catalyst</a:t>
            </a:r>
          </a:p>
        </p:txBody>
      </p:sp>
      <p:sp>
        <p:nvSpPr>
          <p:cNvPr id="5" name="Rectangle 4"/>
          <p:cNvSpPr/>
          <p:nvPr/>
        </p:nvSpPr>
        <p:spPr>
          <a:xfrm>
            <a:off x="948877" y="4293096"/>
            <a:ext cx="7682067" cy="1569660"/>
          </a:xfrm>
          <a:prstGeom prst="rect">
            <a:avLst/>
          </a:prstGeom>
        </p:spPr>
        <p:txBody>
          <a:bodyPr wrap="square">
            <a:spAutoFit/>
          </a:bodyPr>
          <a:lstStyle/>
          <a:p>
            <a:r>
              <a:rPr lang="en-GB" sz="2400" dirty="0">
                <a:latin typeface="Lucida Sans" pitchFamily="34" charset="0"/>
              </a:rPr>
              <a:t>T</a:t>
            </a:r>
            <a:r>
              <a:rPr lang="en-GB" sz="2400" dirty="0" smtClean="0">
                <a:latin typeface="Lucida Sans" pitchFamily="34" charset="0"/>
              </a:rPr>
              <a:t>he </a:t>
            </a:r>
            <a:r>
              <a:rPr lang="en-GB" sz="2400" dirty="0">
                <a:latin typeface="Lucida Sans" pitchFamily="34" charset="0"/>
              </a:rPr>
              <a:t>unused alkali catalyst is </a:t>
            </a:r>
            <a:r>
              <a:rPr lang="en-GB" sz="2400" dirty="0" smtClean="0">
                <a:latin typeface="Lucida Sans" pitchFamily="34" charset="0"/>
              </a:rPr>
              <a:t>neutralized with </a:t>
            </a:r>
            <a:r>
              <a:rPr lang="en-GB" sz="2400" dirty="0">
                <a:latin typeface="Lucida Sans" pitchFamily="34" charset="0"/>
              </a:rPr>
              <a:t>acid and the alcohol in the glycerol phase </a:t>
            </a:r>
            <a:r>
              <a:rPr lang="en-GB" sz="2400" dirty="0" smtClean="0">
                <a:latin typeface="Lucida Sans" pitchFamily="34" charset="0"/>
              </a:rPr>
              <a:t>is removed through </a:t>
            </a:r>
            <a:r>
              <a:rPr lang="en-GB" sz="2400" dirty="0">
                <a:latin typeface="Lucida Sans" pitchFamily="34" charset="0"/>
              </a:rPr>
              <a:t>a vacuum </a:t>
            </a:r>
            <a:r>
              <a:rPr lang="en-GB" sz="2400" dirty="0" smtClean="0">
                <a:latin typeface="Lucida Sans" pitchFamily="34" charset="0"/>
              </a:rPr>
              <a:t>evaporator. The </a:t>
            </a:r>
            <a:r>
              <a:rPr lang="en-GB" sz="2400" dirty="0">
                <a:latin typeface="Lucida Sans" pitchFamily="34" charset="0"/>
              </a:rPr>
              <a:t>alcohol </a:t>
            </a:r>
            <a:r>
              <a:rPr lang="en-GB" sz="2400" dirty="0" smtClean="0">
                <a:latin typeface="Lucida Sans" pitchFamily="34" charset="0"/>
              </a:rPr>
              <a:t>vapour </a:t>
            </a:r>
            <a:r>
              <a:rPr lang="en-GB" sz="2400" dirty="0">
                <a:latin typeface="Lucida Sans" pitchFamily="34" charset="0"/>
              </a:rPr>
              <a:t>is condensed </a:t>
            </a:r>
            <a:r>
              <a:rPr lang="en-GB" sz="2400" dirty="0" smtClean="0">
                <a:latin typeface="Lucida Sans" pitchFamily="34" charset="0"/>
              </a:rPr>
              <a:t>and </a:t>
            </a:r>
            <a:r>
              <a:rPr lang="en-GB" sz="2400" dirty="0">
                <a:latin typeface="Lucida Sans" pitchFamily="34" charset="0"/>
              </a:rPr>
              <a:t>reused </a:t>
            </a:r>
          </a:p>
        </p:txBody>
      </p:sp>
      <p:sp>
        <p:nvSpPr>
          <p:cNvPr id="6" name="Rectangle 5"/>
          <p:cNvSpPr/>
          <p:nvPr/>
        </p:nvSpPr>
        <p:spPr>
          <a:xfrm>
            <a:off x="998643" y="6021288"/>
            <a:ext cx="7600388" cy="523220"/>
          </a:xfrm>
          <a:prstGeom prst="rect">
            <a:avLst/>
          </a:prstGeom>
        </p:spPr>
        <p:txBody>
          <a:bodyPr wrap="square">
            <a:spAutoFit/>
          </a:bodyPr>
          <a:lstStyle/>
          <a:p>
            <a:pPr algn="ctr"/>
            <a:r>
              <a:rPr lang="en-GB" sz="1400" dirty="0" smtClean="0">
                <a:latin typeface="Lucida Sans" pitchFamily="34" charset="0"/>
              </a:rPr>
              <a:t>LEUNG</a:t>
            </a:r>
            <a:r>
              <a:rPr lang="en-GB" sz="1400" dirty="0">
                <a:latin typeface="Lucida Sans" pitchFamily="34" charset="0"/>
              </a:rPr>
              <a:t>, D. Y. C., WU, X. &amp; LEUNG, M. K. H. 2010. A Review on Biodiesel Production Using </a:t>
            </a:r>
            <a:r>
              <a:rPr lang="en-GB" sz="1400" dirty="0" smtClean="0">
                <a:latin typeface="Lucida Sans" pitchFamily="34" charset="0"/>
              </a:rPr>
              <a:t>Catalysed </a:t>
            </a:r>
            <a:r>
              <a:rPr lang="en-GB" sz="1400" dirty="0">
                <a:latin typeface="Lucida Sans" pitchFamily="34" charset="0"/>
              </a:rPr>
              <a:t>Transesterification. Applied Energy, 87,(4), 1083-1095</a:t>
            </a:r>
            <a:r>
              <a:rPr lang="en-GB" sz="1400" dirty="0"/>
              <a:t>.</a:t>
            </a:r>
          </a:p>
        </p:txBody>
      </p:sp>
    </p:spTree>
    <p:extLst>
      <p:ext uri="{BB962C8B-B14F-4D97-AF65-F5344CB8AC3E}">
        <p14:creationId xmlns:p14="http://schemas.microsoft.com/office/powerpoint/2010/main" val="25374587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4511</TotalTime>
  <Words>6869</Words>
  <Application>Microsoft Office PowerPoint</Application>
  <PresentationFormat>On-screen Show (4:3)</PresentationFormat>
  <Paragraphs>1011</Paragraphs>
  <Slides>103</Slides>
  <Notes>3</Notes>
  <HiddenSlides>0</HiddenSlides>
  <MMClips>0</MMClips>
  <ScaleCrop>false</ScaleCrop>
  <HeadingPairs>
    <vt:vector size="4" baseType="variant">
      <vt:variant>
        <vt:lpstr>Theme</vt:lpstr>
      </vt:variant>
      <vt:variant>
        <vt:i4>1</vt:i4>
      </vt:variant>
      <vt:variant>
        <vt:lpstr>Slide Titles</vt:lpstr>
      </vt:variant>
      <vt:variant>
        <vt:i4>103</vt:i4>
      </vt:variant>
    </vt:vector>
  </HeadingPairs>
  <TitlesOfParts>
    <vt:vector size="104" baseType="lpstr">
      <vt:lpstr>Executive</vt:lpstr>
      <vt:lpstr>Biodiesel John J Milledge</vt:lpstr>
      <vt:lpstr>Diesel Engine</vt:lpstr>
      <vt:lpstr>PowerPoint Presentation</vt:lpstr>
      <vt:lpstr>PowerPoint Presentation</vt:lpstr>
      <vt:lpstr>In Diesel engines fuel ignites spontaneously due to the high compress  ratio</vt:lpstr>
      <vt:lpstr>Advantages &amp; Disadvantages  of Diesel Engines</vt:lpstr>
      <vt:lpstr>Typical Engine Data Early 1990s</vt:lpstr>
      <vt:lpstr>Diesel Car Usage is Increasing in the UK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British Definitions</vt:lpstr>
      <vt:lpstr>PowerPoint Presentation</vt:lpstr>
      <vt:lpstr>PowerPoint Presentation</vt:lpstr>
      <vt:lpstr>American Definitions</vt:lpstr>
      <vt:lpstr>PowerPoint Presentation</vt:lpstr>
      <vt:lpstr>PowerPoint Presentation</vt:lpstr>
      <vt:lpstr>PowerPoint Presentation</vt:lpstr>
      <vt:lpstr>PowerPoint Presentation</vt:lpstr>
      <vt:lpstr>European Specifications</vt:lpstr>
      <vt:lpstr>PowerPoint Presentation</vt:lpstr>
      <vt:lpstr>PowerPoint Presentation</vt:lpstr>
      <vt:lpstr>PowerPoint Presentation</vt:lpstr>
      <vt:lpstr>PowerPoint Presentation</vt:lpstr>
      <vt:lpstr>US Standards</vt:lpstr>
      <vt:lpstr>PowerPoint Presentation</vt:lpstr>
      <vt:lpstr>PowerPoint Presentation</vt:lpstr>
      <vt:lpstr>Viscosity</vt:lpstr>
      <vt:lpstr>PowerPoint Presentation</vt:lpstr>
      <vt:lpstr>PowerPoint Presentation</vt:lpstr>
      <vt:lpstr>PowerPoint Presentation</vt:lpstr>
      <vt:lpstr>PowerPoint Presentation</vt:lpstr>
      <vt:lpstr>Not All Vehicle Manufactures Approve B100 Biodiesel Use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World Biodiesel Production Increasing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Composition of Oil Feed-stock Determines the Physical Properties of the Biodiesel</vt:lpstr>
      <vt:lpstr>PowerPoint Presentation</vt:lpstr>
      <vt:lpstr>Plant Oil Feed-stocks</vt:lpstr>
      <vt:lpstr>PowerPoint Presentation</vt:lpstr>
      <vt:lpstr>Animal Oil Feed-stocks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Esters are named by the alkyl group and the fatty acid from which they are formed </vt:lpstr>
      <vt:lpstr>PowerPoint Presentation</vt:lpstr>
      <vt:lpstr>Is the Alcohol from Fossil Fuel?</vt:lpstr>
      <vt:lpstr>Catalysts</vt:lpstr>
      <vt:lpstr>PowerPoint Presentation</vt:lpstr>
      <vt:lpstr>PowerPoint Presentation</vt:lpstr>
      <vt:lpstr>PowerPoint Presentation</vt:lpstr>
      <vt:lpstr>Supercritical alcohol trans-esterification reaction conditions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Southampton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Biodiesel</dc:title>
  <dc:creator>Milledge J.J.</dc:creator>
  <cp:lastModifiedBy>Milledge J.J.</cp:lastModifiedBy>
  <cp:revision>284</cp:revision>
  <cp:lastPrinted>2013-06-10T07:34:52Z</cp:lastPrinted>
  <dcterms:created xsi:type="dcterms:W3CDTF">2012-01-27T14:19:09Z</dcterms:created>
  <dcterms:modified xsi:type="dcterms:W3CDTF">2013-06-10T10:15:37Z</dcterms:modified>
</cp:coreProperties>
</file>